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5"/>
  </p:notesMasterIdLst>
  <p:handoutMasterIdLst>
    <p:handoutMasterId r:id="rId156"/>
  </p:handoutMasterIdLst>
  <p:sldIdLst>
    <p:sldId id="428" r:id="rId2"/>
    <p:sldId id="433" r:id="rId3"/>
    <p:sldId id="429" r:id="rId4"/>
    <p:sldId id="430" r:id="rId5"/>
    <p:sldId id="431" r:id="rId6"/>
    <p:sldId id="261" r:id="rId7"/>
    <p:sldId id="262" r:id="rId8"/>
    <p:sldId id="263" r:id="rId9"/>
    <p:sldId id="264" r:id="rId10"/>
    <p:sldId id="265" r:id="rId11"/>
    <p:sldId id="406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407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408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418" r:id="rId59"/>
    <p:sldId id="409" r:id="rId60"/>
    <p:sldId id="319" r:id="rId61"/>
    <p:sldId id="415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410" r:id="rId76"/>
    <p:sldId id="334" r:id="rId77"/>
    <p:sldId id="335" r:id="rId78"/>
    <p:sldId id="336" r:id="rId79"/>
    <p:sldId id="337" r:id="rId80"/>
    <p:sldId id="338" r:id="rId81"/>
    <p:sldId id="339" r:id="rId82"/>
    <p:sldId id="421" r:id="rId83"/>
    <p:sldId id="420" r:id="rId84"/>
    <p:sldId id="342" r:id="rId85"/>
    <p:sldId id="343" r:id="rId86"/>
    <p:sldId id="419" r:id="rId87"/>
    <p:sldId id="345" r:id="rId88"/>
    <p:sldId id="346" r:id="rId89"/>
    <p:sldId id="347" r:id="rId90"/>
    <p:sldId id="348" r:id="rId91"/>
    <p:sldId id="349" r:id="rId92"/>
    <p:sldId id="350" r:id="rId93"/>
    <p:sldId id="411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412" r:id="rId114"/>
    <p:sldId id="370" r:id="rId115"/>
    <p:sldId id="371" r:id="rId116"/>
    <p:sldId id="372" r:id="rId117"/>
    <p:sldId id="422" r:id="rId118"/>
    <p:sldId id="374" r:id="rId119"/>
    <p:sldId id="375" r:id="rId120"/>
    <p:sldId id="376" r:id="rId121"/>
    <p:sldId id="377" r:id="rId122"/>
    <p:sldId id="378" r:id="rId123"/>
    <p:sldId id="416" r:id="rId124"/>
    <p:sldId id="417" r:id="rId125"/>
    <p:sldId id="383" r:id="rId126"/>
    <p:sldId id="384" r:id="rId127"/>
    <p:sldId id="385" r:id="rId128"/>
    <p:sldId id="386" r:id="rId129"/>
    <p:sldId id="381" r:id="rId130"/>
    <p:sldId id="382" r:id="rId131"/>
    <p:sldId id="387" r:id="rId132"/>
    <p:sldId id="388" r:id="rId133"/>
    <p:sldId id="389" r:id="rId134"/>
    <p:sldId id="390" r:id="rId135"/>
    <p:sldId id="391" r:id="rId136"/>
    <p:sldId id="392" r:id="rId137"/>
    <p:sldId id="413" r:id="rId138"/>
    <p:sldId id="393" r:id="rId139"/>
    <p:sldId id="423" r:id="rId140"/>
    <p:sldId id="394" r:id="rId141"/>
    <p:sldId id="395" r:id="rId142"/>
    <p:sldId id="396" r:id="rId143"/>
    <p:sldId id="424" r:id="rId144"/>
    <p:sldId id="398" r:id="rId145"/>
    <p:sldId id="399" r:id="rId146"/>
    <p:sldId id="400" r:id="rId147"/>
    <p:sldId id="401" r:id="rId148"/>
    <p:sldId id="402" r:id="rId149"/>
    <p:sldId id="426" r:id="rId150"/>
    <p:sldId id="403" r:id="rId151"/>
    <p:sldId id="427" r:id="rId152"/>
    <p:sldId id="404" r:id="rId153"/>
    <p:sldId id="435" r:id="rId154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8000"/>
    <a:srgbClr val="FD690C"/>
    <a:srgbClr val="FD6108"/>
    <a:srgbClr val="EA6A09"/>
    <a:srgbClr val="F7A654"/>
    <a:srgbClr val="50AB06"/>
    <a:srgbClr val="AA28BA"/>
    <a:srgbClr val="713CD1"/>
    <a:srgbClr val="535353"/>
    <a:srgbClr val="C2C2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07" autoAdjust="0"/>
    <p:restoredTop sz="96341" autoAdjust="0"/>
  </p:normalViewPr>
  <p:slideViewPr>
    <p:cSldViewPr snapToGrid="0" snapToObjects="1">
      <p:cViewPr>
        <p:scale>
          <a:sx n="125" d="100"/>
          <a:sy n="125" d="100"/>
        </p:scale>
        <p:origin x="-392" y="2288"/>
      </p:cViewPr>
      <p:guideLst>
        <p:guide orient="horz" pos="3168"/>
        <p:guide pos="244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notesMaster" Target="notesMasters/notesMaster1.xml"/><Relationship Id="rId156" Type="http://schemas.openxmlformats.org/officeDocument/2006/relationships/handoutMaster" Target="handoutMasters/handoutMaster1.xml"/><Relationship Id="rId157" Type="http://schemas.openxmlformats.org/officeDocument/2006/relationships/printerSettings" Target="printerSettings/printerSettings1.bin"/><Relationship Id="rId158" Type="http://schemas.openxmlformats.org/officeDocument/2006/relationships/presProps" Target="presProps.xml"/><Relationship Id="rId15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theme" Target="theme/theme1.xml"/><Relationship Id="rId16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CCAD9-BB83-0444-8C69-F32F4446E89C}" type="datetimeFigureOut">
              <a:rPr lang="en-US" smtClean="0"/>
              <a:t>14/2/15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19EE94-8227-7646-92D8-0B67D6AF671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823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D45E53-28CB-FB4F-A14C-CBBB4CC2EA41}" type="datetimeFigureOut">
              <a:rPr lang="en-US" smtClean="0"/>
              <a:t>14/2/15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03438" y="685800"/>
            <a:ext cx="26511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0AB20-9E67-8042-83F7-F0B95B9FBA2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3512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1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1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1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1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1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1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1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1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1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01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46775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4580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4580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0550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7514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7607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7514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7607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76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4580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7514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7514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7607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7514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7607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7514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7607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75145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76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7514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624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760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4779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Lucida Grande"/>
              <a:buNone/>
            </a:pPr>
            <a:endParaRPr lang="en-US" sz="1200" dirty="0" smtClean="0">
              <a:latin typeface="Futura Condensed"/>
              <a:cs typeface="Futura Condense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75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76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014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Lucida Grande"/>
              <a:buNone/>
            </a:pP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7822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274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6161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760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014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458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7822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27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014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4779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2644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6161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274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3300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274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751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760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8142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300" dirty="0" smtClean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45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274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2644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274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3300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27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458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751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760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963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458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Lucida Grande"/>
              <a:buNone/>
            </a:pP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274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26442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27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4580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3300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274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Lucida Grande"/>
              <a:buNone/>
            </a:pPr>
            <a:endParaRPr lang="en-US" sz="1200" dirty="0" smtClean="0">
              <a:latin typeface="Futura Condensed"/>
              <a:cs typeface="Futura Condense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Lucida Grande"/>
              <a:buNone/>
            </a:pPr>
            <a:endParaRPr lang="en-US" sz="1200" dirty="0" smtClean="0">
              <a:latin typeface="Futura Condensed"/>
              <a:cs typeface="Futura Condense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751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760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9641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4580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4580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751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7607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7607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7607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2744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2744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27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4580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33002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2744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7641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4580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7607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7514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4580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2744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2744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760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6302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2744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33002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3438" y="685800"/>
            <a:ext cx="2651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0AB20-9E67-8042-83F7-F0B95B9FBA2C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27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3124624"/>
            <a:ext cx="6606540" cy="21560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5860" y="5699760"/>
            <a:ext cx="5440680" cy="2570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1A40B6E2-7838-AC42-BA21-126CD01F7BEE}" type="datetime1">
              <a:rPr lang="en-US" smtClean="0"/>
              <a:t>14/2/15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39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1DDAAA31-91F0-9B44-9BE2-B5CF6DDFE25F}" type="datetime1">
              <a:rPr lang="en-US" smtClean="0"/>
              <a:t>14/2/15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23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790281" y="591397"/>
            <a:ext cx="1485662" cy="1258697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0598" y="591397"/>
            <a:ext cx="4330144" cy="1258697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40E18998-D65D-D045-B12E-E0E20EFD07DC}" type="datetime1">
              <a:rPr lang="en-US" smtClean="0"/>
              <a:t>14/2/15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37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9A3B2CC5-B3BD-5F47-A39D-3DD485F56013}" type="datetime1">
              <a:rPr lang="en-US" smtClean="0"/>
              <a:t>14/2/15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33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966" y="6463454"/>
            <a:ext cx="6606540" cy="199771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3966" y="4263180"/>
            <a:ext cx="6606540" cy="220027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86C1C89E-2D10-5F4B-8F49-A2D872A924FD}" type="datetime1">
              <a:rPr lang="en-US" smtClean="0"/>
              <a:t>14/2/15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11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0597" y="3441277"/>
            <a:ext cx="2907903" cy="973709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68040" y="3441277"/>
            <a:ext cx="2907904" cy="973709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5AC37FBE-A4B5-0243-ADEE-299CF7996309}" type="datetime1">
              <a:rPr lang="en-US" smtClean="0"/>
              <a:t>14/2/15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42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402802"/>
            <a:ext cx="6995160" cy="1676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251499"/>
            <a:ext cx="3434160" cy="93831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620" y="3189817"/>
            <a:ext cx="3434160" cy="57952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8272" y="2251499"/>
            <a:ext cx="3435509" cy="93831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48272" y="3189817"/>
            <a:ext cx="3435509" cy="579522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0682DC10-6879-4E45-9EED-B27E68669CC2}" type="datetime1">
              <a:rPr lang="en-US" smtClean="0"/>
              <a:t>14/2/15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93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C9EB08F2-3B78-C148-A78D-D833C2651234}" type="datetime1">
              <a:rPr lang="en-US" smtClean="0"/>
              <a:t>14/2/15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9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194FCA9B-C694-1043-B1EC-5969949C7C4B}" type="datetime1">
              <a:rPr lang="en-US" smtClean="0"/>
              <a:t>14/2/15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416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400473"/>
            <a:ext cx="2557066" cy="170434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8792" y="400474"/>
            <a:ext cx="4344988" cy="85845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620" y="2104814"/>
            <a:ext cx="2557066" cy="688022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11900D4F-30E5-444F-BBEB-5EB2222B5556}" type="datetime1">
              <a:rPr lang="en-US" smtClean="0"/>
              <a:t>14/2/15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914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445" y="7040880"/>
            <a:ext cx="4663440" cy="83121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3445" y="898737"/>
            <a:ext cx="4663440" cy="603504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3445" y="7872096"/>
            <a:ext cx="4663440" cy="11804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70346" y="9322647"/>
            <a:ext cx="1813560" cy="535517"/>
          </a:xfrm>
          <a:prstGeom prst="rect">
            <a:avLst/>
          </a:prstGeom>
        </p:spPr>
        <p:txBody>
          <a:bodyPr/>
          <a:lstStyle/>
          <a:p>
            <a:fld id="{B1FF9982-5B9B-6A41-A6D9-1A48DF1FC8B5}" type="datetime1">
              <a:rPr lang="en-US" smtClean="0"/>
              <a:t>14/2/15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77D604-7237-AC46-B361-5A1F8938589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36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8620" y="402802"/>
            <a:ext cx="6995160" cy="1676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346961"/>
            <a:ext cx="6995160" cy="6638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5570" y="9322647"/>
            <a:ext cx="24612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2398" y="9519711"/>
            <a:ext cx="181356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Futura Condensed"/>
                <a:cs typeface="Futura Condensed"/>
              </a:defRPr>
            </a:lvl1pPr>
          </a:lstStyle>
          <a:p>
            <a:fld id="{6A77D604-7237-AC46-B361-5A1F8938589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689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2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2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8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3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3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38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4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5" Type="http://schemas.microsoft.com/office/2007/relationships/hdphoto" Target="../media/hdphoto11.wdp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microsoft.com/office/2007/relationships/hdphoto" Target="../media/hdphoto12.wdp"/><Relationship Id="rId9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4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e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48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49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50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0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51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9.emf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hyperlink" Target="http://programamos.es" TargetMode="External"/><Relationship Id="rId4" Type="http://schemas.openxmlformats.org/officeDocument/2006/relationships/hyperlink" Target="http://educacion.navarra.es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gif"/><Relationship Id="rId7" Type="http://schemas.openxmlformats.org/officeDocument/2006/relationships/hyperlink" Target="http://codigo21.educacion.navarra.es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rogramamos.es" TargetMode="External"/><Relationship Id="rId4" Type="http://schemas.openxmlformats.org/officeDocument/2006/relationships/hyperlink" Target="http://educacion.navarra.es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gif"/><Relationship Id="rId7" Type="http://schemas.openxmlformats.org/officeDocument/2006/relationships/hyperlink" Target="http://codigo21.educacion.navarra.es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microsoft.com/office/2007/relationships/hdphoto" Target="../media/hdphoto3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38.pn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microsoft.com/office/2007/relationships/hdphoto" Target="../media/hdphoto4.wdp"/><Relationship Id="rId6" Type="http://schemas.openxmlformats.org/officeDocument/2006/relationships/image" Target="../media/image60.png"/><Relationship Id="rId7" Type="http://schemas.microsoft.com/office/2007/relationships/hdphoto" Target="../media/hdphoto5.wdp"/><Relationship Id="rId8" Type="http://schemas.openxmlformats.org/officeDocument/2006/relationships/image" Target="../media/image61.png"/><Relationship Id="rId9" Type="http://schemas.microsoft.com/office/2007/relationships/hdphoto" Target="../media/hdphoto6.wdp"/><Relationship Id="rId10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54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microsoft.com/office/2007/relationships/hdphoto" Target="../media/hdphoto7.wdp"/><Relationship Id="rId9" Type="http://schemas.microsoft.com/office/2007/relationships/hdphoto" Target="../media/hdphoto8.wdp"/><Relationship Id="rId10" Type="http://schemas.microsoft.com/office/2007/relationships/hdphoto" Target="../media/hdphoto9.wdp"/><Relationship Id="rId11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jpeg"/><Relationship Id="rId13" Type="http://schemas.microsoft.com/office/2007/relationships/hdphoto" Target="../media/hdphoto1.wdp"/><Relationship Id="rId1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microsoft.com/office/2007/relationships/hdphoto" Target="../media/hdphoto2.wdp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76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microsoft.com/office/2007/relationships/hdphoto" Target="../media/hdphoto10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9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01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20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21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234353" y="7871995"/>
            <a:ext cx="3570208" cy="1231747"/>
            <a:chOff x="3872641" y="4702925"/>
            <a:chExt cx="3570208" cy="1231747"/>
          </a:xfrm>
        </p:grpSpPr>
        <p:sp>
          <p:nvSpPr>
            <p:cNvPr id="6" name="TextBox 5"/>
            <p:cNvSpPr txBox="1"/>
            <p:nvPr/>
          </p:nvSpPr>
          <p:spPr>
            <a:xfrm>
              <a:off x="3872641" y="4702925"/>
              <a:ext cx="35702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600" dirty="0" smtClean="0">
                  <a:solidFill>
                    <a:prstClr val="black"/>
                  </a:solidFill>
                  <a:latin typeface="Futura Condensed"/>
                  <a:cs typeface="Futura Condensed"/>
                </a:rPr>
                <a:t>INFORMÁTICA CREATIVA</a:t>
              </a:r>
              <a:endParaRPr lang="en-US" sz="3600" dirty="0">
                <a:solidFill>
                  <a:prstClr val="black"/>
                </a:solidFill>
                <a:latin typeface="Futura Condensed"/>
                <a:cs typeface="Futura Condensed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4396385" y="5348092"/>
              <a:ext cx="3046464" cy="586580"/>
              <a:chOff x="4223180" y="5068808"/>
              <a:chExt cx="3046464" cy="586580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4223180" y="5068808"/>
                <a:ext cx="304646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solidFill>
                      <a:prstClr val="black"/>
                    </a:solidFill>
                    <a:latin typeface="Futura Condensed"/>
                    <a:cs typeface="Futura Condensed"/>
                  </a:rPr>
                  <a:t>Karen Brennan | </a:t>
                </a:r>
                <a:r>
                  <a:rPr lang="en-US" sz="1400" dirty="0" err="1" smtClean="0">
                    <a:solidFill>
                      <a:prstClr val="black"/>
                    </a:solidFill>
                    <a:latin typeface="Futura Condensed"/>
                    <a:cs typeface="Futura Condensed"/>
                  </a:rPr>
                  <a:t>Christan</a:t>
                </a:r>
                <a:r>
                  <a:rPr lang="en-US" sz="1400" dirty="0" smtClean="0">
                    <a:solidFill>
                      <a:prstClr val="black"/>
                    </a:solidFill>
                    <a:latin typeface="Futura Condensed"/>
                    <a:cs typeface="Futura Condensed"/>
                  </a:rPr>
                  <a:t> Balch | Michelle Chung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873498" y="5347611"/>
                <a:ext cx="23961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 smtClean="0">
                    <a:solidFill>
                      <a:prstClr val="black"/>
                    </a:solidFill>
                    <a:latin typeface="Futura Condensed"/>
                    <a:cs typeface="Futura Condensed"/>
                  </a:rPr>
                  <a:t>Harvard Graduate School of Education</a:t>
                </a:r>
                <a:endParaRPr lang="en-US" sz="1400" dirty="0">
                  <a:solidFill>
                    <a:prstClr val="black"/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sp>
        <p:nvSpPr>
          <p:cNvPr id="9" name="Rectangle 13"/>
          <p:cNvSpPr/>
          <p:nvPr/>
        </p:nvSpPr>
        <p:spPr>
          <a:xfrm>
            <a:off x="-12519" y="6661857"/>
            <a:ext cx="6706974" cy="1075482"/>
          </a:xfrm>
          <a:custGeom>
            <a:avLst/>
            <a:gdLst>
              <a:gd name="connsiteX0" fmla="*/ 0 w 7517041"/>
              <a:gd name="connsiteY0" fmla="*/ 0 h 479582"/>
              <a:gd name="connsiteX1" fmla="*/ 7517041 w 7517041"/>
              <a:gd name="connsiteY1" fmla="*/ 0 h 479582"/>
              <a:gd name="connsiteX2" fmla="*/ 7517041 w 7517041"/>
              <a:gd name="connsiteY2" fmla="*/ 479582 h 479582"/>
              <a:gd name="connsiteX3" fmla="*/ 0 w 7517041"/>
              <a:gd name="connsiteY3" fmla="*/ 479582 h 479582"/>
              <a:gd name="connsiteX4" fmla="*/ 0 w 7517041"/>
              <a:gd name="connsiteY4" fmla="*/ 0 h 479582"/>
              <a:gd name="connsiteX0" fmla="*/ 0 w 7517041"/>
              <a:gd name="connsiteY0" fmla="*/ 0 h 479582"/>
              <a:gd name="connsiteX1" fmla="*/ 7517041 w 7517041"/>
              <a:gd name="connsiteY1" fmla="*/ 0 h 479582"/>
              <a:gd name="connsiteX2" fmla="*/ 7274999 w 7517041"/>
              <a:gd name="connsiteY2" fmla="*/ 239230 h 479582"/>
              <a:gd name="connsiteX3" fmla="*/ 7517041 w 7517041"/>
              <a:gd name="connsiteY3" fmla="*/ 479582 h 479582"/>
              <a:gd name="connsiteX4" fmla="*/ 0 w 7517041"/>
              <a:gd name="connsiteY4" fmla="*/ 479582 h 479582"/>
              <a:gd name="connsiteX5" fmla="*/ 0 w 7517041"/>
              <a:gd name="connsiteY5" fmla="*/ 0 h 479582"/>
              <a:gd name="connsiteX0" fmla="*/ 0 w 7517041"/>
              <a:gd name="connsiteY0" fmla="*/ 0 h 479582"/>
              <a:gd name="connsiteX1" fmla="*/ 7517041 w 7517041"/>
              <a:gd name="connsiteY1" fmla="*/ 0 h 479582"/>
              <a:gd name="connsiteX2" fmla="*/ 7274999 w 7517041"/>
              <a:gd name="connsiteY2" fmla="*/ 239230 h 479582"/>
              <a:gd name="connsiteX3" fmla="*/ 7517041 w 7517041"/>
              <a:gd name="connsiteY3" fmla="*/ 479582 h 479582"/>
              <a:gd name="connsiteX4" fmla="*/ 0 w 7517041"/>
              <a:gd name="connsiteY4" fmla="*/ 479582 h 479582"/>
              <a:gd name="connsiteX5" fmla="*/ 0 w 7517041"/>
              <a:gd name="connsiteY5" fmla="*/ 0 h 479582"/>
              <a:gd name="connsiteX0" fmla="*/ 0 w 7517041"/>
              <a:gd name="connsiteY0" fmla="*/ 0 h 479582"/>
              <a:gd name="connsiteX1" fmla="*/ 7517041 w 7517041"/>
              <a:gd name="connsiteY1" fmla="*/ 0 h 479582"/>
              <a:gd name="connsiteX2" fmla="*/ 7274999 w 7517041"/>
              <a:gd name="connsiteY2" fmla="*/ 239230 h 479582"/>
              <a:gd name="connsiteX3" fmla="*/ 7517041 w 7517041"/>
              <a:gd name="connsiteY3" fmla="*/ 479582 h 479582"/>
              <a:gd name="connsiteX4" fmla="*/ 0 w 7517041"/>
              <a:gd name="connsiteY4" fmla="*/ 479582 h 479582"/>
              <a:gd name="connsiteX5" fmla="*/ 0 w 7517041"/>
              <a:gd name="connsiteY5" fmla="*/ 0 h 479582"/>
              <a:gd name="connsiteX0" fmla="*/ 0 w 7517041"/>
              <a:gd name="connsiteY0" fmla="*/ 0 h 479582"/>
              <a:gd name="connsiteX1" fmla="*/ 7517041 w 7517041"/>
              <a:gd name="connsiteY1" fmla="*/ 0 h 479582"/>
              <a:gd name="connsiteX2" fmla="*/ 7274999 w 7517041"/>
              <a:gd name="connsiteY2" fmla="*/ 239230 h 479582"/>
              <a:gd name="connsiteX3" fmla="*/ 7517041 w 7517041"/>
              <a:gd name="connsiteY3" fmla="*/ 479582 h 479582"/>
              <a:gd name="connsiteX4" fmla="*/ 0 w 7517041"/>
              <a:gd name="connsiteY4" fmla="*/ 479582 h 479582"/>
              <a:gd name="connsiteX5" fmla="*/ 0 w 7517041"/>
              <a:gd name="connsiteY5" fmla="*/ 0 h 479582"/>
              <a:gd name="connsiteX0" fmla="*/ 0 w 7517066"/>
              <a:gd name="connsiteY0" fmla="*/ 0 h 479582"/>
              <a:gd name="connsiteX1" fmla="*/ 7517041 w 7517066"/>
              <a:gd name="connsiteY1" fmla="*/ 0 h 479582"/>
              <a:gd name="connsiteX2" fmla="*/ 7274999 w 7517066"/>
              <a:gd name="connsiteY2" fmla="*/ 239230 h 479582"/>
              <a:gd name="connsiteX3" fmla="*/ 7517041 w 7517066"/>
              <a:gd name="connsiteY3" fmla="*/ 479582 h 479582"/>
              <a:gd name="connsiteX4" fmla="*/ 0 w 7517066"/>
              <a:gd name="connsiteY4" fmla="*/ 479582 h 479582"/>
              <a:gd name="connsiteX5" fmla="*/ 0 w 7517066"/>
              <a:gd name="connsiteY5" fmla="*/ 0 h 479582"/>
              <a:gd name="connsiteX0" fmla="*/ 0 w 7517114"/>
              <a:gd name="connsiteY0" fmla="*/ 0 h 479582"/>
              <a:gd name="connsiteX1" fmla="*/ 7517041 w 7517114"/>
              <a:gd name="connsiteY1" fmla="*/ 0 h 479582"/>
              <a:gd name="connsiteX2" fmla="*/ 7274999 w 7517114"/>
              <a:gd name="connsiteY2" fmla="*/ 239230 h 479582"/>
              <a:gd name="connsiteX3" fmla="*/ 7517041 w 7517114"/>
              <a:gd name="connsiteY3" fmla="*/ 479582 h 479582"/>
              <a:gd name="connsiteX4" fmla="*/ 0 w 7517114"/>
              <a:gd name="connsiteY4" fmla="*/ 479582 h 479582"/>
              <a:gd name="connsiteX5" fmla="*/ 0 w 7517114"/>
              <a:gd name="connsiteY5" fmla="*/ 0 h 479582"/>
              <a:gd name="connsiteX0" fmla="*/ 4678008 w 7517114"/>
              <a:gd name="connsiteY0" fmla="*/ 0 h 479582"/>
              <a:gd name="connsiteX1" fmla="*/ 7517041 w 7517114"/>
              <a:gd name="connsiteY1" fmla="*/ 0 h 479582"/>
              <a:gd name="connsiteX2" fmla="*/ 7274999 w 7517114"/>
              <a:gd name="connsiteY2" fmla="*/ 239230 h 479582"/>
              <a:gd name="connsiteX3" fmla="*/ 7517041 w 7517114"/>
              <a:gd name="connsiteY3" fmla="*/ 479582 h 479582"/>
              <a:gd name="connsiteX4" fmla="*/ 0 w 7517114"/>
              <a:gd name="connsiteY4" fmla="*/ 479582 h 479582"/>
              <a:gd name="connsiteX5" fmla="*/ 4678008 w 7517114"/>
              <a:gd name="connsiteY5" fmla="*/ 0 h 479582"/>
              <a:gd name="connsiteX0" fmla="*/ 97 w 2839203"/>
              <a:gd name="connsiteY0" fmla="*/ 0 h 479582"/>
              <a:gd name="connsiteX1" fmla="*/ 2839130 w 2839203"/>
              <a:gd name="connsiteY1" fmla="*/ 0 h 479582"/>
              <a:gd name="connsiteX2" fmla="*/ 2597088 w 2839203"/>
              <a:gd name="connsiteY2" fmla="*/ 239230 h 479582"/>
              <a:gd name="connsiteX3" fmla="*/ 2839130 w 2839203"/>
              <a:gd name="connsiteY3" fmla="*/ 479582 h 479582"/>
              <a:gd name="connsiteX4" fmla="*/ 0 w 2839203"/>
              <a:gd name="connsiteY4" fmla="*/ 479582 h 479582"/>
              <a:gd name="connsiteX5" fmla="*/ 97 w 2839203"/>
              <a:gd name="connsiteY5" fmla="*/ 0 h 479582"/>
              <a:gd name="connsiteX0" fmla="*/ 18117 w 2839203"/>
              <a:gd name="connsiteY0" fmla="*/ 0 h 479582"/>
              <a:gd name="connsiteX1" fmla="*/ 2839130 w 2839203"/>
              <a:gd name="connsiteY1" fmla="*/ 0 h 479582"/>
              <a:gd name="connsiteX2" fmla="*/ 2597088 w 2839203"/>
              <a:gd name="connsiteY2" fmla="*/ 239230 h 479582"/>
              <a:gd name="connsiteX3" fmla="*/ 2839130 w 2839203"/>
              <a:gd name="connsiteY3" fmla="*/ 479582 h 479582"/>
              <a:gd name="connsiteX4" fmla="*/ 0 w 2839203"/>
              <a:gd name="connsiteY4" fmla="*/ 479582 h 479582"/>
              <a:gd name="connsiteX5" fmla="*/ 18117 w 2839203"/>
              <a:gd name="connsiteY5" fmla="*/ 0 h 479582"/>
              <a:gd name="connsiteX0" fmla="*/ 1 w 2821087"/>
              <a:gd name="connsiteY0" fmla="*/ 0 h 481713"/>
              <a:gd name="connsiteX1" fmla="*/ 2821014 w 2821087"/>
              <a:gd name="connsiteY1" fmla="*/ 0 h 481713"/>
              <a:gd name="connsiteX2" fmla="*/ 2578972 w 2821087"/>
              <a:gd name="connsiteY2" fmla="*/ 239230 h 481713"/>
              <a:gd name="connsiteX3" fmla="*/ 2821014 w 2821087"/>
              <a:gd name="connsiteY3" fmla="*/ 479582 h 481713"/>
              <a:gd name="connsiteX4" fmla="*/ 5911 w 2821087"/>
              <a:gd name="connsiteY4" fmla="*/ 481713 h 481713"/>
              <a:gd name="connsiteX5" fmla="*/ 1 w 2821087"/>
              <a:gd name="connsiteY5" fmla="*/ 0 h 481713"/>
              <a:gd name="connsiteX0" fmla="*/ 2099 w 2823185"/>
              <a:gd name="connsiteY0" fmla="*/ 0 h 481713"/>
              <a:gd name="connsiteX1" fmla="*/ 2823112 w 2823185"/>
              <a:gd name="connsiteY1" fmla="*/ 0 h 481713"/>
              <a:gd name="connsiteX2" fmla="*/ 2581070 w 2823185"/>
              <a:gd name="connsiteY2" fmla="*/ 239230 h 481713"/>
              <a:gd name="connsiteX3" fmla="*/ 2823112 w 2823185"/>
              <a:gd name="connsiteY3" fmla="*/ 479582 h 481713"/>
              <a:gd name="connsiteX4" fmla="*/ 0 w 2823185"/>
              <a:gd name="connsiteY4" fmla="*/ 481713 h 481713"/>
              <a:gd name="connsiteX5" fmla="*/ 2099 w 2823185"/>
              <a:gd name="connsiteY5" fmla="*/ 0 h 481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23185" h="481713">
                <a:moveTo>
                  <a:pt x="2099" y="0"/>
                </a:moveTo>
                <a:lnTo>
                  <a:pt x="2823112" y="0"/>
                </a:lnTo>
                <a:cubicBezTo>
                  <a:pt x="2826040" y="6718"/>
                  <a:pt x="2574967" y="232512"/>
                  <a:pt x="2581070" y="239230"/>
                </a:cubicBezTo>
                <a:cubicBezTo>
                  <a:pt x="2572851" y="236797"/>
                  <a:pt x="2828156" y="478840"/>
                  <a:pt x="2823112" y="479582"/>
                </a:cubicBezTo>
                <a:lnTo>
                  <a:pt x="0" y="481713"/>
                </a:lnTo>
                <a:cubicBezTo>
                  <a:pt x="32" y="321852"/>
                  <a:pt x="2067" y="159861"/>
                  <a:pt x="2099" y="0"/>
                </a:cubicBezTo>
                <a:close/>
              </a:path>
            </a:pathLst>
          </a:custGeom>
          <a:solidFill>
            <a:srgbClr val="EA6A0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09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55561" y="5721364"/>
            <a:ext cx="6854771" cy="3416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guía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desarrollada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miembros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equipo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investigación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ScratchEd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facultad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educación</a:t>
            </a:r>
            <a:r>
              <a:rPr lang="en-US" sz="1200" dirty="0" smtClean="0">
                <a:latin typeface="Futura Condensed"/>
                <a:cs typeface="Futura Condensed"/>
              </a:rPr>
              <a:t> de la Universidad de Harvard – </a:t>
            </a:r>
            <a:r>
              <a:rPr lang="en-US" sz="1200" dirty="0" err="1">
                <a:latin typeface="Futura Condensed"/>
                <a:cs typeface="Futura Condensed"/>
              </a:rPr>
              <a:t>Christan</a:t>
            </a:r>
            <a:r>
              <a:rPr lang="en-US" sz="1200" dirty="0">
                <a:latin typeface="Futura Condensed"/>
                <a:cs typeface="Futura Condensed"/>
              </a:rPr>
              <a:t> Balch, Michelle </a:t>
            </a:r>
            <a:r>
              <a:rPr lang="en-US" sz="1200" dirty="0" smtClean="0">
                <a:latin typeface="Futura Condensed"/>
                <a:cs typeface="Futura Condensed"/>
              </a:rPr>
              <a:t>Chung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y Karen </a:t>
            </a:r>
            <a:r>
              <a:rPr lang="en-US" sz="1200" dirty="0">
                <a:latin typeface="Futura Condensed"/>
                <a:cs typeface="Futura Condensed"/>
              </a:rPr>
              <a:t>Brennan. Jeff </a:t>
            </a:r>
            <a:r>
              <a:rPr lang="en-US" sz="1200" dirty="0" err="1">
                <a:latin typeface="Futura Condensed"/>
                <a:cs typeface="Futura Condensed"/>
              </a:rPr>
              <a:t>Hawson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facilitó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tareas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edición</a:t>
            </a:r>
            <a:r>
              <a:rPr lang="en-US" sz="1200" dirty="0" smtClean="0">
                <a:latin typeface="Futura Condensed"/>
                <a:cs typeface="Futura Condensed"/>
              </a:rPr>
              <a:t> y un </a:t>
            </a:r>
            <a:r>
              <a:rPr lang="en-US" sz="1200" dirty="0" err="1" smtClean="0">
                <a:latin typeface="Futura Condensed"/>
                <a:cs typeface="Futura Condensed"/>
              </a:rPr>
              <a:t>entusiasmo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incansable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algn="just"/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>
                <a:latin typeface="Futura Condensed"/>
                <a:cs typeface="Futura Condensed"/>
              </a:rPr>
              <a:t> </a:t>
            </a:r>
          </a:p>
          <a:p>
            <a:pPr algn="just"/>
            <a:r>
              <a:rPr lang="en-US" sz="1200" dirty="0" smtClean="0">
                <a:latin typeface="Futura Condensed"/>
                <a:cs typeface="Futura Condensed"/>
              </a:rPr>
              <a:t>Los </a:t>
            </a:r>
            <a:r>
              <a:rPr lang="en-US" sz="1200" dirty="0" err="1" smtClean="0">
                <a:latin typeface="Futura Condensed"/>
                <a:cs typeface="Futura Condensed"/>
              </a:rPr>
              <a:t>contenidos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guía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basan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versión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previa</a:t>
            </a:r>
            <a:r>
              <a:rPr lang="en-US" sz="1200" dirty="0" smtClean="0">
                <a:latin typeface="Futura Condensed"/>
                <a:cs typeface="Futura Condensed"/>
              </a:rPr>
              <a:t>, Creative </a:t>
            </a:r>
            <a:r>
              <a:rPr lang="en-US" sz="1200" dirty="0">
                <a:latin typeface="Futura Condensed"/>
                <a:cs typeface="Futura Condensed"/>
              </a:rPr>
              <a:t>Computing Guide </a:t>
            </a:r>
            <a:r>
              <a:rPr lang="en-US" sz="1200" dirty="0" smtClean="0">
                <a:latin typeface="Futura Condensed"/>
                <a:cs typeface="Futura Condensed"/>
              </a:rPr>
              <a:t>(2011), y en el taller Creative </a:t>
            </a:r>
            <a:r>
              <a:rPr lang="en-US" sz="1200" dirty="0">
                <a:latin typeface="Futura Condensed"/>
                <a:cs typeface="Futura Condensed"/>
              </a:rPr>
              <a:t>Computing Online Workshop </a:t>
            </a:r>
            <a:r>
              <a:rPr lang="en-US" sz="1200" dirty="0" smtClean="0">
                <a:latin typeface="Futura Condensed"/>
                <a:cs typeface="Futura Condensed"/>
              </a:rPr>
              <a:t>(2013</a:t>
            </a:r>
            <a:r>
              <a:rPr lang="en-US" sz="1200" dirty="0">
                <a:latin typeface="Futura Condensed"/>
                <a:cs typeface="Futura Condensed"/>
              </a:rPr>
              <a:t>). </a:t>
            </a:r>
            <a:r>
              <a:rPr lang="en-US" sz="1200" dirty="0" err="1" smtClean="0">
                <a:latin typeface="Futura Condensed"/>
                <a:cs typeface="Futura Condensed"/>
              </a:rPr>
              <a:t>Ambas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iniciativas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fueron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posibles</a:t>
            </a:r>
            <a:r>
              <a:rPr lang="en-US" sz="1200" dirty="0" smtClean="0">
                <a:latin typeface="Futura Condensed"/>
                <a:cs typeface="Futura Condensed"/>
              </a:rPr>
              <a:t> gracias al </a:t>
            </a:r>
            <a:r>
              <a:rPr lang="en-US" sz="1200" dirty="0" err="1" smtClean="0">
                <a:latin typeface="Futura Condensed"/>
                <a:cs typeface="Futura Condensed"/>
              </a:rPr>
              <a:t>apoyo</a:t>
            </a:r>
            <a:r>
              <a:rPr lang="en-US" sz="1200" dirty="0" smtClean="0">
                <a:latin typeface="Futura Condensed"/>
                <a:cs typeface="Futura Condensed"/>
              </a:rPr>
              <a:t> de la National </a:t>
            </a:r>
            <a:r>
              <a:rPr lang="en-US" sz="1200" dirty="0">
                <a:latin typeface="Futura Condensed"/>
                <a:cs typeface="Futura Condensed"/>
              </a:rPr>
              <a:t>Science Foundation </a:t>
            </a:r>
            <a:r>
              <a:rPr lang="en-US" sz="1200" dirty="0" smtClean="0">
                <a:latin typeface="Futura Condensed"/>
                <a:cs typeface="Futura Condensed"/>
              </a:rPr>
              <a:t>a </a:t>
            </a:r>
            <a:r>
              <a:rPr lang="en-US" sz="1200" dirty="0" err="1" smtClean="0">
                <a:latin typeface="Futura Condensed"/>
                <a:cs typeface="Futura Condensed"/>
              </a:rPr>
              <a:t>través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financiación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>
                <a:latin typeface="Futura Condensed"/>
                <a:cs typeface="Futura Condensed"/>
              </a:rPr>
              <a:t>DRL-1019396, </a:t>
            </a:r>
            <a:r>
              <a:rPr lang="en-US" sz="1200" dirty="0" smtClean="0">
                <a:latin typeface="Futura Condensed"/>
                <a:cs typeface="Futura Condensed"/>
              </a:rPr>
              <a:t>el </a:t>
            </a:r>
            <a:r>
              <a:rPr lang="en-US" sz="1200" dirty="0" err="1" smtClean="0">
                <a:latin typeface="Futura Condensed"/>
                <a:cs typeface="Futura Condensed"/>
              </a:rPr>
              <a:t>programa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>
                <a:latin typeface="Futura Condensed"/>
                <a:cs typeface="Futura Condensed"/>
              </a:rPr>
              <a:t>CS4HS de </a:t>
            </a:r>
            <a:r>
              <a:rPr lang="en-US" sz="1200" dirty="0" smtClean="0">
                <a:latin typeface="Futura Condensed"/>
                <a:cs typeface="Futura Condensed"/>
              </a:rPr>
              <a:t>Google, y la </a:t>
            </a:r>
            <a:r>
              <a:rPr lang="en-US" sz="1200" dirty="0" err="1" smtClean="0">
                <a:latin typeface="Futura Condensed"/>
                <a:cs typeface="Futura Condensed"/>
              </a:rPr>
              <a:t>fundación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>
                <a:latin typeface="Futura Condensed"/>
                <a:cs typeface="Futura Condensed"/>
              </a:rPr>
              <a:t>Code-to-</a:t>
            </a:r>
            <a:r>
              <a:rPr lang="en-US" sz="1200" dirty="0" smtClean="0">
                <a:latin typeface="Futura Condensed"/>
                <a:cs typeface="Futura Condensed"/>
              </a:rPr>
              <a:t>Learn.</a:t>
            </a:r>
            <a:endParaRPr lang="en-US" sz="1200" dirty="0">
              <a:latin typeface="Futura Condensed"/>
              <a:cs typeface="Futura Condensed"/>
            </a:endParaRPr>
          </a:p>
          <a:p>
            <a:pPr algn="just"/>
            <a:r>
              <a:rPr lang="en-US" sz="1200" dirty="0">
                <a:latin typeface="Futura Condensed"/>
                <a:cs typeface="Futura Condensed"/>
              </a:rPr>
              <a:t> </a:t>
            </a:r>
          </a:p>
          <a:p>
            <a:pPr algn="just"/>
            <a:r>
              <a:rPr lang="en-US" sz="1200" dirty="0" err="1" smtClean="0">
                <a:latin typeface="Futura Condensed"/>
                <a:cs typeface="Futura Condensed"/>
              </a:rPr>
              <a:t>Estamos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realmente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agradecidos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muchos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docentes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usado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versión</a:t>
            </a:r>
            <a:r>
              <a:rPr lang="en-US" sz="1200" dirty="0" smtClean="0">
                <a:latin typeface="Futura Condensed"/>
                <a:cs typeface="Futura Condensed"/>
              </a:rPr>
              <a:t> anterior de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guía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han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participado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talleres</a:t>
            </a:r>
            <a:r>
              <a:rPr lang="en-US" sz="1200" dirty="0" smtClean="0">
                <a:latin typeface="Futura Condensed"/>
                <a:cs typeface="Futura Condensed"/>
              </a:rPr>
              <a:t>. En </a:t>
            </a:r>
            <a:r>
              <a:rPr lang="en-US" sz="1200" dirty="0" err="1" smtClean="0">
                <a:latin typeface="Futura Condensed"/>
                <a:cs typeface="Futura Condensed"/>
              </a:rPr>
              <a:t>concreto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gustaría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agradecer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docentes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probaron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intensamente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primera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guía</a:t>
            </a:r>
            <a:r>
              <a:rPr lang="en-US" sz="1200" dirty="0" smtClean="0">
                <a:latin typeface="Futura Condensed"/>
                <a:cs typeface="Futura Condensed"/>
              </a:rPr>
              <a:t> (</a:t>
            </a:r>
            <a:r>
              <a:rPr lang="en-US" sz="1200" dirty="0">
                <a:latin typeface="Futura Condensed"/>
                <a:cs typeface="Futura Condensed"/>
              </a:rPr>
              <a:t>Russell Clough, Judy Hoffman, Kara </a:t>
            </a:r>
            <a:r>
              <a:rPr lang="en-US" sz="1200" dirty="0" err="1">
                <a:latin typeface="Futura Condensed"/>
                <a:cs typeface="Futura Condensed"/>
              </a:rPr>
              <a:t>Kestner</a:t>
            </a:r>
            <a:r>
              <a:rPr lang="en-US" sz="1200" dirty="0">
                <a:latin typeface="Futura Condensed"/>
                <a:cs typeface="Futura Condensed"/>
              </a:rPr>
              <a:t>, Alvin Kroon, Melissa </a:t>
            </a:r>
            <a:r>
              <a:rPr lang="en-US" sz="1200" dirty="0" err="1">
                <a:latin typeface="Futura Condensed"/>
                <a:cs typeface="Futura Condensed"/>
              </a:rPr>
              <a:t>Nordmann</a:t>
            </a:r>
            <a:r>
              <a:rPr lang="en-US" sz="1200" dirty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yTyson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Spraul</a:t>
            </a:r>
            <a:r>
              <a:rPr lang="en-US" sz="1200" dirty="0">
                <a:latin typeface="Futura Condensed"/>
                <a:cs typeface="Futura Condensed"/>
              </a:rPr>
              <a:t>) </a:t>
            </a:r>
            <a:r>
              <a:rPr lang="en-US" sz="1200" dirty="0" err="1" smtClean="0">
                <a:latin typeface="Futura Condensed"/>
                <a:cs typeface="Futura Condensed"/>
              </a:rPr>
              <a:t>así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educadores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revisado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versión</a:t>
            </a:r>
            <a:r>
              <a:rPr lang="en-US" sz="1200" dirty="0" smtClean="0">
                <a:latin typeface="Futura Condensed"/>
                <a:cs typeface="Futura Condensed"/>
              </a:rPr>
              <a:t> actual (</a:t>
            </a:r>
            <a:r>
              <a:rPr lang="en-US" sz="1200" dirty="0">
                <a:latin typeface="Futura Condensed"/>
                <a:cs typeface="Futura Condensed"/>
              </a:rPr>
              <a:t>Ingrid Gustafson, Megan </a:t>
            </a:r>
            <a:r>
              <a:rPr lang="en-US" sz="1200" dirty="0" err="1">
                <a:latin typeface="Futura Condensed"/>
                <a:cs typeface="Futura Condensed"/>
              </a:rPr>
              <a:t>Haddadi</a:t>
            </a:r>
            <a:r>
              <a:rPr lang="en-US" sz="1200" dirty="0">
                <a:latin typeface="Futura Condensed"/>
                <a:cs typeface="Futura Condensed"/>
              </a:rPr>
              <a:t>, </a:t>
            </a:r>
            <a:r>
              <a:rPr lang="en-US" sz="1200" dirty="0" err="1">
                <a:latin typeface="Futura Condensed"/>
                <a:cs typeface="Futura Condensed"/>
              </a:rPr>
              <a:t>Keledy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Kenkel</a:t>
            </a:r>
            <a:r>
              <a:rPr lang="en-US" sz="1200" dirty="0">
                <a:latin typeface="Futura Condensed"/>
                <a:cs typeface="Futura Condensed"/>
              </a:rPr>
              <a:t>, Adam </a:t>
            </a:r>
            <a:r>
              <a:rPr lang="en-US" sz="1200" dirty="0" err="1">
                <a:latin typeface="Futura Condensed"/>
                <a:cs typeface="Futura Condensed"/>
              </a:rPr>
              <a:t>Scharfenberger</a:t>
            </a:r>
            <a:r>
              <a:rPr lang="en-US" sz="1200" dirty="0">
                <a:latin typeface="Futura Condensed"/>
                <a:cs typeface="Futura Condensed"/>
              </a:rPr>
              <a:t>, </a:t>
            </a:r>
            <a:r>
              <a:rPr lang="en-US" sz="1200" dirty="0" smtClean="0">
                <a:latin typeface="Futura Condensed"/>
                <a:cs typeface="Futura Condensed"/>
              </a:rPr>
              <a:t>y </a:t>
            </a:r>
            <a:r>
              <a:rPr lang="en-US" sz="1200" dirty="0" err="1" smtClean="0">
                <a:latin typeface="Futura Condensed"/>
                <a:cs typeface="Futura Condensed"/>
              </a:rPr>
              <a:t>LeeAnn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>
                <a:latin typeface="Futura Condensed"/>
                <a:cs typeface="Futura Condensed"/>
              </a:rPr>
              <a:t>Wells)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algn="just"/>
            <a:endParaRPr lang="en-US" sz="1200" dirty="0" smtClean="0">
              <a:latin typeface="Futura Condensed"/>
              <a:cs typeface="Futura Condensed"/>
            </a:endParaRPr>
          </a:p>
          <a:p>
            <a:pPr algn="just"/>
            <a:r>
              <a:rPr lang="en-US" sz="1200" dirty="0" err="1" smtClean="0">
                <a:latin typeface="Futura Condensed"/>
                <a:cs typeface="Futura Condensed"/>
              </a:rPr>
              <a:t>También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estamos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muy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agradecidos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nuestros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colaboradores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Querríamos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gracias a Wendy </a:t>
            </a:r>
            <a:r>
              <a:rPr lang="en-US" sz="1200" dirty="0">
                <a:latin typeface="Futura Condensed"/>
                <a:cs typeface="Futura Condensed"/>
              </a:rPr>
              <a:t>Martin, Francisco Cervantes, </a:t>
            </a:r>
            <a:r>
              <a:rPr lang="en-US" sz="1200" dirty="0" smtClean="0">
                <a:latin typeface="Futura Condensed"/>
                <a:cs typeface="Futura Condensed"/>
              </a:rPr>
              <a:t>y Bill </a:t>
            </a:r>
            <a:r>
              <a:rPr lang="en-US" sz="1200" dirty="0">
                <a:latin typeface="Futura Condensed"/>
                <a:cs typeface="Futura Condensed"/>
              </a:rPr>
              <a:t>Tally </a:t>
            </a:r>
            <a:r>
              <a:rPr lang="en-US" sz="1200" dirty="0" smtClean="0">
                <a:latin typeface="Futura Condensed"/>
                <a:cs typeface="Futura Condensed"/>
              </a:rPr>
              <a:t>del Education </a:t>
            </a:r>
            <a:r>
              <a:rPr lang="en-US" sz="1200" dirty="0">
                <a:latin typeface="Futura Condensed"/>
                <a:cs typeface="Futura Condensed"/>
              </a:rPr>
              <a:t>Development Center’s Center for Children &amp; Technology, </a:t>
            </a:r>
            <a:r>
              <a:rPr lang="en-US" sz="1200" dirty="0" smtClean="0">
                <a:latin typeface="Futura Condensed"/>
                <a:cs typeface="Futura Condensed"/>
              </a:rPr>
              <a:t>y Mitch </a:t>
            </a:r>
            <a:r>
              <a:rPr lang="en-US" sz="1200" dirty="0" err="1">
                <a:latin typeface="Futura Condensed"/>
                <a:cs typeface="Futura Condensed"/>
              </a:rPr>
              <a:t>Resnick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del MIT </a:t>
            </a:r>
            <a:r>
              <a:rPr lang="en-US" sz="1200" dirty="0">
                <a:latin typeface="Futura Condensed"/>
                <a:cs typeface="Futura Condensed"/>
              </a:rPr>
              <a:t>Media </a:t>
            </a:r>
            <a:r>
              <a:rPr lang="en-US" sz="1200" dirty="0" smtClean="0">
                <a:latin typeface="Futura Condensed"/>
                <a:cs typeface="Futura Condensed"/>
              </a:rPr>
              <a:t>Lab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enorme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contribución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desarrollar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marco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pensamiento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computacional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recursos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También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querríamos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gracias a los </a:t>
            </a:r>
            <a:r>
              <a:rPr lang="en-US" sz="1200" dirty="0" err="1" smtClean="0">
                <a:latin typeface="Futura Condensed"/>
                <a:cs typeface="Futura Condensed"/>
              </a:rPr>
              <a:t>muchos</a:t>
            </a:r>
            <a:r>
              <a:rPr lang="en-US" sz="1200" dirty="0" smtClean="0">
                <a:latin typeface="Futura Condensed"/>
                <a:cs typeface="Futura Condensed"/>
              </a:rPr>
              <a:t> e </a:t>
            </a:r>
            <a:r>
              <a:rPr lang="en-US" sz="1200" dirty="0" err="1" smtClean="0">
                <a:latin typeface="Futura Condensed"/>
                <a:cs typeface="Futura Condensed"/>
              </a:rPr>
              <a:t>impresionantes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becarios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facultad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educación</a:t>
            </a:r>
            <a:r>
              <a:rPr lang="en-US" sz="1200" dirty="0" smtClean="0">
                <a:latin typeface="Futura Condensed"/>
                <a:cs typeface="Futura Condensed"/>
              </a:rPr>
              <a:t> de Harvard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contribuido</a:t>
            </a:r>
            <a:r>
              <a:rPr lang="en-US" sz="1200" dirty="0" smtClean="0"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latin typeface="Futura Condensed"/>
                <a:cs typeface="Futura Condensed"/>
              </a:rPr>
              <a:t>desarrollo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guía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durante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últimos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años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versión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inicial</a:t>
            </a:r>
            <a:r>
              <a:rPr lang="en-US" sz="1200" dirty="0" smtClean="0">
                <a:latin typeface="Futura Condensed"/>
                <a:cs typeface="Futura Condensed"/>
              </a:rPr>
              <a:t> en el 2011,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Vanity Gee, </a:t>
            </a:r>
            <a:r>
              <a:rPr lang="en-US" sz="1200" dirty="0">
                <a:latin typeface="Futura Condensed"/>
                <a:cs typeface="Futura Condensed"/>
              </a:rPr>
              <a:t>Vanessa </a:t>
            </a:r>
            <a:r>
              <a:rPr lang="en-US" sz="1200" dirty="0" err="1">
                <a:latin typeface="Futura Condensed"/>
                <a:cs typeface="Futura Condensed"/>
              </a:rPr>
              <a:t>Gennarelli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Mylo</a:t>
            </a:r>
            <a:r>
              <a:rPr lang="en-US" sz="1200" dirty="0" smtClean="0">
                <a:latin typeface="Futura Condensed"/>
                <a:cs typeface="Futura Condensed"/>
              </a:rPr>
              <a:t> Lam, Tomoko Matsukawa, Aaron Morris,</a:t>
            </a:r>
            <a:r>
              <a:rPr lang="en-US" sz="1200" dirty="0">
                <a:latin typeface="Futura Condensed"/>
                <a:cs typeface="Futura Condensed"/>
              </a:rPr>
              <a:t> Matthew </a:t>
            </a:r>
            <a:r>
              <a:rPr lang="en-US" sz="1200" dirty="0" err="1">
                <a:latin typeface="Futura Condensed"/>
                <a:cs typeface="Futura Condensed"/>
              </a:rPr>
              <a:t>Ong</a:t>
            </a:r>
            <a:r>
              <a:rPr lang="en-US" sz="1200" dirty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Roshanak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Razavi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>
                <a:latin typeface="Futura Condensed"/>
                <a:cs typeface="Futura Condensed"/>
              </a:rPr>
              <a:t>Mary Jo </a:t>
            </a:r>
            <a:r>
              <a:rPr lang="en-US" sz="1200" dirty="0" err="1">
                <a:latin typeface="Futura Condensed"/>
                <a:cs typeface="Futura Condensed"/>
              </a:rPr>
              <a:t>Madda</a:t>
            </a:r>
            <a:r>
              <a:rPr lang="en-US" sz="1200" dirty="0">
                <a:latin typeface="Futura Condensed"/>
                <a:cs typeface="Futura Condensed"/>
              </a:rPr>
              <a:t>, Eric </a:t>
            </a:r>
            <a:r>
              <a:rPr lang="en-US" sz="1200" dirty="0" smtClean="0">
                <a:latin typeface="Futura Condensed"/>
                <a:cs typeface="Futura Condensed"/>
              </a:rPr>
              <a:t>Schilling, y Elizabeth Woodbury.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478207" y="1272540"/>
            <a:ext cx="6836992" cy="3530056"/>
            <a:chOff x="478207" y="1215805"/>
            <a:chExt cx="6836992" cy="3530056"/>
          </a:xfrm>
        </p:grpSpPr>
        <p:grpSp>
          <p:nvGrpSpPr>
            <p:cNvPr id="31" name="Group 30"/>
            <p:cNvGrpSpPr/>
            <p:nvPr/>
          </p:nvGrpSpPr>
          <p:grpSpPr>
            <a:xfrm>
              <a:off x="478207" y="1388577"/>
              <a:ext cx="3443249" cy="3262016"/>
              <a:chOff x="478207" y="1388577"/>
              <a:chExt cx="3443249" cy="3262016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478207" y="1388580"/>
                <a:ext cx="1568240" cy="1470330"/>
                <a:chOff x="478207" y="6598025"/>
                <a:chExt cx="1568240" cy="1470330"/>
              </a:xfrm>
            </p:grpSpPr>
            <p:sp>
              <p:nvSpPr>
                <p:cNvPr id="18" name="Oval 17"/>
                <p:cNvSpPr/>
                <p:nvPr/>
              </p:nvSpPr>
              <p:spPr>
                <a:xfrm>
                  <a:off x="527161" y="6598025"/>
                  <a:ext cx="1470331" cy="147033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  <a:prstDash val="dash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478207" y="7010026"/>
                  <a:ext cx="1568240" cy="646331"/>
                </a:xfrm>
                <a:prstGeom prst="rect">
                  <a:avLst/>
                </a:prstGeom>
                <a:noFill/>
                <a:ln w="6350" cmpd="sng">
                  <a:noFill/>
                  <a:prstDash val="dash"/>
                </a:ln>
              </p:spPr>
              <p:txBody>
                <a:bodyPr wrap="square" numCol="1" rtlCol="0" anchor="ctr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/>
                      </a:solidFill>
                      <a:latin typeface="Futura Condensed"/>
                      <a:cs typeface="Futura Condensed"/>
                    </a:rPr>
                    <a:t>TANTO O TAN POCO COMO TÚ QUIERAS</a:t>
                  </a:r>
                </a:p>
              </p:txBody>
            </p:sp>
          </p:grpSp>
          <p:grpSp>
            <p:nvGrpSpPr>
              <p:cNvPr id="8" name="Group 7"/>
              <p:cNvGrpSpPr/>
              <p:nvPr/>
            </p:nvGrpSpPr>
            <p:grpSpPr>
              <a:xfrm>
                <a:off x="2353216" y="1388577"/>
                <a:ext cx="1568240" cy="1470330"/>
                <a:chOff x="2239986" y="6598022"/>
                <a:chExt cx="1568240" cy="1470330"/>
              </a:xfrm>
            </p:grpSpPr>
            <p:sp>
              <p:nvSpPr>
                <p:cNvPr id="20" name="Oval 19"/>
                <p:cNvSpPr/>
                <p:nvPr/>
              </p:nvSpPr>
              <p:spPr>
                <a:xfrm>
                  <a:off x="2288940" y="6598022"/>
                  <a:ext cx="1470331" cy="1470330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  <a:prstDash val="dash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2239986" y="7010026"/>
                  <a:ext cx="1568240" cy="646331"/>
                </a:xfrm>
                <a:prstGeom prst="rect">
                  <a:avLst/>
                </a:prstGeom>
                <a:noFill/>
                <a:ln w="6350" cmpd="sng">
                  <a:noFill/>
                  <a:prstDash val="dash"/>
                </a:ln>
              </p:spPr>
              <p:txBody>
                <a:bodyPr wrap="square" numCol="1" rtlCol="0" anchor="ctr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/>
                      </a:solidFill>
                      <a:latin typeface="Futura Condensed"/>
                      <a:cs typeface="Futura Condensed"/>
                    </a:rPr>
                    <a:t>DISEÑA NUEVAS ACTIVIDADES</a:t>
                  </a:r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478207" y="3180262"/>
                <a:ext cx="1568240" cy="1470331"/>
                <a:chOff x="4001765" y="6598024"/>
                <a:chExt cx="1568240" cy="1470331"/>
              </a:xfrm>
            </p:grpSpPr>
            <p:sp>
              <p:nvSpPr>
                <p:cNvPr id="22" name="Oval 21"/>
                <p:cNvSpPr/>
                <p:nvPr/>
              </p:nvSpPr>
              <p:spPr>
                <a:xfrm>
                  <a:off x="4050719" y="6598024"/>
                  <a:ext cx="1470331" cy="147033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  <a:prstDash val="dash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4001765" y="6871526"/>
                  <a:ext cx="1568240" cy="923330"/>
                </a:xfrm>
                <a:prstGeom prst="rect">
                  <a:avLst/>
                </a:prstGeom>
                <a:noFill/>
                <a:ln w="6350" cmpd="sng">
                  <a:noFill/>
                  <a:prstDash val="dash"/>
                </a:ln>
              </p:spPr>
              <p:txBody>
                <a:bodyPr wrap="square" numCol="1" rtlCol="0" anchor="ctr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/>
                      </a:solidFill>
                      <a:latin typeface="Futura Condensed"/>
                      <a:cs typeface="Futura Condensed"/>
                    </a:rPr>
                    <a:t>REMEZCLA LAS ACTIVIDADES INCLUIDAS</a:t>
                  </a:r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2353215" y="3179699"/>
                <a:ext cx="1568240" cy="1470330"/>
                <a:chOff x="5763543" y="6597461"/>
                <a:chExt cx="1568240" cy="1470330"/>
              </a:xfrm>
            </p:grpSpPr>
            <p:sp>
              <p:nvSpPr>
                <p:cNvPr id="24" name="Oval 23"/>
                <p:cNvSpPr/>
                <p:nvPr/>
              </p:nvSpPr>
              <p:spPr>
                <a:xfrm>
                  <a:off x="5812497" y="6597461"/>
                  <a:ext cx="1470331" cy="147033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5763543" y="7009461"/>
                  <a:ext cx="1568240" cy="646331"/>
                </a:xfrm>
                <a:prstGeom prst="rect">
                  <a:avLst/>
                </a:prstGeom>
                <a:noFill/>
                <a:ln w="6350" cmpd="sng">
                  <a:noFill/>
                  <a:prstDash val="dash"/>
                </a:ln>
              </p:spPr>
              <p:txBody>
                <a:bodyPr wrap="square" numCol="1" rtlCol="0" anchor="ctr">
                  <a:spAutoFit/>
                </a:bodyPr>
                <a:lstStyle/>
                <a:p>
                  <a:pPr algn="ctr"/>
                  <a:r>
                    <a:rPr lang="en-US" dirty="0" smtClean="0">
                      <a:latin typeface="Futura Condensed"/>
                      <a:cs typeface="Futura Condensed"/>
                    </a:rPr>
                    <a:t>¡ELIGE TU PROPIA AVENTURA!</a:t>
                  </a:r>
                </a:p>
              </p:txBody>
            </p:sp>
          </p:grpSp>
        </p:grpSp>
        <p:grpSp>
          <p:nvGrpSpPr>
            <p:cNvPr id="29" name="Group 28"/>
            <p:cNvGrpSpPr/>
            <p:nvPr/>
          </p:nvGrpSpPr>
          <p:grpSpPr>
            <a:xfrm>
              <a:off x="4139008" y="1215805"/>
              <a:ext cx="3176191" cy="3530056"/>
              <a:chOff x="4139008" y="1215805"/>
              <a:chExt cx="3176191" cy="3530056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4139008" y="1215805"/>
                <a:ext cx="3176191" cy="24622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400" dirty="0" err="1" smtClean="0">
                    <a:latin typeface="Futura Condensed"/>
                    <a:cs typeface="Futura Condensed"/>
                  </a:rPr>
                  <a:t>Te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animamos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a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uses la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guía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tanto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como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tú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quieras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, a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diseñar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nuevas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actividades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y a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remezclar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las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actividades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se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han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incluido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. No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importa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experiencia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previa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o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tus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conocimientos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,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pensamos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en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cada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educador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como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co-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diseñador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de la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experiencia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de la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Informática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Creativa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.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Nos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encantaría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saber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cómo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utilizas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la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guía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,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así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te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animamos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a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documentes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compartas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tus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experiencias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con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nosotros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y con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otros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docentes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a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través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de la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comunidad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ScratchEd</a:t>
                </a:r>
                <a:r>
                  <a:rPr lang="en-US" sz="1400" dirty="0" smtClean="0">
                    <a:latin typeface="Futura Condensed"/>
                    <a:cs typeface="Futura Condensed"/>
                  </a:rPr>
                  <a:t>: </a:t>
                </a:r>
                <a:br>
                  <a:rPr lang="en-US" sz="1400" dirty="0" smtClean="0">
                    <a:latin typeface="Futura Condensed"/>
                    <a:cs typeface="Futura Condensed"/>
                  </a:rPr>
                </a:br>
                <a:r>
                  <a:rPr lang="en-US" sz="1400" dirty="0" smtClean="0">
                    <a:latin typeface="Futura Condensed"/>
                    <a:cs typeface="Futura Condensed"/>
                  </a:rPr>
                  <a:t>http</a:t>
                </a:r>
                <a:r>
                  <a:rPr lang="en-US" sz="1400" dirty="0">
                    <a:latin typeface="Futura Condensed"/>
                    <a:cs typeface="Futura Condensed"/>
                  </a:rPr>
                  <a:t>://</a:t>
                </a:r>
                <a:r>
                  <a:rPr lang="en-US" sz="1400" dirty="0" err="1" smtClean="0">
                    <a:latin typeface="Futura Condensed"/>
                    <a:cs typeface="Futura Condensed"/>
                  </a:rPr>
                  <a:t>scratched.gse.harvard.edu</a:t>
                </a:r>
                <a:endParaRPr lang="en-US" sz="14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4203181" y="3730198"/>
                <a:ext cx="3031532" cy="1015663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200" dirty="0" err="1" smtClean="0">
                    <a:latin typeface="Futura Condensed"/>
                    <a:cs typeface="Futura Condensed"/>
                  </a:rPr>
                  <a:t>Distribuimos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guía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bajo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licencia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Creative Commons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Atribución-CompartirIgual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,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por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lo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puedes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usarla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libremente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,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modificarla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compartirla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,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siempre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indiques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quiénes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son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autores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originales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ofrezcas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mismos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derechos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si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elaboras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trabajo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derivado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  <a:endParaRPr lang="en-US" sz="1200" dirty="0">
                  <a:latin typeface="Futura Condensed"/>
                  <a:cs typeface="Futura Condensed"/>
                </a:endParaRPr>
              </a:p>
            </p:txBody>
          </p:sp>
        </p:grpSp>
      </p:grpSp>
      <p:sp>
        <p:nvSpPr>
          <p:cNvPr id="27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5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665650"/>
            <a:ext cx="7582143" cy="479582"/>
            <a:chOff x="-1" y="665650"/>
            <a:chExt cx="7582143" cy="479582"/>
          </a:xfrm>
        </p:grpSpPr>
        <p:sp>
          <p:nvSpPr>
            <p:cNvPr id="30" name="Rectangle 13"/>
            <p:cNvSpPr/>
            <p:nvPr/>
          </p:nvSpPr>
          <p:spPr>
            <a:xfrm>
              <a:off x="-1" y="665650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719970" y="683567"/>
              <a:ext cx="4595229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¿CÓMO DEBERÍA USAR ESTA GUÍA?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-1" y="5079931"/>
            <a:ext cx="7582144" cy="479582"/>
            <a:chOff x="-1" y="5079931"/>
            <a:chExt cx="7582144" cy="479582"/>
          </a:xfrm>
        </p:grpSpPr>
        <p:sp>
          <p:nvSpPr>
            <p:cNvPr id="42" name="Rectangle 13"/>
            <p:cNvSpPr/>
            <p:nvPr/>
          </p:nvSpPr>
          <p:spPr>
            <a:xfrm>
              <a:off x="-1" y="5079931"/>
              <a:ext cx="7582144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719970" y="5097848"/>
              <a:ext cx="4595229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¿DE DÓNDE SALE ESTA GUÍA?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5559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it5roundtw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070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57995" y="2830659"/>
            <a:ext cx="3324338" cy="4006596"/>
            <a:chOff x="422410" y="2830659"/>
            <a:chExt cx="3324338" cy="4006596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508652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Utiliza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ejemplos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Advanced Concepts, Video Sensing y Cloning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mostrar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ejemplos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puedan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ayudarlos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familiarizarse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con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controlan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el sensor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vídeo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los clones.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distribuir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Avanzados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guiar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exploren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código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programas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ejemplo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programen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experimente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con al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menos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avanzados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(sensor de video, clones).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smtClean="0">
                  <a:latin typeface="Futura Condensed"/>
                  <a:cs typeface="Futura Condensed"/>
                </a:rPr>
                <a:t>Anima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compartir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exploraciones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con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Sugerimos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desarrollar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Demo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presentaciones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podrían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subir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Advanced Concepts o al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spc="-1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>
                  <a:latin typeface="Futura Condensed"/>
                  <a:cs typeface="Futura Condensed"/>
                </a:rPr>
                <a:t>Pide</a:t>
              </a:r>
              <a:r>
                <a:rPr lang="en-US" sz="1200" dirty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>
                  <a:latin typeface="Futura Condensed"/>
                  <a:cs typeface="Futura Condensed"/>
                </a:rPr>
                <a:t>alumnos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que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reflexionen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sobre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su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proceso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diseño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respondiendo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las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preguntas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reflexión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sus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diarios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diseño</a:t>
              </a:r>
              <a:r>
                <a:rPr lang="en-US" sz="1200" dirty="0">
                  <a:latin typeface="Futura Condensed"/>
                  <a:cs typeface="Futura Condensed"/>
                </a:rPr>
                <a:t> o </a:t>
              </a:r>
              <a:r>
                <a:rPr lang="en-US" sz="1200" dirty="0" err="1">
                  <a:latin typeface="Futura Condensed"/>
                  <a:cs typeface="Futura Condensed"/>
                </a:rPr>
                <a:t>debatiendo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grupo</a:t>
              </a:r>
              <a:r>
                <a:rPr lang="en-US" sz="1200" dirty="0">
                  <a:latin typeface="Futura Condensed"/>
                  <a:cs typeface="Futura Condensed"/>
                </a:rPr>
                <a:t>.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214625" y="795405"/>
            <a:ext cx="2999848" cy="1600438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>
                <a:latin typeface="Futura Condensed"/>
                <a:cs typeface="Futura Condensed"/>
              </a:rPr>
              <a:t>Desarrollarán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mayor </a:t>
            </a:r>
            <a:r>
              <a:rPr lang="en-US" sz="1200" dirty="0" err="1">
                <a:latin typeface="Futura Condensed"/>
                <a:cs typeface="Futura Condensed"/>
              </a:rPr>
              <a:t>fluidez</a:t>
            </a:r>
            <a:r>
              <a:rPr lang="en-US" sz="1200" dirty="0">
                <a:latin typeface="Futura Condensed"/>
                <a:cs typeface="Futura Condensed"/>
              </a:rPr>
              <a:t> con </a:t>
            </a:r>
            <a:r>
              <a:rPr lang="en-US" sz="1200" dirty="0" err="1">
                <a:latin typeface="Futura Condensed"/>
                <a:cs typeface="Futura Condensed"/>
              </a:rPr>
              <a:t>conceptos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computacionales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(</a:t>
            </a:r>
            <a:r>
              <a:rPr lang="en-US" sz="1200" dirty="0" err="1" smtClean="0">
                <a:latin typeface="Futura Condensed"/>
                <a:cs typeface="Futura Condensed"/>
              </a:rPr>
              <a:t>eventos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paralelismo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>
                <a:latin typeface="Futura Condensed"/>
                <a:cs typeface="Futura Condensed"/>
              </a:rPr>
              <a:t>datos</a:t>
            </a:r>
            <a:r>
              <a:rPr lang="en-US" sz="1200" dirty="0">
                <a:latin typeface="Futura Condensed"/>
                <a:cs typeface="Futura Condensed"/>
              </a:rPr>
              <a:t>) y </a:t>
            </a:r>
            <a:r>
              <a:rPr lang="en-US" sz="1200" dirty="0" err="1">
                <a:latin typeface="Futura Condensed"/>
                <a:cs typeface="Futura Condensed"/>
              </a:rPr>
              <a:t>prácticas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computacionales</a:t>
            </a:r>
            <a:r>
              <a:rPr lang="en-US" sz="1200" dirty="0">
                <a:latin typeface="Futura Condensed"/>
                <a:cs typeface="Futura Condensed"/>
              </a:rPr>
              <a:t> (</a:t>
            </a:r>
            <a:r>
              <a:rPr lang="en-US" sz="1200" dirty="0" err="1">
                <a:latin typeface="Futura Condensed"/>
                <a:cs typeface="Futura Condensed"/>
              </a:rPr>
              <a:t>experimentación</a:t>
            </a:r>
            <a:r>
              <a:rPr lang="en-US" sz="1200" dirty="0">
                <a:latin typeface="Futura Condensed"/>
                <a:cs typeface="Futura Condensed"/>
              </a:rPr>
              <a:t> e </a:t>
            </a:r>
            <a:r>
              <a:rPr lang="en-US" sz="1200" dirty="0" err="1">
                <a:latin typeface="Futura Condensed"/>
                <a:cs typeface="Futura Condensed"/>
              </a:rPr>
              <a:t>iteración</a:t>
            </a:r>
            <a:r>
              <a:rPr lang="en-US" sz="1200" dirty="0">
                <a:latin typeface="Futura Condensed"/>
                <a:cs typeface="Futura Condensed"/>
              </a:rPr>
              <a:t>, </a:t>
            </a:r>
            <a:r>
              <a:rPr lang="en-US" sz="1200" dirty="0" err="1">
                <a:latin typeface="Futura Condensed"/>
                <a:cs typeface="Futura Condensed"/>
              </a:rPr>
              <a:t>pruebas</a:t>
            </a:r>
            <a:r>
              <a:rPr lang="en-US" sz="1200" dirty="0">
                <a:latin typeface="Futura Condensed"/>
                <a:cs typeface="Futura Condensed"/>
              </a:rPr>
              <a:t> y </a:t>
            </a:r>
            <a:r>
              <a:rPr lang="en-US" sz="1200" dirty="0" err="1">
                <a:latin typeface="Futura Condensed"/>
                <a:cs typeface="Futura Condensed"/>
              </a:rPr>
              <a:t>depuración</a:t>
            </a:r>
            <a:r>
              <a:rPr lang="en-US" sz="1200" dirty="0">
                <a:latin typeface="Futura Condensed"/>
                <a:cs typeface="Futura Condensed"/>
              </a:rPr>
              <a:t>, </a:t>
            </a:r>
            <a:r>
              <a:rPr lang="en-US" sz="1200" dirty="0" err="1">
                <a:latin typeface="Futura Condensed"/>
                <a:cs typeface="Futura Condensed"/>
              </a:rPr>
              <a:t>reutilización</a:t>
            </a:r>
            <a:r>
              <a:rPr lang="en-US" sz="1200" dirty="0">
                <a:latin typeface="Futura Condensed"/>
                <a:cs typeface="Futura Condensed"/>
              </a:rPr>
              <a:t> y </a:t>
            </a:r>
            <a:r>
              <a:rPr lang="en-US" sz="1200" dirty="0" err="1">
                <a:latin typeface="Futura Condensed"/>
                <a:cs typeface="Futura Condensed"/>
              </a:rPr>
              <a:t>reinvención</a:t>
            </a:r>
            <a:r>
              <a:rPr lang="en-US" sz="1200" dirty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abstracción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>
                <a:latin typeface="Futura Condensed"/>
                <a:cs typeface="Futura Condensed"/>
              </a:rPr>
              <a:t>y </a:t>
            </a:r>
            <a:r>
              <a:rPr lang="en-US" sz="1200" dirty="0" err="1">
                <a:latin typeface="Futura Condensed"/>
                <a:cs typeface="Futura Condensed"/>
              </a:rPr>
              <a:t>modularización</a:t>
            </a:r>
            <a:r>
              <a:rPr lang="en-US" sz="1200" dirty="0">
                <a:latin typeface="Futura Condensed"/>
                <a:cs typeface="Futura Condensed"/>
              </a:rPr>
              <a:t>) </a:t>
            </a:r>
            <a:r>
              <a:rPr lang="en-US" sz="1200" dirty="0" err="1">
                <a:latin typeface="Futura Condensed"/>
                <a:cs typeface="Futura Condensed"/>
              </a:rPr>
              <a:t>trabajando</a:t>
            </a:r>
            <a:r>
              <a:rPr lang="en-US" sz="1200" dirty="0">
                <a:latin typeface="Futura Condensed"/>
                <a:cs typeface="Futura Condensed"/>
              </a:rPr>
              <a:t> en un </a:t>
            </a:r>
            <a:r>
              <a:rPr lang="en-US" sz="1200" dirty="0" err="1">
                <a:latin typeface="Futura Condensed"/>
                <a:cs typeface="Futura Condensed"/>
              </a:rPr>
              <a:t>proyecto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con sensor de video o clones.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00826" y="647673"/>
            <a:ext cx="28159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Futura Condensed"/>
                <a:cs typeface="Futura Condensed"/>
              </a:rPr>
              <a:t>CONCEPTOS AVANZADOS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007796" y="2830659"/>
            <a:ext cx="3307404" cy="2067604"/>
            <a:chOff x="4007796" y="2830659"/>
            <a:chExt cx="3307404" cy="2067604"/>
          </a:xfrm>
        </p:grpSpPr>
        <p:sp>
          <p:nvSpPr>
            <p:cNvPr id="18" name="TextBox 17"/>
            <p:cNvSpPr txBox="1"/>
            <p:nvPr/>
          </p:nvSpPr>
          <p:spPr>
            <a:xfrm>
              <a:off x="4104914" y="3328603"/>
              <a:ext cx="3117152" cy="156966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Advanced Concepts </a:t>
              </a:r>
              <a:r>
                <a:rPr lang="en-US" sz="1200" dirty="0">
                  <a:latin typeface="Futura Condensed"/>
                  <a:cs typeface="Futura Condensed"/>
                </a:rPr>
                <a:t/>
              </a:r>
              <a:br>
                <a:rPr lang="en-US" sz="1200" dirty="0">
                  <a:latin typeface="Futura Condensed"/>
                  <a:cs typeface="Futura Condensed"/>
                </a:rPr>
              </a:br>
              <a:r>
                <a:rPr lang="en-US" sz="1200" dirty="0">
                  <a:latin typeface="Futura Condensed"/>
                  <a:cs typeface="Futura Condensed"/>
                </a:rPr>
                <a:t>http://scratch.mit.edu/studios/</a:t>
              </a:r>
              <a:r>
                <a:rPr lang="en-US" sz="1200" dirty="0" smtClean="0">
                  <a:latin typeface="Futura Condensed"/>
                  <a:cs typeface="Futura Condensed"/>
                </a:rPr>
                <a:t>221311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Sensor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Vídeo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Video Sensing examples </a:t>
              </a:r>
              <a:r>
                <a:rPr lang="en-US" sz="1200" dirty="0">
                  <a:latin typeface="Futura Condensed"/>
                  <a:cs typeface="Futura Condensed"/>
                </a:rPr>
                <a:t/>
              </a:r>
              <a:br>
                <a:rPr lang="en-US" sz="1200" dirty="0">
                  <a:latin typeface="Futura Condensed"/>
                  <a:cs typeface="Futura Condensed"/>
                </a:rPr>
              </a:br>
              <a:r>
                <a:rPr lang="en-US" sz="1200" dirty="0">
                  <a:latin typeface="Futura Condensed"/>
                  <a:cs typeface="Futura Condensed"/>
                </a:rPr>
                <a:t>http://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</a:t>
              </a:r>
              <a:r>
                <a:rPr lang="en-US" sz="1200" dirty="0" smtClean="0">
                  <a:latin typeface="Futura Condensed"/>
                  <a:cs typeface="Futura Condensed"/>
                </a:rPr>
                <a:t>201435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Clones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Cloning </a:t>
              </a:r>
              <a:r>
                <a:rPr lang="en-US" sz="1200" dirty="0">
                  <a:latin typeface="Futura Condensed"/>
                  <a:cs typeface="Futura Condensed"/>
                </a:rPr>
                <a:t>e</a:t>
              </a:r>
              <a:r>
                <a:rPr lang="en-US" sz="1200" dirty="0" smtClean="0">
                  <a:latin typeface="Futura Condensed"/>
                  <a:cs typeface="Futura Condensed"/>
                </a:rPr>
                <a:t>xamples </a:t>
              </a:r>
              <a:r>
                <a:rPr lang="en-US" sz="1200" dirty="0">
                  <a:latin typeface="Futura Condensed"/>
                  <a:cs typeface="Futura Condensed"/>
                </a:rPr>
                <a:t/>
              </a:r>
              <a:br>
                <a:rPr lang="en-US" sz="1200" dirty="0">
                  <a:latin typeface="Futura Condensed"/>
                  <a:cs typeface="Futura Condensed"/>
                </a:rPr>
              </a:br>
              <a:r>
                <a:rPr lang="en-US" sz="1200" dirty="0">
                  <a:latin typeface="Futura Condensed"/>
                  <a:cs typeface="Futura Condensed"/>
                </a:rPr>
                <a:t>http://scratch.mit.edu/studios/</a:t>
              </a:r>
              <a:r>
                <a:rPr lang="en-US" sz="1200" dirty="0" smtClean="0">
                  <a:latin typeface="Futura Condensed"/>
                  <a:cs typeface="Futura Condensed"/>
                </a:rPr>
                <a:t>201437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07796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104914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4007796" y="5015583"/>
            <a:ext cx="3307404" cy="1142158"/>
            <a:chOff x="3992282" y="2832776"/>
            <a:chExt cx="3307404" cy="1142158"/>
          </a:xfrm>
        </p:grpSpPr>
        <p:sp>
          <p:nvSpPr>
            <p:cNvPr id="84" name="TextBox 83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concepto</a:t>
              </a:r>
              <a:r>
                <a:rPr lang="en-US" sz="1200" dirty="0" smtClean="0">
                  <a:latin typeface="Futura Condensed"/>
                  <a:cs typeface="Futura Condensed"/>
                </a:rPr>
                <a:t>(s)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avanzado</a:t>
              </a:r>
              <a:r>
                <a:rPr lang="en-US" sz="1200" dirty="0" smtClean="0">
                  <a:latin typeface="Futura Condensed"/>
                  <a:cs typeface="Futura Condensed"/>
                </a:rPr>
                <a:t>(s)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elegido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explorar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estrategia</a:t>
              </a:r>
              <a:r>
                <a:rPr lang="en-US" sz="1200" dirty="0" smtClean="0">
                  <a:latin typeface="Futura Condensed"/>
                  <a:cs typeface="Futura Condensed"/>
                </a:rPr>
                <a:t>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seguido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aprender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respecto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4007796" y="6257853"/>
            <a:ext cx="3307404" cy="965959"/>
            <a:chOff x="3992282" y="2824309"/>
            <a:chExt cx="3307404" cy="965959"/>
          </a:xfrm>
        </p:grpSpPr>
        <p:sp>
          <p:nvSpPr>
            <p:cNvPr id="88" name="TextBox 87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exploran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menos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avanzados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992282" y="282430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/>
          <p:cNvSpPr txBox="1"/>
          <p:nvPr/>
        </p:nvSpPr>
        <p:spPr>
          <a:xfrm>
            <a:off x="2527923" y="169447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30–45 MINUTOS</a:t>
            </a:r>
          </a:p>
        </p:txBody>
      </p:sp>
      <p:pic>
        <p:nvPicPr>
          <p:cNvPr id="69" name="Picture 68" descr="30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475" y="1752620"/>
            <a:ext cx="329184" cy="329184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3661944" y="794340"/>
            <a:ext cx="442062" cy="1123360"/>
            <a:chOff x="2853673" y="794340"/>
            <a:chExt cx="442062" cy="1123360"/>
          </a:xfrm>
        </p:grpSpPr>
        <p:cxnSp>
          <p:nvCxnSpPr>
            <p:cNvPr id="76" name="Straight Connector 75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81" name="TextBox 80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2" name="Straight Connector 81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92" name="Straight Connector 91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94" name="TextBox 93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2" name="TextBox 101"/>
          <p:cNvSpPr txBox="1"/>
          <p:nvPr/>
        </p:nvSpPr>
        <p:spPr>
          <a:xfrm>
            <a:off x="551129" y="8142739"/>
            <a:ext cx="3231204" cy="101566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quieran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explorar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sensores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vídeo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necesitan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ordenador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tenga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webcam.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Recuerda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mochila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utilizarse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coger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prestados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trozos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código</a:t>
            </a:r>
            <a:r>
              <a:rPr lang="en-US" sz="1200" dirty="0" smtClean="0">
                <a:latin typeface="Futura Condensed"/>
                <a:cs typeface="Futura Condensed"/>
              </a:rPr>
              <a:t> de los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ejemplo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96</a:t>
            </a:r>
            <a:endParaRPr lang="en-US" dirty="0"/>
          </a:p>
        </p:txBody>
      </p:sp>
      <p:pic>
        <p:nvPicPr>
          <p:cNvPr id="53" name="Picture 52" descr="Unit5activit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30" y="0"/>
            <a:ext cx="493776" cy="2791968"/>
          </a:xfrm>
          <a:prstGeom prst="rect">
            <a:avLst/>
          </a:prstGeom>
        </p:spPr>
      </p:pic>
      <p:sp>
        <p:nvSpPr>
          <p:cNvPr id="44" name="TextBox 45"/>
          <p:cNvSpPr txBox="1"/>
          <p:nvPr/>
        </p:nvSpPr>
        <p:spPr>
          <a:xfrm rot="5400000">
            <a:off x="-422952" y="987465"/>
            <a:ext cx="243659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UNIDAD 5 - ACTIVIDAD</a:t>
            </a:r>
            <a:endParaRPr lang="en-US" sz="24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37606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t5advconcep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35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430853" y="724552"/>
            <a:ext cx="2815942" cy="2502136"/>
            <a:chOff x="459240" y="724552"/>
            <a:chExt cx="2815942" cy="2502136"/>
          </a:xfrm>
        </p:grpSpPr>
        <p:sp>
          <p:nvSpPr>
            <p:cNvPr id="28" name="TextBox 27"/>
            <p:cNvSpPr txBox="1"/>
            <p:nvPr/>
          </p:nvSpPr>
          <p:spPr>
            <a:xfrm>
              <a:off x="459240" y="724552"/>
              <a:ext cx="2815942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latin typeface="Futura Condensed"/>
                  <a:cs typeface="Futura Condensed"/>
                </a:rPr>
                <a:t>SENSOR DE VÍDEO</a:t>
              </a: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463058" y="1520727"/>
              <a:ext cx="2357171" cy="1705961"/>
              <a:chOff x="427473" y="1520727"/>
              <a:chExt cx="2357171" cy="1705961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538370" y="1520727"/>
                <a:ext cx="2159128" cy="553998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tIns="91440" bIns="91440" rtlCol="0" anchor="ctr" anchorCtr="0">
                <a:spAutoFit/>
              </a:bodyPr>
              <a:lstStyle/>
              <a:p>
                <a:pPr algn="just"/>
                <a:r>
                  <a:rPr lang="en-US" sz="1200" dirty="0" smtClean="0">
                    <a:latin typeface="Futura Condensed"/>
                    <a:cs typeface="Futura Condensed"/>
                  </a:rPr>
                  <a:t>¿CÓMO PUEDES USAR EL SENSOR DE VÍDEO EN TUS PROYECTOS SCRATCH?</a:t>
                </a:r>
                <a:endParaRPr lang="en-US" sz="12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427473" y="2211025"/>
                <a:ext cx="235717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¿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Sabías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puedes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hacer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tus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proyectos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Scratch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sean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interactivos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utilizando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una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webcam?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Explora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este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concepto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avanzado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de Scratch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crear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un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proyecto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utiliza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los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sensores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vídeo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.</a:t>
                </a:r>
                <a:endParaRPr lang="en-US" sz="1200" dirty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23" name="Group 22"/>
          <p:cNvGrpSpPr/>
          <p:nvPr/>
        </p:nvGrpSpPr>
        <p:grpSpPr>
          <a:xfrm>
            <a:off x="426076" y="3857808"/>
            <a:ext cx="2971821" cy="2134380"/>
            <a:chOff x="426076" y="3857808"/>
            <a:chExt cx="2971821" cy="2134380"/>
          </a:xfrm>
        </p:grpSpPr>
        <p:sp>
          <p:nvSpPr>
            <p:cNvPr id="87" name="TextBox 86"/>
            <p:cNvSpPr txBox="1"/>
            <p:nvPr/>
          </p:nvSpPr>
          <p:spPr>
            <a:xfrm>
              <a:off x="444691" y="3857808"/>
              <a:ext cx="2953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COMIENZA POR AQUÍ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 flipV="1">
              <a:off x="535219" y="4194252"/>
              <a:ext cx="2717679" cy="2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26076" y="4228628"/>
              <a:ext cx="2885167" cy="1763560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Abre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antiguo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comeinza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nuevo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sensores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vídeo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Comprueba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tipos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vídeo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hay en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categoría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Sensores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Experimenta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vídeo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forma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detecte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movimiento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vídeo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</p:txBody>
        </p:sp>
      </p:grpSp>
      <p:cxnSp>
        <p:nvCxnSpPr>
          <p:cNvPr id="61" name="Straight Arrow Connector 60"/>
          <p:cNvCxnSpPr/>
          <p:nvPr/>
        </p:nvCxnSpPr>
        <p:spPr>
          <a:xfrm>
            <a:off x="1774560" y="5109678"/>
            <a:ext cx="2069196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2791842" y="5820921"/>
            <a:ext cx="1051914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350922" y="8538745"/>
            <a:ext cx="3981791" cy="101566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¡</a:t>
            </a:r>
            <a:r>
              <a:rPr lang="en-US" sz="1200" dirty="0" err="1" smtClean="0">
                <a:latin typeface="Futura Condensed"/>
                <a:cs typeface="Futura Condensed"/>
              </a:rPr>
              <a:t>Asegúrate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la webcam </a:t>
            </a:r>
            <a:r>
              <a:rPr lang="en-US" sz="1200" dirty="0" err="1" smtClean="0">
                <a:latin typeface="Futura Condensed"/>
                <a:cs typeface="Futura Condensed"/>
              </a:rPr>
              <a:t>está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encendida</a:t>
            </a:r>
            <a:r>
              <a:rPr lang="en-US" sz="1200" dirty="0" smtClean="0">
                <a:latin typeface="Futura Condensed"/>
                <a:cs typeface="Futura Condensed"/>
              </a:rPr>
              <a:t>! </a:t>
            </a:r>
            <a:r>
              <a:rPr lang="en-US" sz="1200" dirty="0" err="1" smtClean="0">
                <a:latin typeface="Futura Condensed"/>
                <a:cs typeface="Futura Condensed"/>
              </a:rPr>
              <a:t>Pruébalo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usando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bloque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vídeo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encendido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Wingdings" charset="2"/>
              <a:buChar char="q"/>
            </a:pPr>
            <a:r>
              <a:rPr lang="es-ES_tradnl" sz="1200" dirty="0" smtClean="0">
                <a:latin typeface="Futura Condensed"/>
                <a:cs typeface="Futura Condensed"/>
              </a:rPr>
              <a:t>Si te atascas un poco, ¡no pasa nada! Exp</a:t>
            </a:r>
            <a:r>
              <a:rPr lang="es-ES_tradnl" sz="1200" dirty="0">
                <a:latin typeface="Futura Condensed"/>
                <a:cs typeface="Futura Condensed"/>
              </a:rPr>
              <a:t>l</a:t>
            </a:r>
            <a:r>
              <a:rPr lang="es-ES_tradnl" sz="1200" dirty="0" smtClean="0">
                <a:latin typeface="Futura Condensed"/>
                <a:cs typeface="Futura Condensed"/>
              </a:rPr>
              <a:t>ora alguno de los proyectos del estudio Vídeo </a:t>
            </a:r>
            <a:r>
              <a:rPr lang="es-ES_tradnl" sz="1200" dirty="0" err="1" smtClean="0">
                <a:latin typeface="Futura Condensed"/>
                <a:cs typeface="Futura Condensed"/>
              </a:rPr>
              <a:t>Sensing</a:t>
            </a:r>
            <a:r>
              <a:rPr lang="es-ES_tradnl" sz="1200" dirty="0" smtClean="0">
                <a:latin typeface="Futura Condensed"/>
                <a:cs typeface="Futura Condensed"/>
              </a:rPr>
              <a:t> para ver cómo se usan los bloques de vídeo, o utiliza la ventana de consejos para aprender más sobre estos bloques.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0" y="7871074"/>
            <a:ext cx="7772400" cy="532604"/>
            <a:chOff x="0" y="7871074"/>
            <a:chExt cx="7772400" cy="532604"/>
          </a:xfrm>
        </p:grpSpPr>
        <p:sp>
          <p:nvSpPr>
            <p:cNvPr id="79" name="Rectangle 78"/>
            <p:cNvSpPr/>
            <p:nvPr/>
          </p:nvSpPr>
          <p:spPr>
            <a:xfrm>
              <a:off x="0" y="7871074"/>
              <a:ext cx="7772400" cy="410457"/>
            </a:xfrm>
            <a:prstGeom prst="rect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Diamond 79"/>
            <p:cNvSpPr/>
            <p:nvPr/>
          </p:nvSpPr>
          <p:spPr>
            <a:xfrm>
              <a:off x="2103948" y="8077594"/>
              <a:ext cx="381000" cy="326084"/>
            </a:xfrm>
            <a:prstGeom prst="diamond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Diamond 80"/>
            <p:cNvSpPr/>
            <p:nvPr/>
          </p:nvSpPr>
          <p:spPr>
            <a:xfrm>
              <a:off x="5990149" y="8066025"/>
              <a:ext cx="381000" cy="326084"/>
            </a:xfrm>
            <a:prstGeom prst="diamond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0" y="7879206"/>
              <a:ext cx="4588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COSAS QUE PROBAR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588898" y="7884633"/>
              <a:ext cx="3183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¿HAS ACABADO?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4845083" y="8597365"/>
            <a:ext cx="2639449" cy="1200329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Advanced Concepts: </a:t>
            </a:r>
            <a:r>
              <a:rPr lang="en-US" sz="1200" dirty="0">
                <a:latin typeface="Futura Condensed"/>
                <a:cs typeface="Futura Condensed"/>
              </a:rPr>
              <a:t>http://</a:t>
            </a:r>
            <a:r>
              <a:rPr lang="en-US" sz="1200" dirty="0" err="1">
                <a:latin typeface="Futura Condensed"/>
                <a:cs typeface="Futura Condensed"/>
              </a:rPr>
              <a:t>scratch.mit.edu</a:t>
            </a:r>
            <a:r>
              <a:rPr lang="en-US" sz="1200" dirty="0">
                <a:latin typeface="Futura Condensed"/>
                <a:cs typeface="Futura Condensed"/>
              </a:rPr>
              <a:t>/studios</a:t>
            </a:r>
            <a:r>
              <a:rPr lang="en-US" sz="1200" dirty="0" smtClean="0">
                <a:latin typeface="Futura Condensed"/>
                <a:cs typeface="Futura Condensed"/>
              </a:rPr>
              <a:t>/221311</a:t>
            </a:r>
            <a:endParaRPr lang="en-US" sz="1200" kern="1100" spc="-2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sensores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vídeo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antiguos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  <a:endParaRPr lang="en-US" sz="1200" kern="1100" spc="-2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Ayuda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</a:t>
            </a:r>
            <a:endParaRPr lang="en-US" sz="1200" kern="1100" spc="-2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Reinventa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alguno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los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Video Sensing.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>
            <a:off x="4588898" y="8355163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704696" y="3083907"/>
            <a:ext cx="555951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3913063" y="755848"/>
            <a:ext cx="3427746" cy="2557339"/>
            <a:chOff x="3720024" y="835228"/>
            <a:chExt cx="3427746" cy="2557339"/>
          </a:xfrm>
        </p:grpSpPr>
        <p:pic>
          <p:nvPicPr>
            <p:cNvPr id="3" name="Picture 2" descr="Screen Shot 2014-07-18 at 12.23.10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21508" y="2150103"/>
              <a:ext cx="1672035" cy="1242464"/>
            </a:xfrm>
            <a:prstGeom prst="rect">
              <a:avLst/>
            </a:prstGeom>
            <a:ln w="57150" cmpd="sng">
              <a:solidFill>
                <a:schemeClr val="bg1"/>
              </a:solidFill>
            </a:ln>
          </p:spPr>
        </p:pic>
        <p:pic>
          <p:nvPicPr>
            <p:cNvPr id="4" name="Picture 3" descr="Screen Shot 2014-07-18 at 12.26.01 PM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0" t="1605" r="916" b="19137"/>
            <a:stretch/>
          </p:blipFill>
          <p:spPr>
            <a:xfrm>
              <a:off x="3720024" y="835229"/>
              <a:ext cx="1673520" cy="1240603"/>
            </a:xfrm>
            <a:prstGeom prst="rect">
              <a:avLst/>
            </a:prstGeom>
            <a:ln w="57150" cmpd="sng">
              <a:solidFill>
                <a:schemeClr val="bg1"/>
              </a:solidFill>
            </a:ln>
          </p:spPr>
        </p:pic>
        <p:pic>
          <p:nvPicPr>
            <p:cNvPr id="5" name="Picture 4" descr="Screen Shot 2014-07-18 at 12.09.08 PM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1" t="4359" r="1509" b="19021"/>
            <a:stretch/>
          </p:blipFill>
          <p:spPr>
            <a:xfrm>
              <a:off x="5474251" y="835228"/>
              <a:ext cx="1673519" cy="1240603"/>
            </a:xfrm>
            <a:prstGeom prst="rect">
              <a:avLst/>
            </a:prstGeom>
            <a:ln w="57150" cmpd="sng">
              <a:solidFill>
                <a:schemeClr val="bg1"/>
              </a:solidFill>
            </a:ln>
          </p:spPr>
        </p:pic>
        <p:pic>
          <p:nvPicPr>
            <p:cNvPr id="7" name="Picture 6" descr="Screen Shot 2014-07-18 at 11.50.55 AM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8" t="3396" b="6164"/>
            <a:stretch/>
          </p:blipFill>
          <p:spPr>
            <a:xfrm>
              <a:off x="5474251" y="2150103"/>
              <a:ext cx="1673519" cy="1242464"/>
            </a:xfrm>
            <a:prstGeom prst="rect">
              <a:avLst/>
            </a:prstGeom>
            <a:ln w="57150" cmpd="sng">
              <a:solidFill>
                <a:schemeClr val="bg1"/>
              </a:solidFill>
            </a:ln>
          </p:spPr>
        </p:pic>
      </p:grpSp>
      <p:grpSp>
        <p:nvGrpSpPr>
          <p:cNvPr id="36" name="Group 35"/>
          <p:cNvGrpSpPr/>
          <p:nvPr/>
        </p:nvGrpSpPr>
        <p:grpSpPr>
          <a:xfrm>
            <a:off x="2571138" y="443435"/>
            <a:ext cx="651202" cy="1336089"/>
            <a:chOff x="2571138" y="443435"/>
            <a:chExt cx="651202" cy="1336089"/>
          </a:xfrm>
        </p:grpSpPr>
        <p:grpSp>
          <p:nvGrpSpPr>
            <p:cNvPr id="37" name="Group 36"/>
            <p:cNvGrpSpPr/>
            <p:nvPr/>
          </p:nvGrpSpPr>
          <p:grpSpPr>
            <a:xfrm>
              <a:off x="2571138" y="443435"/>
              <a:ext cx="651202" cy="1336089"/>
              <a:chOff x="2169548" y="4643960"/>
              <a:chExt cx="393589" cy="656327"/>
            </a:xfrm>
          </p:grpSpPr>
          <p:cxnSp>
            <p:nvCxnSpPr>
              <p:cNvPr id="40" name="Straight Arrow Connector 39"/>
              <p:cNvCxnSpPr/>
              <p:nvPr/>
            </p:nvCxnSpPr>
            <p:spPr>
              <a:xfrm>
                <a:off x="2169548" y="4646880"/>
                <a:ext cx="39358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Straight Arrow Connector 37"/>
            <p:cNvCxnSpPr/>
            <p:nvPr/>
          </p:nvCxnSpPr>
          <p:spPr>
            <a:xfrm>
              <a:off x="2576323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3756" y="3796922"/>
            <a:ext cx="2983587" cy="1561179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3756" y="5479876"/>
            <a:ext cx="3794233" cy="217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173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583" y="6026980"/>
            <a:ext cx="2069244" cy="1691108"/>
          </a:xfrm>
          <a:prstGeom prst="rect">
            <a:avLst/>
          </a:prstGeom>
        </p:spPr>
      </p:pic>
      <p:pic>
        <p:nvPicPr>
          <p:cNvPr id="2" name="Picture 1" descr="Screen Shot 2014-07-28 at 1.25.1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827" y="755849"/>
            <a:ext cx="3625961" cy="272135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26076" y="3857808"/>
            <a:ext cx="2971821" cy="2134380"/>
            <a:chOff x="426076" y="3857808"/>
            <a:chExt cx="2971821" cy="2134380"/>
          </a:xfrm>
        </p:grpSpPr>
        <p:sp>
          <p:nvSpPr>
            <p:cNvPr id="87" name="TextBox 86"/>
            <p:cNvSpPr txBox="1"/>
            <p:nvPr/>
          </p:nvSpPr>
          <p:spPr>
            <a:xfrm>
              <a:off x="444691" y="3857808"/>
              <a:ext cx="2953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COMIENZA POR AQUÍ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 flipV="1">
              <a:off x="535219" y="4194252"/>
              <a:ext cx="2717679" cy="2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26076" y="4228628"/>
              <a:ext cx="2885167" cy="1763560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Abre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antiguo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nuevo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experimentar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los clones.</a:t>
              </a:r>
            </a:p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Comprueba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clones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categoría</a:t>
              </a:r>
              <a:r>
                <a:rPr lang="en-US" sz="1200" dirty="0" smtClean="0">
                  <a:latin typeface="Futura Condensed"/>
                  <a:cs typeface="Futura Condensed"/>
                </a:rPr>
                <a:t> Control.</a:t>
              </a:r>
            </a:p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Experimenta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clones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objeto</a:t>
              </a:r>
              <a:r>
                <a:rPr lang="en-US" sz="1200" dirty="0" smtClean="0">
                  <a:latin typeface="Futura Condensed"/>
                  <a:cs typeface="Futura Condensed"/>
                </a:rPr>
                <a:t>. Define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comportamiento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quieres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tengan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clones.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50922" y="8597365"/>
            <a:ext cx="3981791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Si no </a:t>
            </a:r>
            <a:r>
              <a:rPr lang="en-US" sz="1200" dirty="0" err="1" smtClean="0">
                <a:latin typeface="Futura Condensed"/>
                <a:cs typeface="Futura Condensed"/>
              </a:rPr>
              <a:t>puedes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ver</a:t>
            </a:r>
            <a:r>
              <a:rPr lang="en-US" sz="1200" dirty="0" smtClean="0">
                <a:latin typeface="Futura Condensed"/>
                <a:cs typeface="Futura Condensed"/>
              </a:rPr>
              <a:t> a los clones al principio, </a:t>
            </a:r>
            <a:r>
              <a:rPr lang="en-US" sz="1200" dirty="0" err="1" smtClean="0">
                <a:latin typeface="Futura Condensed"/>
                <a:cs typeface="Futura Condensed"/>
              </a:rPr>
              <a:t>comprueba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si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objeto</a:t>
            </a:r>
            <a:r>
              <a:rPr lang="en-US" sz="1200" dirty="0" smtClean="0">
                <a:latin typeface="Futura Condensed"/>
                <a:cs typeface="Futura Condensed"/>
              </a:rPr>
              <a:t> original </a:t>
            </a:r>
            <a:r>
              <a:rPr lang="en-US" sz="1200" dirty="0" err="1" smtClean="0">
                <a:latin typeface="Futura Condensed"/>
                <a:cs typeface="Futura Condensed"/>
              </a:rPr>
              <a:t>está</a:t>
            </a:r>
            <a:r>
              <a:rPr lang="en-US" sz="1200" dirty="0" smtClean="0">
                <a:latin typeface="Futura Condensed"/>
                <a:cs typeface="Futura Condensed"/>
              </a:rPr>
              <a:t> en la </a:t>
            </a:r>
            <a:r>
              <a:rPr lang="en-US" sz="1200" dirty="0" err="1" smtClean="0">
                <a:latin typeface="Futura Condensed"/>
                <a:cs typeface="Futura Condensed"/>
              </a:rPr>
              <a:t>misma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posición</a:t>
            </a:r>
            <a:r>
              <a:rPr lang="en-US" sz="1200" dirty="0" smtClean="0">
                <a:latin typeface="Futura Condensed"/>
                <a:cs typeface="Futura Condensed"/>
              </a:rPr>
              <a:t> – </a:t>
            </a:r>
            <a:r>
              <a:rPr lang="en-US" sz="1200" dirty="0" err="1" smtClean="0">
                <a:latin typeface="Futura Condensed"/>
                <a:cs typeface="Futura Condensed"/>
              </a:rPr>
              <a:t>ya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tapándolos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Programa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objeto</a:t>
            </a:r>
            <a:r>
              <a:rPr lang="en-US" sz="1200" dirty="0" smtClean="0">
                <a:latin typeface="Futura Condensed"/>
                <a:cs typeface="Futura Condensed"/>
              </a:rPr>
              <a:t> original o los clones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muevan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vayan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posiciones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verlos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s-ES_tradnl" sz="1200" dirty="0">
                <a:latin typeface="Futura Condensed"/>
                <a:cs typeface="Futura Condensed"/>
              </a:rPr>
              <a:t>Si te atascas un poco, ¡no pasa nada! Explora alguno de los proyectos del estudio </a:t>
            </a:r>
            <a:r>
              <a:rPr lang="es-ES_tradnl" sz="1200" dirty="0" err="1" smtClean="0">
                <a:latin typeface="Futura Condensed"/>
                <a:cs typeface="Futura Condensed"/>
              </a:rPr>
              <a:t>Cloning</a:t>
            </a:r>
            <a:r>
              <a:rPr lang="es-ES_tradnl" sz="1200" dirty="0" smtClean="0">
                <a:latin typeface="Futura Condensed"/>
                <a:cs typeface="Futura Condensed"/>
              </a:rPr>
              <a:t> para </a:t>
            </a:r>
            <a:r>
              <a:rPr lang="es-ES_tradnl" sz="1200" dirty="0">
                <a:latin typeface="Futura Condensed"/>
                <a:cs typeface="Futura Condensed"/>
              </a:rPr>
              <a:t>ver cómo se usan los bloques </a:t>
            </a:r>
            <a:r>
              <a:rPr lang="es-ES_tradnl" sz="1200" dirty="0" smtClean="0">
                <a:latin typeface="Futura Condensed"/>
                <a:cs typeface="Futura Condensed"/>
              </a:rPr>
              <a:t>clones, </a:t>
            </a:r>
            <a:r>
              <a:rPr lang="es-ES_tradnl" sz="1200" dirty="0">
                <a:latin typeface="Futura Condensed"/>
                <a:cs typeface="Futura Condensed"/>
              </a:rPr>
              <a:t>o utiliza la ventana de consejos para aprender más sobre estos bloques.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845083" y="8597365"/>
            <a:ext cx="2639449" cy="101566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Cloning: </a:t>
            </a:r>
          </a:p>
          <a:p>
            <a:r>
              <a:rPr lang="en-US" sz="1200" kern="1100" spc="-20" dirty="0">
                <a:latin typeface="Futura Condensed"/>
                <a:cs typeface="Futura Condensed"/>
              </a:rPr>
              <a:t> 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    </a:t>
            </a:r>
            <a:r>
              <a:rPr lang="en-US" sz="1200" dirty="0" smtClean="0">
                <a:latin typeface="Futura Condensed"/>
                <a:cs typeface="Futura Condensed"/>
              </a:rPr>
              <a:t>http</a:t>
            </a:r>
            <a:r>
              <a:rPr lang="en-US" sz="1200" dirty="0">
                <a:latin typeface="Futura Condensed"/>
                <a:cs typeface="Futura Condensed"/>
              </a:rPr>
              <a:t>://</a:t>
            </a:r>
            <a:r>
              <a:rPr lang="en-US" sz="1200" dirty="0" err="1">
                <a:latin typeface="Futura Condensed"/>
                <a:cs typeface="Futura Condensed"/>
              </a:rPr>
              <a:t>scratch.mit.edu</a:t>
            </a:r>
            <a:r>
              <a:rPr lang="en-US" sz="1200" dirty="0">
                <a:latin typeface="Futura Condensed"/>
                <a:cs typeface="Futura Condensed"/>
              </a:rPr>
              <a:t>/studios/</a:t>
            </a:r>
            <a:r>
              <a:rPr lang="en-US" sz="1200" dirty="0" smtClean="0">
                <a:latin typeface="Futura Condensed"/>
                <a:cs typeface="Futura Condensed"/>
              </a:rPr>
              <a:t>201437</a:t>
            </a:r>
            <a:endParaRPr lang="en-US" sz="1200" kern="1100" spc="-2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clones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algún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antiguo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Ayuda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Reinventa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algún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Cloning.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4588898" y="8355163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973276" y="3101263"/>
            <a:ext cx="1626230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234117" y="4874553"/>
            <a:ext cx="811131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430853" y="621237"/>
            <a:ext cx="2815942" cy="3159448"/>
            <a:chOff x="459240" y="621237"/>
            <a:chExt cx="2815942" cy="3159448"/>
          </a:xfrm>
        </p:grpSpPr>
        <p:sp>
          <p:nvSpPr>
            <p:cNvPr id="28" name="TextBox 27"/>
            <p:cNvSpPr txBox="1"/>
            <p:nvPr/>
          </p:nvSpPr>
          <p:spPr>
            <a:xfrm>
              <a:off x="459240" y="621237"/>
              <a:ext cx="2815942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5400" dirty="0" smtClean="0">
                  <a:latin typeface="Futura Condensed"/>
                  <a:cs typeface="Futura Condensed"/>
                </a:rPr>
                <a:t>CLONES</a:t>
              </a: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463058" y="1520727"/>
              <a:ext cx="2357171" cy="2259958"/>
              <a:chOff x="427473" y="1520727"/>
              <a:chExt cx="2357171" cy="2259958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538370" y="1520727"/>
                <a:ext cx="2159128" cy="553998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tIns="91440" bIns="91440" rtlCol="0" anchor="ctr" anchorCtr="0">
                <a:spAutoFit/>
              </a:bodyPr>
              <a:lstStyle/>
              <a:p>
                <a:pPr algn="just"/>
                <a:r>
                  <a:rPr lang="en-US" sz="1200" dirty="0" smtClean="0">
                    <a:latin typeface="Futura Condensed"/>
                    <a:cs typeface="Futura Condensed"/>
                  </a:rPr>
                  <a:t>¿CÓMO PUEDES USAR CLONES EN TUS PROYECTOS SCRATCH?</a:t>
                </a:r>
                <a:endParaRPr lang="en-US" sz="12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427473" y="2211025"/>
                <a:ext cx="235717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Los clones son un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modo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muy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sencillo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crear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múltiples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copias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de un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mismo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objeto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. Se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pueden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utilizar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los clones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crear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muchos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objetos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conseguir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efectos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muy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chulos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en un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proyecto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.</a:t>
                </a:r>
              </a:p>
              <a:p>
                <a:pPr algn="just"/>
                <a:endParaRPr lang="en-US" sz="1200" dirty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  <a:p>
                <a:pPr algn="just"/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Explora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este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concepto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avanzado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de Scratch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creando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un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proyecto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incorpore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clones.</a:t>
                </a:r>
                <a:endParaRPr lang="en-US" sz="1200" dirty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1580583" y="5859738"/>
            <a:ext cx="2464665" cy="255720"/>
            <a:chOff x="881069" y="5554473"/>
            <a:chExt cx="3697064" cy="255720"/>
          </a:xfrm>
        </p:grpSpPr>
        <p:cxnSp>
          <p:nvCxnSpPr>
            <p:cNvPr id="53" name="Straight Arrow Connector 52"/>
            <p:cNvCxnSpPr/>
            <p:nvPr/>
          </p:nvCxnSpPr>
          <p:spPr>
            <a:xfrm flipH="1">
              <a:off x="2395078" y="5554473"/>
              <a:ext cx="8" cy="25572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881069" y="5560550"/>
              <a:ext cx="3697064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2279189" y="443435"/>
            <a:ext cx="943152" cy="1336089"/>
            <a:chOff x="2279189" y="443435"/>
            <a:chExt cx="943152" cy="1336089"/>
          </a:xfrm>
        </p:grpSpPr>
        <p:grpSp>
          <p:nvGrpSpPr>
            <p:cNvPr id="42" name="Group 41"/>
            <p:cNvGrpSpPr/>
            <p:nvPr/>
          </p:nvGrpSpPr>
          <p:grpSpPr>
            <a:xfrm>
              <a:off x="2279190" y="443435"/>
              <a:ext cx="943151" cy="1336089"/>
              <a:chOff x="1993093" y="4643960"/>
              <a:chExt cx="570044" cy="656327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>
                <a:off x="1993093" y="4646880"/>
                <a:ext cx="570043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Arrow Connector 42"/>
            <p:cNvCxnSpPr/>
            <p:nvPr/>
          </p:nvCxnSpPr>
          <p:spPr>
            <a:xfrm>
              <a:off x="2279189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0" y="7871074"/>
            <a:ext cx="7772400" cy="532604"/>
            <a:chOff x="0" y="7871074"/>
            <a:chExt cx="7772400" cy="532604"/>
          </a:xfrm>
        </p:grpSpPr>
        <p:sp>
          <p:nvSpPr>
            <p:cNvPr id="48" name="Rectangle 47"/>
            <p:cNvSpPr/>
            <p:nvPr/>
          </p:nvSpPr>
          <p:spPr>
            <a:xfrm>
              <a:off x="0" y="7871074"/>
              <a:ext cx="7772400" cy="410457"/>
            </a:xfrm>
            <a:prstGeom prst="rect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Diamond 48"/>
            <p:cNvSpPr/>
            <p:nvPr/>
          </p:nvSpPr>
          <p:spPr>
            <a:xfrm>
              <a:off x="2103948" y="8077594"/>
              <a:ext cx="381000" cy="326084"/>
            </a:xfrm>
            <a:prstGeom prst="diamond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Diamond 49"/>
            <p:cNvSpPr/>
            <p:nvPr/>
          </p:nvSpPr>
          <p:spPr>
            <a:xfrm>
              <a:off x="5990149" y="8066025"/>
              <a:ext cx="381000" cy="326084"/>
            </a:xfrm>
            <a:prstGeom prst="diamond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0" y="7879206"/>
              <a:ext cx="4588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COSAS QUE PROBAR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588898" y="7884633"/>
              <a:ext cx="3183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¿HAS ACABADO?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9398" y="3857808"/>
            <a:ext cx="2286000" cy="14351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9398" y="5390041"/>
            <a:ext cx="3118839" cy="217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94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57995" y="2830659"/>
            <a:ext cx="3324338" cy="4006596"/>
            <a:chOff x="422410" y="2830659"/>
            <a:chExt cx="3324338" cy="4006596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508652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smtClean="0">
                  <a:latin typeface="Futura Condensed"/>
                  <a:cs typeface="Futura Condensed"/>
                </a:rPr>
                <a:t>(IMPORTANTE: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requiere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contar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con al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menos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productos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hardware) </a:t>
              </a:r>
              <a:r>
                <a:rPr lang="en-US" sz="1200" spc="-20" dirty="0">
                  <a:latin typeface="Futura Condensed"/>
                  <a:cs typeface="Futura Condensed"/>
                </a:rPr>
                <a:t/>
              </a:r>
              <a:br>
                <a:rPr lang="en-US" sz="1200" spc="-20" dirty="0">
                  <a:latin typeface="Futura Condensed"/>
                  <a:cs typeface="Futura Condensed"/>
                </a:rPr>
              </a:br>
              <a:r>
                <a:rPr lang="en-US" sz="1200" spc="-20" dirty="0" err="1" smtClean="0">
                  <a:latin typeface="Futura Condensed"/>
                  <a:cs typeface="Futura Condensed"/>
                </a:rPr>
                <a:t>Presenta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distintos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modos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conectar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Scratch con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otras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tecnologías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extensiones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hardware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LEGO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WeDo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MaKey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MaKey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PicoBoard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mostrar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vídeos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lista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reproducción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>
                  <a:latin typeface="Futura Condensed"/>
                  <a:cs typeface="Futura Condensed"/>
                </a:rPr>
                <a:t>¿</a:t>
              </a:r>
              <a:r>
                <a:rPr lang="en-US" sz="1200" dirty="0" err="1">
                  <a:latin typeface="Futura Condensed"/>
                  <a:cs typeface="Futura Condensed"/>
                </a:rPr>
                <a:t>Cómo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puedo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conectar</a:t>
              </a:r>
              <a:r>
                <a:rPr lang="en-US" sz="1200" dirty="0">
                  <a:latin typeface="Futura Condensed"/>
                  <a:cs typeface="Futura Condensed"/>
                </a:rPr>
                <a:t> Scratch con el </a:t>
              </a:r>
              <a:r>
                <a:rPr lang="en-US" sz="1200" dirty="0" err="1">
                  <a:latin typeface="Futura Condensed"/>
                  <a:cs typeface="Futura Condensed"/>
                </a:rPr>
                <a:t>mundo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físico</a:t>
              </a:r>
              <a:r>
                <a:rPr lang="en-US" sz="1200" dirty="0">
                  <a:latin typeface="Futura Condensed"/>
                  <a:cs typeface="Futura Condensed"/>
                </a:rPr>
                <a:t>? </a:t>
              </a:r>
              <a:endParaRPr lang="en-US" sz="1200" spc="-2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Divide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2-4 personas.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incorpore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componente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mundo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físico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usando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menos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extensiones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disponibles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Permite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resto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Proponemos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Paseo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Galería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Feria del Feedback.</a:t>
              </a:r>
              <a:endParaRPr lang="en-US" sz="1200" spc="-1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>
                  <a:latin typeface="Futura Condensed"/>
                  <a:cs typeface="Futura Condensed"/>
                </a:rPr>
                <a:t>Pide</a:t>
              </a:r>
              <a:r>
                <a:rPr lang="en-US" sz="1200" dirty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>
                  <a:latin typeface="Futura Condensed"/>
                  <a:cs typeface="Futura Condensed"/>
                </a:rPr>
                <a:t>alumnos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que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reflexionen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sobre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su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proceso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diseño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respondiendo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las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preguntas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reflexión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sus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diarios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diseño</a:t>
              </a:r>
              <a:r>
                <a:rPr lang="en-US" sz="1200" dirty="0">
                  <a:latin typeface="Futura Condensed"/>
                  <a:cs typeface="Futura Condensed"/>
                </a:rPr>
                <a:t> o </a:t>
              </a:r>
              <a:r>
                <a:rPr lang="en-US" sz="1200" dirty="0" err="1">
                  <a:latin typeface="Futura Condensed"/>
                  <a:cs typeface="Futura Condensed"/>
                </a:rPr>
                <a:t>debatiendo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grupo</a:t>
              </a:r>
              <a:r>
                <a:rPr lang="en-US" sz="1200" dirty="0">
                  <a:latin typeface="Futura Condensed"/>
                  <a:cs typeface="Futura Condensed"/>
                </a:rPr>
                <a:t>.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222218" y="795405"/>
            <a:ext cx="2999848" cy="861774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Conocerán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varias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extensiones</a:t>
            </a:r>
            <a:r>
              <a:rPr lang="en-US" sz="1200" dirty="0" smtClean="0">
                <a:latin typeface="Futura Condensed"/>
                <a:cs typeface="Futura Condensed"/>
              </a:rPr>
              <a:t> hardware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conectan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mundo</a:t>
            </a:r>
            <a:r>
              <a:rPr lang="en-US" sz="1200" dirty="0" smtClean="0">
                <a:latin typeface="Futura Condensed"/>
                <a:cs typeface="Futura Condensed"/>
              </a:rPr>
              <a:t> digital de Scratch con el </a:t>
            </a:r>
            <a:r>
              <a:rPr lang="en-US" sz="1200" dirty="0" err="1" smtClean="0">
                <a:latin typeface="Futura Condensed"/>
                <a:cs typeface="Futura Condensed"/>
              </a:rPr>
              <a:t>mundo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físico</a:t>
            </a:r>
            <a:endParaRPr lang="en-US" sz="1200" dirty="0" smtClean="0">
              <a:latin typeface="Futura Condensed"/>
              <a:cs typeface="Futura Condensed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08419" y="647673"/>
            <a:ext cx="28159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Futura Condensed"/>
                <a:cs typeface="Futura Condensed"/>
              </a:rPr>
              <a:t>HARDWARE </a:t>
            </a:r>
            <a:r>
              <a:rPr lang="en-US" sz="3200" dirty="0">
                <a:latin typeface="Futura Condensed"/>
                <a:cs typeface="Futura Condensed"/>
              </a:rPr>
              <a:t>Y</a:t>
            </a:r>
            <a:r>
              <a:rPr lang="en-US" sz="3200" dirty="0" smtClean="0">
                <a:latin typeface="Futura Condensed"/>
                <a:cs typeface="Futura Condensed"/>
              </a:rPr>
              <a:t> EXTENSIONES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007796" y="2830659"/>
            <a:ext cx="3307404" cy="2067604"/>
            <a:chOff x="4007796" y="2830659"/>
            <a:chExt cx="3307404" cy="2067604"/>
          </a:xfrm>
        </p:grpSpPr>
        <p:sp>
          <p:nvSpPr>
            <p:cNvPr id="18" name="TextBox 17"/>
            <p:cNvSpPr txBox="1"/>
            <p:nvPr/>
          </p:nvSpPr>
          <p:spPr>
            <a:xfrm>
              <a:off x="4104914" y="3328603"/>
              <a:ext cx="3117152" cy="156966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Kit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construcción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LEGO </a:t>
              </a:r>
              <a:r>
                <a:rPr lang="en-US" sz="1200" dirty="0" err="1">
                  <a:latin typeface="Futura Condensed"/>
                  <a:cs typeface="Futura Condensed"/>
                </a:rPr>
                <a:t>WeDo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smtClean="0">
                  <a:latin typeface="Futura Condensed"/>
                  <a:cs typeface="Futura Condensed"/>
                </a:rPr>
                <a:t/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://bit.ly/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LEGOWeDo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MaKey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MaKey</a:t>
              </a:r>
              <a:r>
                <a:rPr lang="en-US" sz="1200" dirty="0" smtClean="0">
                  <a:latin typeface="Futura Condensed"/>
                  <a:cs typeface="Futura Condensed"/>
                </a:rPr>
                <a:t/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smtClean="0">
                  <a:latin typeface="Futura Condensed"/>
                  <a:cs typeface="Futura Condensed"/>
                </a:rPr>
                <a:t>makeymakey.com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>
                  <a:latin typeface="Futura Condensed"/>
                  <a:cs typeface="Futura Condensed"/>
                </a:rPr>
                <a:t>PicoBoard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br>
                <a:rPr lang="en-US" sz="1200" dirty="0">
                  <a:latin typeface="Futura Condensed"/>
                  <a:cs typeface="Futura Condensed"/>
                </a:rPr>
              </a:br>
              <a:r>
                <a:rPr lang="en-US" sz="1200" dirty="0">
                  <a:latin typeface="Futura Condensed"/>
                  <a:cs typeface="Futura Condensed"/>
                </a:rPr>
                <a:t>https://www.sparkfun.com/products/</a:t>
              </a:r>
              <a:r>
                <a:rPr lang="en-US" sz="1200" dirty="0" smtClean="0">
                  <a:latin typeface="Futura Condensed"/>
                  <a:cs typeface="Futura Condensed"/>
                </a:rPr>
                <a:t>10311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Vídeos</a:t>
              </a:r>
              <a:r>
                <a:rPr lang="en-US" sz="1200" dirty="0" smtClean="0">
                  <a:latin typeface="Futura Condensed"/>
                  <a:cs typeface="Futura Condensed"/>
                </a:rPr>
                <a:t>: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conectar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 con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mundo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físico</a:t>
              </a:r>
              <a:r>
                <a:rPr lang="en-US" sz="1200" dirty="0" smtClean="0">
                  <a:latin typeface="Futura Condensed"/>
                  <a:cs typeface="Futura Condensed"/>
                </a:rPr>
                <a:t>? http</a:t>
              </a:r>
              <a:r>
                <a:rPr lang="en-US" sz="1200" dirty="0">
                  <a:latin typeface="Futura Condensed"/>
                  <a:cs typeface="Futura Condensed"/>
                </a:rPr>
                <a:t>://bit.ly/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hardwareandextensions</a:t>
              </a:r>
              <a:endParaRPr lang="en-US" sz="1200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07796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104914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4007796" y="5023372"/>
            <a:ext cx="3307404" cy="1326824"/>
            <a:chOff x="3992282" y="2832776"/>
            <a:chExt cx="3307404" cy="1326824"/>
          </a:xfrm>
        </p:grpSpPr>
        <p:sp>
          <p:nvSpPr>
            <p:cNvPr id="84" name="TextBox 83"/>
            <p:cNvSpPr txBox="1"/>
            <p:nvPr/>
          </p:nvSpPr>
          <p:spPr>
            <a:xfrm>
              <a:off x="4089400" y="3328603"/>
              <a:ext cx="3117152" cy="83099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hardware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extensión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explorado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incorporado</a:t>
              </a:r>
              <a:r>
                <a:rPr lang="en-US" sz="1200" dirty="0" smtClean="0">
                  <a:latin typeface="Futura Condensed"/>
                  <a:cs typeface="Futura Condensed"/>
                </a:rPr>
                <a:t> la digital y lo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físico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ha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resultado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difícil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>
                  <a:latin typeface="Futura Condensed"/>
                  <a:cs typeface="Futura Condensed"/>
                </a:rPr>
                <a:t>¿</a:t>
              </a:r>
              <a:r>
                <a:rPr lang="en-US" sz="1200" dirty="0" err="1">
                  <a:latin typeface="Futura Condensed"/>
                  <a:cs typeface="Futura Condensed"/>
                </a:rPr>
                <a:t>Qué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te</a:t>
              </a:r>
              <a:r>
                <a:rPr lang="en-US" sz="1200" dirty="0">
                  <a:latin typeface="Futura Condensed"/>
                  <a:cs typeface="Futura Condensed"/>
                </a:rPr>
                <a:t> ha </a:t>
              </a:r>
              <a:r>
                <a:rPr lang="en-US" sz="1200" dirty="0" err="1">
                  <a:latin typeface="Futura Condensed"/>
                  <a:cs typeface="Futura Condensed"/>
                </a:rPr>
                <a:t>resultado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sorprendente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4000925" y="6471817"/>
            <a:ext cx="3307404" cy="772826"/>
            <a:chOff x="3992282" y="2832776"/>
            <a:chExt cx="3307404" cy="772826"/>
          </a:xfrm>
        </p:grpSpPr>
        <p:sp>
          <p:nvSpPr>
            <p:cNvPr id="88" name="TextBox 87"/>
            <p:cNvSpPr txBox="1"/>
            <p:nvPr/>
          </p:nvSpPr>
          <p:spPr>
            <a:xfrm>
              <a:off x="4089400" y="3328603"/>
              <a:ext cx="3117152" cy="276999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incorpora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componentes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físicos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digitales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/>
          <p:cNvSpPr txBox="1"/>
          <p:nvPr/>
        </p:nvSpPr>
        <p:spPr>
          <a:xfrm>
            <a:off x="2535516" y="169242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45–60 MINUTOS</a:t>
            </a:r>
          </a:p>
        </p:txBody>
      </p:sp>
      <p:pic>
        <p:nvPicPr>
          <p:cNvPr id="69" name="Picture 68" descr="clock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0"/>
          <a:stretch/>
        </p:blipFill>
        <p:spPr>
          <a:xfrm>
            <a:off x="2278506" y="1808284"/>
            <a:ext cx="324746" cy="267915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3669537" y="794340"/>
            <a:ext cx="442062" cy="1123360"/>
            <a:chOff x="2853673" y="794340"/>
            <a:chExt cx="442062" cy="1123360"/>
          </a:xfrm>
        </p:grpSpPr>
        <p:cxnSp>
          <p:nvCxnSpPr>
            <p:cNvPr id="76" name="Straight Connector 75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82" name="TextBox 81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1" name="Straight Connector 90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93" name="Straight Connector 92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95" name="TextBox 94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97" name="Straight Connector 96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3" name="TextBox 102"/>
          <p:cNvSpPr txBox="1"/>
          <p:nvPr/>
        </p:nvSpPr>
        <p:spPr>
          <a:xfrm>
            <a:off x="551129" y="8142739"/>
            <a:ext cx="3231204" cy="1754327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¡</a:t>
            </a:r>
            <a:r>
              <a:rPr lang="en-US" sz="1200" dirty="0" err="1" smtClean="0">
                <a:latin typeface="Futura Condensed"/>
                <a:cs typeface="Futura Condensed"/>
              </a:rPr>
              <a:t>Haz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ésta</a:t>
            </a:r>
            <a:r>
              <a:rPr lang="en-US" sz="1200" dirty="0" smtClean="0">
                <a:latin typeface="Futura Condensed"/>
                <a:cs typeface="Futura Condensed"/>
              </a:rPr>
              <a:t> sea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grupo</a:t>
            </a:r>
            <a:r>
              <a:rPr lang="en-US" sz="1200" dirty="0" smtClean="0">
                <a:latin typeface="Futura Condensed"/>
                <a:cs typeface="Futura Condensed"/>
              </a:rPr>
              <a:t>! </a:t>
            </a:r>
            <a:r>
              <a:rPr lang="en-US" sz="1200" dirty="0" err="1" smtClean="0">
                <a:latin typeface="Futura Condensed"/>
                <a:cs typeface="Futura Condensed"/>
              </a:rPr>
              <a:t>Usando</a:t>
            </a:r>
            <a:r>
              <a:rPr lang="en-US" sz="1200" dirty="0" smtClean="0">
                <a:latin typeface="Futura Condensed"/>
                <a:cs typeface="Futura Condensed"/>
              </a:rPr>
              <a:t> Lego WEDO y Scratch, </a:t>
            </a:r>
            <a:r>
              <a:rPr lang="en-US" sz="1200" dirty="0" err="1" smtClean="0">
                <a:latin typeface="Futura Condensed"/>
                <a:cs typeface="Futura Condensed"/>
              </a:rPr>
              <a:t>desafía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conecten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cadena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rección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estilo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máquina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tipo</a:t>
            </a:r>
            <a:r>
              <a:rPr lang="en-US" sz="1200" dirty="0" smtClean="0">
                <a:latin typeface="Futura Condensed"/>
                <a:cs typeface="Futura Condensed"/>
              </a:rPr>
              <a:t> Rube Goldberg. En </a:t>
            </a:r>
            <a:r>
              <a:rPr lang="en-US" sz="1200" dirty="0" err="1" smtClean="0">
                <a:latin typeface="Futura Condensed"/>
                <a:cs typeface="Futura Condensed"/>
              </a:rPr>
              <a:t>este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vídeo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ver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ejemplo</a:t>
            </a:r>
            <a:r>
              <a:rPr lang="en-US" sz="1200" dirty="0" smtClean="0">
                <a:latin typeface="Futura Condensed"/>
                <a:cs typeface="Futura Condensed"/>
              </a:rPr>
              <a:t>: http</a:t>
            </a:r>
            <a:r>
              <a:rPr lang="en-US" sz="1200" dirty="0">
                <a:latin typeface="Futura Condensed"/>
                <a:cs typeface="Futura Condensed"/>
              </a:rPr>
              <a:t>://bit.ly/</a:t>
            </a:r>
            <a:r>
              <a:rPr lang="en-US" sz="1200" dirty="0" smtClean="0">
                <a:latin typeface="Futura Condensed"/>
                <a:cs typeface="Futura Condensed"/>
              </a:rPr>
              <a:t>ScratchChainReaction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Activa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Scratch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controlan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extensiones</a:t>
            </a:r>
            <a:r>
              <a:rPr lang="en-US" sz="1200" dirty="0" smtClean="0">
                <a:latin typeface="Futura Condensed"/>
                <a:cs typeface="Futura Condensed"/>
              </a:rPr>
              <a:t> hardware </a:t>
            </a:r>
            <a:r>
              <a:rPr lang="en-US" sz="1200" dirty="0" err="1" smtClean="0">
                <a:latin typeface="Futura Condensed"/>
                <a:cs typeface="Futura Condensed"/>
              </a:rPr>
              <a:t>haciendo</a:t>
            </a:r>
            <a:r>
              <a:rPr lang="en-US" sz="1200" dirty="0" smtClean="0">
                <a:latin typeface="Futura Condensed"/>
                <a:cs typeface="Futura Condensed"/>
              </a:rPr>
              <a:t> click en el </a:t>
            </a:r>
            <a:r>
              <a:rPr lang="en-US" sz="1200" dirty="0" err="1" smtClean="0">
                <a:latin typeface="Futura Condensed"/>
                <a:cs typeface="Futura Condensed"/>
              </a:rPr>
              <a:t>botón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Añadir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Extensiones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encuentra</a:t>
            </a:r>
            <a:r>
              <a:rPr lang="en-US" sz="1200" dirty="0" smtClean="0">
                <a:latin typeface="Futura Condensed"/>
                <a:cs typeface="Futura Condensed"/>
              </a:rPr>
              <a:t> en la </a:t>
            </a:r>
            <a:r>
              <a:rPr lang="en-US" sz="1200" dirty="0" err="1" smtClean="0">
                <a:latin typeface="Futura Condensed"/>
                <a:cs typeface="Futura Condensed"/>
              </a:rPr>
              <a:t>categoría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del editor de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100</a:t>
            </a:r>
            <a:endParaRPr lang="en-US" dirty="0"/>
          </a:p>
        </p:txBody>
      </p:sp>
      <p:pic>
        <p:nvPicPr>
          <p:cNvPr id="46" name="Picture 45" descr="Unit5activit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30" y="0"/>
            <a:ext cx="493776" cy="2791968"/>
          </a:xfrm>
          <a:prstGeom prst="rect">
            <a:avLst/>
          </a:prstGeom>
        </p:spPr>
      </p:pic>
      <p:sp>
        <p:nvSpPr>
          <p:cNvPr id="44" name="TextBox 45"/>
          <p:cNvSpPr txBox="1"/>
          <p:nvPr/>
        </p:nvSpPr>
        <p:spPr>
          <a:xfrm rot="5400000">
            <a:off x="-422952" y="987465"/>
            <a:ext cx="243659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UNIDAD 5 - ACTIVIDAD</a:t>
            </a:r>
            <a:endParaRPr lang="en-US" sz="24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553736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t5hardwa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925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57995" y="2830659"/>
            <a:ext cx="3324338" cy="4375928"/>
            <a:chOff x="422410" y="2830659"/>
            <a:chExt cx="3324338" cy="4375928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877984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smtClean="0">
                  <a:latin typeface="Futura Condensed"/>
                  <a:cs typeface="Futura Condensed"/>
                </a:rPr>
                <a:t>¡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Permite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experimenten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estár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lugar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docente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!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Desafía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programen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reinventen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reimaginen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recurso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diseñado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ayudar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explorar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informática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creativa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distribuir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guiar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</a:p>
            <a:p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Ayuda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realizando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lluvia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ideas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imaginen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diferentes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tipos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experiencias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aprendizaje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creativas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Opcionalmente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revisar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ejemplos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guía</a:t>
              </a:r>
              <a:r>
                <a:rPr lang="en-US" sz="1200" dirty="0" smtClean="0">
                  <a:latin typeface="Futura Condensed"/>
                  <a:cs typeface="Futura Condensed"/>
                </a:rPr>
                <a:t>,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animar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Cartas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 y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lista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recursos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prueben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recurso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otras</a:t>
              </a:r>
              <a:r>
                <a:rPr lang="en-US" sz="1200" dirty="0" smtClean="0">
                  <a:latin typeface="Futura Condensed"/>
                  <a:cs typeface="Futura Condensed"/>
                </a:rPr>
                <a:t> personas.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Anímalos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actividades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recursos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familias</a:t>
              </a:r>
              <a:r>
                <a:rPr lang="en-US" sz="1200" dirty="0" smtClean="0">
                  <a:latin typeface="Futura Condensed"/>
                  <a:cs typeface="Futura Condensed"/>
                </a:rPr>
                <a:t> y amigos,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invita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clases</a:t>
              </a:r>
              <a:r>
                <a:rPr lang="en-US" sz="1200" dirty="0">
                  <a:latin typeface="Futura Condensed"/>
                  <a:cs typeface="Futura Condensed"/>
                </a:rPr>
                <a:t>.</a:t>
              </a:r>
              <a:endParaRPr lang="en-US" sz="1200" spc="-1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>
                  <a:latin typeface="Futura Condensed"/>
                  <a:cs typeface="Futura Condensed"/>
                </a:rPr>
                <a:t>Pide</a:t>
              </a:r>
              <a:r>
                <a:rPr lang="en-US" sz="1200" dirty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>
                  <a:latin typeface="Futura Condensed"/>
                  <a:cs typeface="Futura Condensed"/>
                </a:rPr>
                <a:t>alumnos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que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reflexionen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sobre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su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proceso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diseño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respondiendo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las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preguntas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reflexión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sus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diarios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diseño</a:t>
              </a:r>
              <a:r>
                <a:rPr lang="en-US" sz="1200" dirty="0">
                  <a:latin typeface="Futura Condensed"/>
                  <a:cs typeface="Futura Condensed"/>
                </a:rPr>
                <a:t> o </a:t>
              </a:r>
              <a:r>
                <a:rPr lang="en-US" sz="1200" dirty="0" err="1">
                  <a:latin typeface="Futura Condensed"/>
                  <a:cs typeface="Futura Condensed"/>
                </a:rPr>
                <a:t>debatiendo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grupo</a:t>
              </a:r>
              <a:r>
                <a:rPr lang="en-US" sz="1200" dirty="0">
                  <a:latin typeface="Futura Condensed"/>
                  <a:cs typeface="Futura Condensed"/>
                </a:rPr>
                <a:t>.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214625" y="795405"/>
            <a:ext cx="2999848" cy="1046440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Diseñarán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recurso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ayudar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aprender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Scratch y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informática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creativa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300826" y="647673"/>
            <a:ext cx="281594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latin typeface="Futura Condensed"/>
                <a:cs typeface="Futura Condensed"/>
              </a:rPr>
              <a:t>DISEÑO DE UNA ACTIVIDAD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007796" y="2830659"/>
            <a:ext cx="3307404" cy="1513607"/>
            <a:chOff x="4007796" y="2830659"/>
            <a:chExt cx="3307404" cy="1513607"/>
          </a:xfrm>
        </p:grpSpPr>
        <p:sp>
          <p:nvSpPr>
            <p:cNvPr id="18" name="TextBox 17"/>
            <p:cNvSpPr txBox="1"/>
            <p:nvPr/>
          </p:nvSpPr>
          <p:spPr>
            <a:xfrm>
              <a:off x="4104914" y="3328603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Cartas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Scratch 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/help/</a:t>
              </a:r>
              <a:r>
                <a:rPr lang="en-US" sz="1200" dirty="0" smtClean="0">
                  <a:latin typeface="Futura Condensed"/>
                  <a:cs typeface="Futura Condensed"/>
                </a:rPr>
                <a:t>cards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Lista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Scratch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/users/</a:t>
              </a:r>
              <a:r>
                <a:rPr lang="en-US" sz="1200" dirty="0" err="1">
                  <a:latin typeface="Futura Condensed"/>
                  <a:cs typeface="Futura Condensed"/>
                </a:rPr>
                <a:t>ScratchDesignStudio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/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07796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104914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4007796" y="4481215"/>
            <a:ext cx="3307404" cy="1511490"/>
            <a:chOff x="3992282" y="2832776"/>
            <a:chExt cx="3307404" cy="1511490"/>
          </a:xfrm>
        </p:grpSpPr>
        <p:sp>
          <p:nvSpPr>
            <p:cNvPr id="84" name="TextBox 83"/>
            <p:cNvSpPr txBox="1"/>
            <p:nvPr/>
          </p:nvSpPr>
          <p:spPr>
            <a:xfrm>
              <a:off x="4089400" y="3328603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Quién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imaginas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usará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recurso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esperas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aprenda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gente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utilice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enfretarse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realizar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recurso</a:t>
              </a:r>
              <a:r>
                <a:rPr lang="en-US" sz="1200" dirty="0" smtClean="0">
                  <a:latin typeface="Futura Condensed"/>
                  <a:cs typeface="Futura Condensed"/>
                </a:rPr>
                <a:t>?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ayudarlos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superar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retos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4007796" y="6299933"/>
            <a:ext cx="3307404" cy="1142158"/>
            <a:chOff x="3992282" y="2832776"/>
            <a:chExt cx="3307404" cy="1142158"/>
          </a:xfrm>
        </p:grpSpPr>
        <p:sp>
          <p:nvSpPr>
            <p:cNvPr id="88" name="TextBox 87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o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recurso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facilitan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introducción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a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informática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creativa</a:t>
              </a:r>
              <a:r>
                <a:rPr lang="en-US" sz="1200" dirty="0" smtClean="0">
                  <a:latin typeface="Futura Condensed"/>
                  <a:cs typeface="Futura Condensed"/>
                </a:rPr>
                <a:t>?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feedback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darle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/>
          <p:cNvSpPr txBox="1"/>
          <p:nvPr/>
        </p:nvSpPr>
        <p:spPr>
          <a:xfrm>
            <a:off x="2527923" y="169447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30–45 MINUTOS</a:t>
            </a:r>
          </a:p>
        </p:txBody>
      </p:sp>
      <p:pic>
        <p:nvPicPr>
          <p:cNvPr id="69" name="Picture 68" descr="30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475" y="1752620"/>
            <a:ext cx="329184" cy="329184"/>
          </a:xfrm>
          <a:prstGeom prst="rect">
            <a:avLst/>
          </a:prstGeom>
        </p:spPr>
      </p:pic>
      <p:grpSp>
        <p:nvGrpSpPr>
          <p:cNvPr id="75" name="Group 74"/>
          <p:cNvGrpSpPr/>
          <p:nvPr/>
        </p:nvGrpSpPr>
        <p:grpSpPr>
          <a:xfrm>
            <a:off x="3661944" y="794340"/>
            <a:ext cx="442062" cy="1123360"/>
            <a:chOff x="2853673" y="794340"/>
            <a:chExt cx="442062" cy="1123360"/>
          </a:xfrm>
        </p:grpSpPr>
        <p:cxnSp>
          <p:nvCxnSpPr>
            <p:cNvPr id="76" name="Straight Connector 75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81" name="TextBox 80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2" name="Straight Connector 81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92" name="Straight Connector 91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3" name="Group 92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94" name="TextBox 93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2" name="TextBox 101"/>
          <p:cNvSpPr txBox="1"/>
          <p:nvPr/>
        </p:nvSpPr>
        <p:spPr>
          <a:xfrm>
            <a:off x="551129" y="8142739"/>
            <a:ext cx="3231204" cy="101566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muestren</a:t>
            </a:r>
            <a:r>
              <a:rPr lang="en-US" sz="1200" dirty="0" smtClean="0">
                <a:latin typeface="Futura Condensed"/>
                <a:cs typeface="Futura Condensed"/>
              </a:rPr>
              <a:t> especial </a:t>
            </a:r>
            <a:r>
              <a:rPr lang="en-US" sz="1200" dirty="0" err="1" smtClean="0">
                <a:latin typeface="Futura Condensed"/>
                <a:cs typeface="Futura Condensed"/>
              </a:rPr>
              <a:t>interés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ayudar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podrían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candidatos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ideales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mentores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durante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clases</a:t>
            </a:r>
            <a:r>
              <a:rPr lang="en-US" sz="1200" dirty="0" smtClean="0">
                <a:latin typeface="Futura Condensed"/>
                <a:cs typeface="Futura Condensed"/>
              </a:rPr>
              <a:t>, o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montar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extraescolar</a:t>
            </a:r>
            <a:r>
              <a:rPr lang="en-US" sz="1200" dirty="0" smtClean="0">
                <a:latin typeface="Futura Condensed"/>
                <a:cs typeface="Futura Condensed"/>
              </a:rPr>
              <a:t> o un </a:t>
            </a:r>
            <a:r>
              <a:rPr lang="en-US" sz="1200" dirty="0" err="1" smtClean="0">
                <a:latin typeface="Futura Condensed"/>
                <a:cs typeface="Futura Condensed"/>
              </a:rPr>
              <a:t>grupo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trabaje</a:t>
            </a:r>
            <a:r>
              <a:rPr lang="en-US" sz="1200" dirty="0" smtClean="0">
                <a:latin typeface="Futura Condensed"/>
                <a:cs typeface="Futura Condensed"/>
              </a:rPr>
              <a:t> con Scratch </a:t>
            </a:r>
            <a:r>
              <a:rPr lang="en-US" sz="1200" dirty="0" err="1" smtClean="0">
                <a:latin typeface="Futura Condensed"/>
                <a:cs typeface="Futura Condensed"/>
              </a:rPr>
              <a:t>durante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recreos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102</a:t>
            </a:r>
            <a:endParaRPr lang="en-US" dirty="0"/>
          </a:p>
        </p:txBody>
      </p:sp>
      <p:pic>
        <p:nvPicPr>
          <p:cNvPr id="46" name="Picture 45" descr="Unit5activit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30" y="0"/>
            <a:ext cx="493776" cy="2791968"/>
          </a:xfrm>
          <a:prstGeom prst="rect">
            <a:avLst/>
          </a:prstGeom>
        </p:spPr>
      </p:pic>
      <p:sp>
        <p:nvSpPr>
          <p:cNvPr id="44" name="TextBox 45"/>
          <p:cNvSpPr txBox="1"/>
          <p:nvPr/>
        </p:nvSpPr>
        <p:spPr>
          <a:xfrm rot="5400000">
            <a:off x="-422952" y="997960"/>
            <a:ext cx="243659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UNIDAD 5 - ACTIVIDAD</a:t>
            </a:r>
            <a:endParaRPr lang="en-US" sz="24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338833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533271" y="804322"/>
            <a:ext cx="4526266" cy="353943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ctr"/>
            <a:r>
              <a:rPr lang="en-US" sz="1100" dirty="0" smtClean="0">
                <a:latin typeface="Futura Condensed"/>
                <a:cs typeface="Futura Condensed"/>
              </a:rPr>
              <a:t>NOMBRE:    _______________________________________________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32462" y="1213538"/>
            <a:ext cx="488397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podrías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ayudar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otras</a:t>
            </a:r>
            <a:r>
              <a:rPr lang="en-US" sz="1200" dirty="0" smtClean="0">
                <a:latin typeface="Futura Condensed"/>
                <a:cs typeface="Futura Condensed"/>
              </a:rPr>
              <a:t> personas a </a:t>
            </a:r>
            <a:r>
              <a:rPr lang="en-US" sz="1200" dirty="0" err="1" smtClean="0">
                <a:latin typeface="Futura Condensed"/>
                <a:cs typeface="Futura Condensed"/>
              </a:rPr>
              <a:t>aprender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Scratch y la </a:t>
            </a:r>
            <a:r>
              <a:rPr lang="en-US" sz="1200" dirty="0" err="1" smtClean="0">
                <a:latin typeface="Futura Condensed"/>
                <a:cs typeface="Futura Condensed"/>
              </a:rPr>
              <a:t>informática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creativa</a:t>
            </a:r>
            <a:r>
              <a:rPr lang="en-US" sz="1200" dirty="0" smtClean="0">
                <a:latin typeface="Futura Condensed"/>
                <a:cs typeface="Futura Condensed"/>
              </a:rPr>
              <a:t>? </a:t>
            </a:r>
            <a:r>
              <a:rPr lang="en-US" sz="1200" dirty="0" err="1" smtClean="0">
                <a:latin typeface="Futura Condensed"/>
                <a:cs typeface="Futura Condensed"/>
              </a:rPr>
              <a:t>Diseña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sirva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ayuda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aprender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Scratch. </a:t>
            </a:r>
            <a:r>
              <a:rPr lang="en-US" sz="1200" dirty="0" err="1" smtClean="0"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sin </a:t>
            </a:r>
            <a:r>
              <a:rPr lang="en-US" sz="1200" dirty="0" err="1" smtClean="0">
                <a:latin typeface="Futura Condensed"/>
                <a:cs typeface="Futura Condensed"/>
              </a:rPr>
              <a:t>ordenador</a:t>
            </a:r>
            <a:r>
              <a:rPr lang="en-US" sz="1200" dirty="0" smtClean="0">
                <a:latin typeface="Futura Condensed"/>
                <a:cs typeface="Futura Condensed"/>
              </a:rPr>
              <a:t> (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Construcción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Criatura</a:t>
            </a:r>
            <a:r>
              <a:rPr lang="en-US" sz="1200" dirty="0" smtClean="0">
                <a:latin typeface="Futura Condensed"/>
                <a:cs typeface="Futura Condensed"/>
              </a:rPr>
              <a:t>) o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activdad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tipo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desafío</a:t>
            </a:r>
            <a:r>
              <a:rPr lang="en-US" sz="1200" dirty="0" smtClean="0">
                <a:latin typeface="Futura Condensed"/>
                <a:cs typeface="Futura Condensed"/>
              </a:rPr>
              <a:t> (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¡</a:t>
            </a:r>
            <a:r>
              <a:rPr lang="en-US" sz="1200" dirty="0" err="1" smtClean="0">
                <a:latin typeface="Futura Condensed"/>
                <a:cs typeface="Futura Condensed"/>
              </a:rPr>
              <a:t>Depúralo</a:t>
            </a:r>
            <a:r>
              <a:rPr lang="en-US" sz="1200" dirty="0" smtClean="0">
                <a:latin typeface="Futura Condensed"/>
                <a:cs typeface="Futura Condensed"/>
              </a:rPr>
              <a:t>!). </a:t>
            </a:r>
            <a:r>
              <a:rPr lang="en-US" sz="1200" dirty="0" err="1" smtClean="0">
                <a:latin typeface="Futura Condensed"/>
                <a:cs typeface="Futura Condensed"/>
              </a:rPr>
              <a:t>Incluso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podrías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desarrollar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algún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tipo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ficha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Haz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tormenta</a:t>
            </a:r>
            <a:r>
              <a:rPr lang="en-US" sz="1200" dirty="0" smtClean="0">
                <a:latin typeface="Futura Condensed"/>
                <a:cs typeface="Futura Condensed"/>
              </a:rPr>
              <a:t> de ideas </a:t>
            </a:r>
            <a:r>
              <a:rPr lang="en-US" sz="1200" dirty="0" err="1" smtClean="0">
                <a:latin typeface="Futura Condensed"/>
                <a:cs typeface="Futura Condensed"/>
              </a:rPr>
              <a:t>utilizando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preguntas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siguientes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utiliza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documento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Mi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y la </a:t>
            </a:r>
            <a:r>
              <a:rPr lang="en-US" sz="1200" dirty="0" err="1" smtClean="0">
                <a:latin typeface="Futura Condensed"/>
                <a:cs typeface="Futura Condensed"/>
              </a:rPr>
              <a:t>ficha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planificación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detalles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5544" y="7556500"/>
            <a:ext cx="2874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TIPS &amp; TRICKS</a:t>
            </a:r>
            <a:endParaRPr lang="en-US" sz="28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1" y="2484936"/>
            <a:ext cx="7303444" cy="568386"/>
            <a:chOff x="-1" y="2330487"/>
            <a:chExt cx="7303444" cy="568386"/>
          </a:xfrm>
        </p:grpSpPr>
        <p:sp>
          <p:nvSpPr>
            <p:cNvPr id="74" name="Rectangle 73"/>
            <p:cNvSpPr/>
            <p:nvPr/>
          </p:nvSpPr>
          <p:spPr>
            <a:xfrm flipH="1">
              <a:off x="-1" y="2330487"/>
              <a:ext cx="7303443" cy="568386"/>
            </a:xfrm>
            <a:prstGeom prst="rect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 flipH="1">
              <a:off x="457199" y="2382606"/>
              <a:ext cx="6187099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¿A QUIÉN VA DIRIGIDA?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76" name="Isosceles Triangle 75"/>
            <p:cNvSpPr/>
            <p:nvPr/>
          </p:nvSpPr>
          <p:spPr>
            <a:xfrm rot="16200000">
              <a:off x="6897298" y="2492727"/>
              <a:ext cx="568386" cy="243905"/>
            </a:xfrm>
            <a:prstGeom prst="triangle">
              <a:avLst>
                <a:gd name="adj" fmla="val 5114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 flipH="1">
            <a:off x="457199" y="3042369"/>
            <a:ext cx="6669763" cy="303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¿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Quién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tu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público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? ¿A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quién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quieres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ayudar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aprender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más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sobre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Scratch y la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informática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creativa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?</a:t>
            </a:r>
            <a:endParaRPr lang="en-US" sz="1100" dirty="0">
              <a:solidFill>
                <a:srgbClr val="000000"/>
              </a:solidFill>
              <a:latin typeface="Futura Condensed"/>
              <a:cs typeface="Futura Condensed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1" y="4978496"/>
            <a:ext cx="7316434" cy="568386"/>
            <a:chOff x="-1" y="4978496"/>
            <a:chExt cx="7316434" cy="568386"/>
          </a:xfrm>
        </p:grpSpPr>
        <p:sp>
          <p:nvSpPr>
            <p:cNvPr id="55" name="Rectangle 54"/>
            <p:cNvSpPr/>
            <p:nvPr/>
          </p:nvSpPr>
          <p:spPr>
            <a:xfrm flipH="1">
              <a:off x="-1" y="4978496"/>
              <a:ext cx="7316433" cy="568386"/>
            </a:xfrm>
            <a:prstGeom prst="rect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Isosceles Triangle 55"/>
            <p:cNvSpPr/>
            <p:nvPr/>
          </p:nvSpPr>
          <p:spPr>
            <a:xfrm rot="16200000">
              <a:off x="6910288" y="5140736"/>
              <a:ext cx="568386" cy="243905"/>
            </a:xfrm>
            <a:prstGeom prst="triangle">
              <a:avLst>
                <a:gd name="adj" fmla="val 5114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 flipH="1">
              <a:off x="457200" y="5030614"/>
              <a:ext cx="6547881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¿QUÉ VAN A APRENDER?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 flipH="1">
            <a:off x="457200" y="5589384"/>
            <a:ext cx="6187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Futura Condensed"/>
                <a:cs typeface="Futura Condensed"/>
              </a:rPr>
              <a:t>¿</a:t>
            </a:r>
            <a:r>
              <a:rPr lang="en-US" sz="1100" dirty="0" err="1" smtClean="0">
                <a:latin typeface="Futura Condensed"/>
                <a:cs typeface="Futura Condensed"/>
              </a:rPr>
              <a:t>Cuáles</a:t>
            </a:r>
            <a:r>
              <a:rPr lang="en-US" sz="1100" dirty="0" smtClean="0">
                <a:latin typeface="Futura Condensed"/>
                <a:cs typeface="Futura Condensed"/>
              </a:rPr>
              <a:t> son los </a:t>
            </a:r>
            <a:r>
              <a:rPr lang="en-US" sz="1100" dirty="0" err="1" smtClean="0">
                <a:latin typeface="Futura Condensed"/>
                <a:cs typeface="Futura Condensed"/>
              </a:rPr>
              <a:t>objetivos</a:t>
            </a:r>
            <a:r>
              <a:rPr lang="en-US" sz="1100" dirty="0" smtClean="0">
                <a:latin typeface="Futura Condensed"/>
                <a:cs typeface="Futura Condensed"/>
              </a:rPr>
              <a:t> de </a:t>
            </a:r>
            <a:r>
              <a:rPr lang="en-US" sz="1100" dirty="0" err="1" smtClean="0">
                <a:latin typeface="Futura Condensed"/>
                <a:cs typeface="Futura Condensed"/>
              </a:rPr>
              <a:t>aprendizaje</a:t>
            </a:r>
            <a:r>
              <a:rPr lang="en-US" sz="1100" dirty="0" smtClean="0">
                <a:latin typeface="Futura Condensed"/>
                <a:cs typeface="Futura Condensed"/>
              </a:rPr>
              <a:t>? ¿</a:t>
            </a:r>
            <a:r>
              <a:rPr lang="en-US" sz="1100" dirty="0" err="1" smtClean="0">
                <a:latin typeface="Futura Condensed"/>
                <a:cs typeface="Futura Condensed"/>
              </a:rPr>
              <a:t>Qué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cosas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nuevas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esperas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que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aprenda</a:t>
            </a:r>
            <a:r>
              <a:rPr lang="en-US" sz="1100" dirty="0" smtClean="0">
                <a:latin typeface="Futura Condensed"/>
                <a:cs typeface="Futura Condensed"/>
              </a:rPr>
              <a:t> la </a:t>
            </a:r>
            <a:r>
              <a:rPr lang="en-US" sz="1100" dirty="0" err="1" smtClean="0">
                <a:latin typeface="Futura Condensed"/>
                <a:cs typeface="Futura Condensed"/>
              </a:rPr>
              <a:t>gente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que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utilice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tu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actividad</a:t>
            </a:r>
            <a:r>
              <a:rPr lang="en-US" sz="1100" dirty="0" smtClean="0">
                <a:latin typeface="Futura Condensed"/>
                <a:cs typeface="Futura Condensed"/>
              </a:rPr>
              <a:t>?</a:t>
            </a:r>
            <a:endParaRPr lang="en-US" sz="1100" dirty="0">
              <a:latin typeface="Futura Condensed"/>
              <a:cs typeface="Futura Condensed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-1" y="7526911"/>
            <a:ext cx="7303442" cy="572382"/>
            <a:chOff x="-1" y="7526911"/>
            <a:chExt cx="7303442" cy="572382"/>
          </a:xfrm>
        </p:grpSpPr>
        <p:sp>
          <p:nvSpPr>
            <p:cNvPr id="99" name="Rectangle 98"/>
            <p:cNvSpPr/>
            <p:nvPr/>
          </p:nvSpPr>
          <p:spPr>
            <a:xfrm flipH="1">
              <a:off x="-1" y="7526911"/>
              <a:ext cx="7303442" cy="568386"/>
            </a:xfrm>
            <a:prstGeom prst="rect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/>
            <p:cNvSpPr txBox="1"/>
            <p:nvPr/>
          </p:nvSpPr>
          <p:spPr>
            <a:xfrm flipH="1">
              <a:off x="457200" y="7579028"/>
              <a:ext cx="3402082" cy="46166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¿QUÉ NECESITAN?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101" name="Isosceles Triangle 100"/>
            <p:cNvSpPr/>
            <p:nvPr/>
          </p:nvSpPr>
          <p:spPr>
            <a:xfrm rot="16200000">
              <a:off x="6897294" y="7693147"/>
              <a:ext cx="568386" cy="243905"/>
            </a:xfrm>
            <a:prstGeom prst="triangle">
              <a:avLst>
                <a:gd name="adj" fmla="val 5114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TextBox 66"/>
          <p:cNvSpPr txBox="1"/>
          <p:nvPr/>
        </p:nvSpPr>
        <p:spPr>
          <a:xfrm flipH="1">
            <a:off x="457200" y="8137154"/>
            <a:ext cx="6187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¿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Qué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recursos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necesitarán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quienes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usen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la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actividad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? ¿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Qué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otros</a:t>
            </a:r>
            <a:r>
              <a:rPr lang="en-US" sz="1100" dirty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elementos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podrían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ayudar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para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se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enganchen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con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tu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actividad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?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0419" y="647673"/>
            <a:ext cx="231285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latin typeface="Futura Condensed"/>
                <a:cs typeface="Futura Condensed"/>
              </a:rPr>
              <a:t>DISEÑO DE UNA ACTIVIDAD</a:t>
            </a:r>
          </a:p>
        </p:txBody>
      </p:sp>
    </p:spTree>
    <p:extLst>
      <p:ext uri="{BB962C8B-B14F-4D97-AF65-F5344CB8AC3E}">
        <p14:creationId xmlns:p14="http://schemas.microsoft.com/office/powerpoint/2010/main" val="3382197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51129" y="8122124"/>
            <a:ext cx="3094021" cy="1295846"/>
            <a:chOff x="551129" y="8122124"/>
            <a:chExt cx="3094021" cy="1295846"/>
          </a:xfrm>
        </p:grpSpPr>
        <p:sp>
          <p:nvSpPr>
            <p:cNvPr id="100" name="TextBox 99"/>
            <p:cNvSpPr txBox="1"/>
            <p:nvPr/>
          </p:nvSpPr>
          <p:spPr>
            <a:xfrm>
              <a:off x="560160" y="8217641"/>
              <a:ext cx="3084990" cy="120032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sz="1200" i="1" dirty="0" smtClean="0">
                  <a:latin typeface="Futura Condensed"/>
                  <a:cs typeface="Futura Condensed"/>
                </a:rPr>
                <a:t>  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i="1" dirty="0">
                  <a:latin typeface="Futura Condensed"/>
                  <a:cs typeface="Futura Condensed"/>
                </a:rPr>
                <a:t> </a:t>
              </a:r>
            </a:p>
            <a:p>
              <a:r>
                <a:rPr lang="en-US" sz="1200" i="1" dirty="0" smtClean="0">
                  <a:latin typeface="Futura Condensed"/>
                  <a:cs typeface="Futura Condensed"/>
                </a:rPr>
                <a:t> 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i="1" dirty="0" smtClean="0">
                  <a:latin typeface="Futura Condensed"/>
                  <a:cs typeface="Futura Condensed"/>
                </a:rPr>
                <a:t> </a:t>
              </a:r>
            </a:p>
            <a:p>
              <a:pPr marL="171450" indent="-171450">
                <a:buFont typeface="Lucida Grande"/>
                <a:buChar char="+"/>
              </a:pPr>
              <a:endParaRPr lang="en-US" sz="1200" i="1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i="1" dirty="0" smtClean="0">
                  <a:latin typeface="Futura Condensed"/>
                  <a:cs typeface="Futura Condensed"/>
                </a:rPr>
                <a:t> 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51129" y="8122124"/>
              <a:ext cx="12639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D9D9D9"/>
                  </a:solidFill>
                  <a:latin typeface="Futura Condensed"/>
                  <a:cs typeface="Futura Condensed"/>
                </a:rPr>
                <a:t>(CONSEJOS Y TRUCOS)</a:t>
              </a:r>
              <a:endParaRPr lang="en-US" sz="1200" dirty="0">
                <a:solidFill>
                  <a:srgbClr val="D9D9D9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57995" y="2830659"/>
            <a:ext cx="6857205" cy="4474127"/>
            <a:chOff x="457995" y="2830659"/>
            <a:chExt cx="6857205" cy="4474127"/>
          </a:xfrm>
        </p:grpSpPr>
        <p:grpSp>
          <p:nvGrpSpPr>
            <p:cNvPr id="56" name="Group 55"/>
            <p:cNvGrpSpPr/>
            <p:nvPr/>
          </p:nvGrpSpPr>
          <p:grpSpPr>
            <a:xfrm>
              <a:off x="457995" y="2830659"/>
              <a:ext cx="3324338" cy="4468261"/>
              <a:chOff x="422410" y="2830659"/>
              <a:chExt cx="3324338" cy="4468261"/>
            </a:xfrm>
          </p:grpSpPr>
          <p:sp>
            <p:nvSpPr>
              <p:cNvPr id="57" name="TextBox 56"/>
              <p:cNvSpPr txBox="1"/>
              <p:nvPr/>
            </p:nvSpPr>
            <p:spPr>
              <a:xfrm>
                <a:off x="515544" y="3328603"/>
                <a:ext cx="3231204" cy="3970317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endParaRPr lang="en-US" sz="600" dirty="0" smtClean="0">
                  <a:latin typeface="Futura Condensed"/>
                  <a:cs typeface="Futura Condensed"/>
                </a:endParaRPr>
              </a:p>
              <a:p>
                <a:endParaRPr lang="en-US" sz="6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r>
                  <a:rPr lang="en-US" sz="1100" dirty="0" smtClean="0">
                    <a:latin typeface="Futura Condensed"/>
                    <a:cs typeface="Futura Condensed"/>
                  </a:rPr>
                  <a:t>¿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Qué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van a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crear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los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estudiantes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? ¿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Cómo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lo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harán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?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endParaRPr lang="en-US" sz="11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endParaRPr lang="en-US" sz="12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endParaRPr lang="en-US" sz="1200" dirty="0">
                  <a:latin typeface="Futura Condensed"/>
                  <a:cs typeface="Futura Condensed"/>
                </a:endParaRPr>
              </a:p>
              <a:p>
                <a:endParaRPr lang="en-US" sz="600" dirty="0" smtClean="0">
                  <a:latin typeface="Futura Condensed"/>
                  <a:cs typeface="Futura Condensed"/>
                </a:endParaRPr>
              </a:p>
              <a:p>
                <a:pPr marL="171450" indent="-171450" algn="just">
                  <a:buFont typeface="Wingdings" charset="2"/>
                  <a:buChar char="q"/>
                </a:pPr>
                <a:r>
                  <a:rPr lang="en-US" sz="1100" dirty="0" smtClean="0">
                    <a:latin typeface="Futura Condensed"/>
                    <a:cs typeface="Futura Condensed"/>
                  </a:rPr>
                  <a:t>¿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Cómo</a:t>
                </a:r>
                <a:r>
                  <a:rPr lang="en-US" sz="1100" dirty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compartirán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su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trabajo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con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otros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compañeros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?</a:t>
                </a:r>
                <a:endParaRPr lang="en-US" sz="1100" spc="-10" dirty="0" smtClean="0">
                  <a:latin typeface="Futura Condensed"/>
                  <a:cs typeface="Futura Condensed"/>
                </a:endParaRPr>
              </a:p>
              <a:p>
                <a:pPr marL="171450" indent="-171450" algn="just">
                  <a:buFont typeface="Wingdings" charset="2"/>
                  <a:buChar char="q"/>
                </a:pPr>
                <a:endParaRPr lang="en-US" sz="1200" spc="-10" dirty="0">
                  <a:latin typeface="Futura Condensed"/>
                  <a:cs typeface="Futura Condensed"/>
                </a:endParaRPr>
              </a:p>
              <a:p>
                <a:pPr marL="171450" indent="-171450" algn="just">
                  <a:buFont typeface="Wingdings" charset="2"/>
                  <a:buChar char="q"/>
                </a:pPr>
                <a:endParaRPr lang="en-US" sz="1200" spc="-10" dirty="0" smtClean="0">
                  <a:latin typeface="Futura Condensed"/>
                  <a:cs typeface="Futura Condensed"/>
                </a:endParaRPr>
              </a:p>
              <a:p>
                <a:pPr marL="171450" indent="-171450" algn="just">
                  <a:buFont typeface="Wingdings" charset="2"/>
                  <a:buChar char="q"/>
                </a:pPr>
                <a:endParaRPr lang="en-US" sz="1200" spc="-10" dirty="0">
                  <a:latin typeface="Futura Condensed"/>
                  <a:cs typeface="Futura Condensed"/>
                </a:endParaRPr>
              </a:p>
              <a:p>
                <a:pPr marL="171450" indent="-171450" algn="just">
                  <a:buFont typeface="Wingdings" charset="2"/>
                  <a:buChar char="q"/>
                </a:pPr>
                <a:endParaRPr lang="en-US" sz="1200" spc="-10" dirty="0" smtClean="0">
                  <a:latin typeface="Futura Condensed"/>
                  <a:cs typeface="Futura Condensed"/>
                </a:endParaRPr>
              </a:p>
              <a:p>
                <a:pPr marL="171450" indent="-171450" algn="just">
                  <a:buFont typeface="Wingdings" charset="2"/>
                  <a:buChar char="q"/>
                </a:pPr>
                <a:endParaRPr lang="en-US" sz="1200" spc="-10" dirty="0" smtClean="0">
                  <a:latin typeface="Futura Condensed"/>
                  <a:cs typeface="Futura Condensed"/>
                </a:endParaRPr>
              </a:p>
              <a:p>
                <a:pPr algn="just"/>
                <a:endParaRPr lang="en-US" sz="1200" spc="-1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endParaRPr lang="en-US" sz="6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r>
                  <a:rPr lang="en-US" sz="1100" dirty="0" smtClean="0">
                    <a:latin typeface="Futura Condensed"/>
                    <a:cs typeface="Futura Condensed"/>
                  </a:rPr>
                  <a:t>¿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Cómo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reflexionarán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sobre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sus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diseños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?</a:t>
                </a: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endParaRPr lang="en-US" sz="1200" i="1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endParaRPr lang="en-US" sz="1200" i="1" dirty="0" smtClean="0">
                  <a:latin typeface="Futura Condensed"/>
                  <a:cs typeface="Futura Condensed"/>
                </a:endParaRPr>
              </a:p>
              <a:p>
                <a:endParaRPr lang="en-US" sz="1200" i="1" dirty="0" smtClean="0">
                  <a:latin typeface="Futura Condensed"/>
                  <a:cs typeface="Futura Condensed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422410" y="2830659"/>
                <a:ext cx="33074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Futura Condensed"/>
                    <a:cs typeface="Futura Condensed"/>
                  </a:rPr>
                  <a:t>DESCRIPCIÓN DE LA ACTIVIDAD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  <p:cxnSp>
            <p:nvCxnSpPr>
              <p:cNvPr id="59" name="Straight Connector 58"/>
              <p:cNvCxnSpPr/>
              <p:nvPr/>
            </p:nvCxnSpPr>
            <p:spPr>
              <a:xfrm flipV="1">
                <a:off x="515544" y="3163625"/>
                <a:ext cx="3231204" cy="838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/>
            <p:cNvGrpSpPr/>
            <p:nvPr/>
          </p:nvGrpSpPr>
          <p:grpSpPr>
            <a:xfrm>
              <a:off x="4007796" y="2830659"/>
              <a:ext cx="3307404" cy="1328941"/>
              <a:chOff x="4007796" y="2830659"/>
              <a:chExt cx="3307404" cy="1328941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4104914" y="3328603"/>
                <a:ext cx="3117152" cy="830997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charset="2"/>
                  <a:buChar char="q"/>
                </a:pPr>
                <a:endParaRPr lang="en-US" sz="1200" i="1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r>
                  <a:rPr lang="en-US" sz="1200" i="1" dirty="0" smtClean="0">
                    <a:latin typeface="Futura Condensed"/>
                    <a:cs typeface="Futura Condensed"/>
                  </a:rPr>
                  <a:t>   </a:t>
                </a:r>
              </a:p>
              <a:p>
                <a:endParaRPr lang="en-US" sz="1200" i="1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r>
                  <a:rPr lang="en-US" sz="1200" i="1" dirty="0" smtClean="0">
                    <a:latin typeface="Futura Condensed"/>
                    <a:cs typeface="Futura Condensed"/>
                  </a:rPr>
                  <a:t> </a:t>
                </a: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4007796" y="2830659"/>
                <a:ext cx="33074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Futura Condensed"/>
                    <a:cs typeface="Futura Condensed"/>
                  </a:rPr>
                  <a:t>RECURSOS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  <p:cxnSp>
            <p:nvCxnSpPr>
              <p:cNvPr id="63" name="Straight Connector 62"/>
              <p:cNvCxnSpPr/>
              <p:nvPr/>
            </p:nvCxnSpPr>
            <p:spPr>
              <a:xfrm flipV="1">
                <a:off x="4104914" y="3163625"/>
                <a:ext cx="3117152" cy="8523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/>
            <p:cNvGrpSpPr/>
            <p:nvPr/>
          </p:nvGrpSpPr>
          <p:grpSpPr>
            <a:xfrm>
              <a:off x="4007796" y="4219158"/>
              <a:ext cx="3307404" cy="1696156"/>
              <a:chOff x="3992282" y="2866644"/>
              <a:chExt cx="3307404" cy="1696156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4089400" y="3362471"/>
                <a:ext cx="3117152" cy="1200329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Lucida Grande"/>
                  <a:buChar char="+"/>
                </a:pPr>
                <a:endParaRPr lang="en-US" sz="1200" i="1" dirty="0" smtClean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200" i="1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</a:p>
              <a:p>
                <a:pPr marL="171450" indent="-171450">
                  <a:buFont typeface="Lucida Grande"/>
                  <a:buChar char="+"/>
                </a:pPr>
                <a:endParaRPr lang="en-US" sz="1200" i="1" dirty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200" i="1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</a:p>
              <a:p>
                <a:pPr marL="171450" indent="-171450">
                  <a:buFont typeface="Lucida Grande"/>
                  <a:buChar char="+"/>
                </a:pPr>
                <a:endParaRPr lang="en-US" sz="1200" i="1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200" i="1" dirty="0" smtClean="0">
                    <a:latin typeface="Futura Condensed"/>
                    <a:cs typeface="Futura Condensed"/>
                  </a:rPr>
                  <a:t> 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3992282" y="2866644"/>
                <a:ext cx="33074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Futura Condensed"/>
                    <a:cs typeface="Futura Condensed"/>
                  </a:rPr>
                  <a:t>PREGUNTAS DE REFLEXIÓN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  <p:cxnSp>
            <p:nvCxnSpPr>
              <p:cNvPr id="67" name="Straight Connector 66"/>
              <p:cNvCxnSpPr/>
              <p:nvPr/>
            </p:nvCxnSpPr>
            <p:spPr>
              <a:xfrm flipV="1">
                <a:off x="4089400" y="3197493"/>
                <a:ext cx="3117152" cy="8523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4007796" y="6046606"/>
              <a:ext cx="3307404" cy="1258180"/>
              <a:chOff x="3992282" y="3003024"/>
              <a:chExt cx="3307404" cy="1258180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4089400" y="3430207"/>
                <a:ext cx="3117152" cy="830997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Lucida Grande"/>
                  <a:buChar char="+"/>
                </a:pPr>
                <a:endParaRPr lang="en-US" sz="1200" i="1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200" i="1" dirty="0">
                    <a:latin typeface="Futura Condensed"/>
                    <a:cs typeface="Futura Condensed"/>
                  </a:rPr>
                  <a:t> </a:t>
                </a:r>
                <a:r>
                  <a:rPr lang="en-US" sz="1200" i="1" dirty="0" smtClean="0">
                    <a:latin typeface="Futura Condensed"/>
                    <a:cs typeface="Futura Condensed"/>
                  </a:rPr>
                  <a:t> </a:t>
                </a:r>
              </a:p>
              <a:p>
                <a:r>
                  <a:rPr lang="en-US" sz="1200" i="1" dirty="0" smtClean="0">
                    <a:latin typeface="Futura Condensed"/>
                    <a:cs typeface="Futura Condensed"/>
                  </a:rPr>
                  <a:t> </a:t>
                </a: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200" i="1" dirty="0" smtClean="0">
                    <a:latin typeface="Futura Condensed"/>
                    <a:cs typeface="Futura Condensed"/>
                  </a:rPr>
                  <a:t>  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3992282" y="3003024"/>
                <a:ext cx="33074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Futura Condensed"/>
                    <a:cs typeface="Futura Condensed"/>
                  </a:rPr>
                  <a:t>REVISANDO EL TRABAJO DE LOS ESTUDIANTES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</p:grpSp>
        <p:sp>
          <p:nvSpPr>
            <p:cNvPr id="72" name="TextBox 71"/>
            <p:cNvSpPr txBox="1"/>
            <p:nvPr/>
          </p:nvSpPr>
          <p:spPr>
            <a:xfrm>
              <a:off x="551129" y="3327970"/>
              <a:ext cx="17714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D9D9D9"/>
                  </a:solidFill>
                  <a:latin typeface="Futura Condensed"/>
                  <a:cs typeface="Futura Condensed"/>
                </a:rPr>
                <a:t>(INSTRUCCIONES DEL PROYECTO) </a:t>
              </a:r>
              <a:endParaRPr lang="en-US" sz="1200" dirty="0">
                <a:solidFill>
                  <a:srgbClr val="D9D9D9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104914" y="3328603"/>
              <a:ext cx="19310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D9D9D9"/>
                  </a:solidFill>
                  <a:latin typeface="Futura Condensed"/>
                  <a:cs typeface="Futura Condensed"/>
                </a:rPr>
                <a:t>(2 RECURSOS - </a:t>
              </a:r>
              <a:r>
                <a:rPr lang="en-US" sz="1200" dirty="0" err="1" smtClean="0">
                  <a:solidFill>
                    <a:srgbClr val="D9D9D9"/>
                  </a:solidFill>
                  <a:latin typeface="Futura Condensed"/>
                  <a:cs typeface="Futura Condensed"/>
                </a:rPr>
                <a:t>estudios</a:t>
              </a:r>
              <a:r>
                <a:rPr lang="en-US" sz="1200" dirty="0" smtClean="0">
                  <a:solidFill>
                    <a:srgbClr val="D9D9D9"/>
                  </a:solidFill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solidFill>
                    <a:srgbClr val="D9D9D9"/>
                  </a:solidFill>
                  <a:latin typeface="Futura Condensed"/>
                  <a:cs typeface="Futura Condensed"/>
                </a:rPr>
                <a:t>fichas</a:t>
              </a:r>
              <a:r>
                <a:rPr lang="en-US" sz="1200" dirty="0" smtClean="0">
                  <a:solidFill>
                    <a:srgbClr val="D9D9D9"/>
                  </a:solidFill>
                  <a:latin typeface="Futura Condensed"/>
                  <a:cs typeface="Futura Condensed"/>
                </a:rPr>
                <a:t>, etc.) </a:t>
              </a:r>
              <a:endParaRPr lang="en-US" sz="1200" dirty="0">
                <a:solidFill>
                  <a:srgbClr val="D9D9D9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104914" y="4719810"/>
              <a:ext cx="16450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D9D9D9"/>
                  </a:solidFill>
                  <a:latin typeface="Futura Condensed"/>
                  <a:cs typeface="Futura Condensed"/>
                </a:rPr>
                <a:t>(3 PREGUNTAS DE REFLEXIÓN)</a:t>
              </a:r>
              <a:endParaRPr lang="en-US" sz="1200" dirty="0">
                <a:solidFill>
                  <a:srgbClr val="D9D9D9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104914" y="6473789"/>
              <a:ext cx="31278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D9D9D9"/>
                  </a:solidFill>
                  <a:latin typeface="Futura Condensed"/>
                  <a:cs typeface="Futura Condensed"/>
                </a:rPr>
                <a:t>(2  FORMAS DE COMPROBAR SI SE HA COMPLETADO LA ACTIVIDAD)</a:t>
              </a:r>
              <a:endParaRPr lang="en-US" sz="1100" dirty="0">
                <a:solidFill>
                  <a:srgbClr val="D9D9D9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66069" y="713993"/>
            <a:ext cx="5913647" cy="1411477"/>
            <a:chOff x="457995" y="718227"/>
            <a:chExt cx="5913647" cy="1411477"/>
          </a:xfrm>
        </p:grpSpPr>
        <p:sp>
          <p:nvSpPr>
            <p:cNvPr id="44" name="TextBox 43"/>
            <p:cNvSpPr txBox="1"/>
            <p:nvPr/>
          </p:nvSpPr>
          <p:spPr>
            <a:xfrm>
              <a:off x="3371794" y="795405"/>
              <a:ext cx="2999848" cy="1231106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Futura Condensed"/>
                  <a:cs typeface="Futura Condensed"/>
                </a:rPr>
                <a:t>OBJETIVOS</a:t>
              </a:r>
            </a:p>
            <a:p>
              <a:r>
                <a:rPr lang="en-US" sz="1200" dirty="0" smtClean="0">
                  <a:latin typeface="Futura Condensed"/>
                  <a:cs typeface="Futura Condensed"/>
                </a:rPr>
                <a:t>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completar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,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: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i="1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 </a:t>
              </a:r>
            </a:p>
            <a:p>
              <a:pPr marL="171450" indent="-171450">
                <a:buFont typeface="Lucida Grande"/>
                <a:buChar char="+"/>
              </a:pPr>
              <a:endParaRPr lang="en-US" sz="1200" i="1" dirty="0" smtClean="0">
                <a:solidFill>
                  <a:srgbClr val="000000"/>
                </a:solidFill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i="1" dirty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i="1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</a:p>
            <a:p>
              <a:endParaRPr lang="en-US" sz="1200" i="1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57995" y="718227"/>
              <a:ext cx="28159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D9D9D9"/>
                  </a:solidFill>
                  <a:latin typeface="Futura Condensed"/>
                  <a:cs typeface="Futura Condensed"/>
                </a:rPr>
                <a:t>(TÍTULO)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685092" y="1696252"/>
              <a:ext cx="1092200" cy="433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en-US" sz="1000" baseline="-25000" dirty="0" smtClean="0">
                  <a:latin typeface="Futura Condensed"/>
                  <a:cs typeface="Futura Condensed"/>
                </a:rPr>
                <a:t>TIEMPO PROPUESTO</a:t>
              </a:r>
            </a:p>
            <a:p>
              <a:pPr algn="dist">
                <a:lnSpc>
                  <a:spcPct val="150000"/>
                </a:lnSpc>
              </a:pPr>
              <a:r>
                <a:rPr lang="en-US" sz="1000" dirty="0" smtClean="0">
                  <a:latin typeface="Futura Condensed"/>
                  <a:cs typeface="Futura Condensed"/>
                </a:rPr>
                <a:t>__–__ MINUTOS</a:t>
              </a:r>
            </a:p>
          </p:txBody>
        </p:sp>
        <p:pic>
          <p:nvPicPr>
            <p:cNvPr id="55" name="Picture 54" descr="30m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3644" y="1754398"/>
              <a:ext cx="329184" cy="329184"/>
            </a:xfrm>
            <a:prstGeom prst="rect">
              <a:avLst/>
            </a:prstGeom>
          </p:spPr>
        </p:pic>
      </p:grpSp>
      <p:grpSp>
        <p:nvGrpSpPr>
          <p:cNvPr id="76" name="Group 75"/>
          <p:cNvGrpSpPr/>
          <p:nvPr/>
        </p:nvGrpSpPr>
        <p:grpSpPr>
          <a:xfrm>
            <a:off x="3627187" y="790106"/>
            <a:ext cx="442062" cy="1123360"/>
            <a:chOff x="2853673" y="794340"/>
            <a:chExt cx="442062" cy="1123360"/>
          </a:xfrm>
        </p:grpSpPr>
        <p:cxnSp>
          <p:nvCxnSpPr>
            <p:cNvPr id="77" name="Straight Connector 76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82" name="TextBox 81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1" name="Straight Connector 90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93" name="Straight Connector 92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95" name="TextBox 94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97" name="Straight Connector 96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8" name="TextBox 127"/>
          <p:cNvSpPr txBox="1"/>
          <p:nvPr/>
        </p:nvSpPr>
        <p:spPr>
          <a:xfrm>
            <a:off x="5464959" y="790106"/>
            <a:ext cx="17147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D9D9D9"/>
                </a:solidFill>
                <a:latin typeface="Futura Condensed"/>
                <a:cs typeface="Futura Condensed"/>
              </a:rPr>
              <a:t>(2 OBJETIVOS DE APRENDIZAJE)</a:t>
            </a:r>
            <a:endParaRPr lang="en-US" sz="1200" dirty="0">
              <a:solidFill>
                <a:srgbClr val="D9D9D9"/>
              </a:solidFill>
              <a:latin typeface="Futura Condensed"/>
              <a:cs typeface="Futura Condensed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551130" y="0"/>
            <a:ext cx="493776" cy="2791968"/>
            <a:chOff x="551130" y="0"/>
            <a:chExt cx="493776" cy="2791968"/>
          </a:xfrm>
        </p:grpSpPr>
        <p:pic>
          <p:nvPicPr>
            <p:cNvPr id="87" name="Picture 86" descr="Unit5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88" name="TextBox 87"/>
            <p:cNvSpPr txBox="1"/>
            <p:nvPr/>
          </p:nvSpPr>
          <p:spPr>
            <a:xfrm rot="5400000">
              <a:off x="-260128" y="1150289"/>
              <a:ext cx="2110950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MI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6841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717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Box 86"/>
          <p:cNvSpPr txBox="1"/>
          <p:nvPr/>
        </p:nvSpPr>
        <p:spPr>
          <a:xfrm>
            <a:off x="444691" y="3857808"/>
            <a:ext cx="2953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Futura Condensed"/>
                <a:cs typeface="Futura Condensed"/>
              </a:rPr>
              <a:t>COMIENZA POR AQUÍ</a:t>
            </a:r>
            <a:endParaRPr lang="en-US" sz="1600" dirty="0">
              <a:latin typeface="Futura Condensed"/>
              <a:cs typeface="Futura Condensed"/>
            </a:endParaRPr>
          </a:p>
        </p:txBody>
      </p:sp>
      <p:cxnSp>
        <p:nvCxnSpPr>
          <p:cNvPr id="88" name="Straight Connector 87"/>
          <p:cNvCxnSpPr/>
          <p:nvPr/>
        </p:nvCxnSpPr>
        <p:spPr>
          <a:xfrm flipV="1">
            <a:off x="535219" y="4194252"/>
            <a:ext cx="2717679" cy="2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45569" y="4381900"/>
            <a:ext cx="2676772" cy="3444020"/>
          </a:xfrm>
          <a:prstGeom prst="rect">
            <a:avLst/>
          </a:prstGeom>
          <a:noFill/>
          <a:ln w="6350" cmpd="sng">
            <a:solidFill>
              <a:srgbClr val="D9D9D9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 smtClean="0">
                <a:solidFill>
                  <a:srgbClr val="D9D9D9"/>
                </a:solidFill>
                <a:latin typeface="Futura Condensed"/>
                <a:cs typeface="Futura Condensed"/>
              </a:rPr>
              <a:t>(INSTRUCCIONES DEL PROYECTO)</a:t>
            </a:r>
          </a:p>
          <a:p>
            <a:pPr marL="171450" indent="-171450">
              <a:lnSpc>
                <a:spcPct val="130000"/>
              </a:lnSpc>
              <a:buFont typeface="Wingdings" charset="2"/>
              <a:buChar char="q"/>
            </a:pPr>
            <a:r>
              <a:rPr lang="en-US" sz="1200" dirty="0">
                <a:latin typeface="Futura Condensed"/>
                <a:cs typeface="Futura Condensed"/>
              </a:rPr>
              <a:t> </a:t>
            </a:r>
            <a:endParaRPr lang="en-US" sz="1200" dirty="0" smtClean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 smtClean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r>
              <a:rPr lang="en-US" sz="1200" dirty="0">
                <a:latin typeface="Futura Condensed"/>
                <a:cs typeface="Futura Condensed"/>
              </a:rPr>
              <a:t> </a:t>
            </a:r>
            <a:endParaRPr lang="en-US" sz="1200" dirty="0" smtClean="0">
              <a:latin typeface="Futura Condensed"/>
              <a:cs typeface="Futura Condensed"/>
            </a:endParaRPr>
          </a:p>
          <a:p>
            <a:pPr marL="171450" indent="-171450">
              <a:lnSpc>
                <a:spcPct val="130000"/>
              </a:lnSpc>
              <a:buFont typeface="Wingdings" charset="2"/>
              <a:buChar char="q"/>
            </a:pPr>
            <a:r>
              <a:rPr lang="en-US" sz="1200" dirty="0">
                <a:latin typeface="Futura Condensed"/>
                <a:cs typeface="Futura Condensed"/>
              </a:rPr>
              <a:t> </a:t>
            </a:r>
            <a:endParaRPr lang="en-US" sz="1200" dirty="0" smtClean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 smtClean="0">
              <a:latin typeface="Futura Condensed"/>
              <a:cs typeface="Futura Condensed"/>
            </a:endParaRPr>
          </a:p>
          <a:p>
            <a:pPr marL="171450" indent="-171450">
              <a:lnSpc>
                <a:spcPct val="130000"/>
              </a:lnSpc>
              <a:buFont typeface="Wingdings" charset="2"/>
              <a:buChar char="q"/>
            </a:pPr>
            <a:r>
              <a:rPr lang="en-US" sz="1200" dirty="0">
                <a:latin typeface="Futura Condensed"/>
                <a:cs typeface="Futura Condensed"/>
              </a:rPr>
              <a:t> </a:t>
            </a:r>
            <a:endParaRPr lang="en-US" sz="1200" dirty="0" smtClean="0">
              <a:latin typeface="Futura Condensed"/>
              <a:cs typeface="Futura Condensed"/>
            </a:endParaRPr>
          </a:p>
          <a:p>
            <a:pPr marL="171450" indent="-171450">
              <a:lnSpc>
                <a:spcPct val="130000"/>
              </a:lnSpc>
              <a:buFont typeface="Wingdings" charset="2"/>
              <a:buChar char="q"/>
            </a:pPr>
            <a:endParaRPr lang="en-US" sz="1200" dirty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 smtClean="0">
              <a:latin typeface="Futura Condensed"/>
              <a:cs typeface="Futura Condensed"/>
            </a:endParaRPr>
          </a:p>
          <a:p>
            <a:pPr marL="171450" indent="-171450">
              <a:lnSpc>
                <a:spcPct val="130000"/>
              </a:lnSpc>
              <a:buFont typeface="Wingdings" charset="2"/>
              <a:buChar char="q"/>
            </a:pPr>
            <a:r>
              <a:rPr lang="en-US" sz="1200" dirty="0">
                <a:latin typeface="Futura Condensed"/>
                <a:cs typeface="Futura Condensed"/>
              </a:rPr>
              <a:t> </a:t>
            </a:r>
            <a:endParaRPr lang="en-US" sz="1200" dirty="0" smtClean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 smtClean="0">
              <a:latin typeface="Futura Condensed"/>
              <a:cs typeface="Futura Condensed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0922" y="8597365"/>
            <a:ext cx="3981791" cy="101566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 algn="just">
              <a:buFont typeface="Wingdings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 </a:t>
            </a:r>
          </a:p>
          <a:p>
            <a:pPr marL="171450" indent="-171450" algn="just">
              <a:buFont typeface="Wingdings" charset="2"/>
              <a:buChar char="q"/>
            </a:pPr>
            <a:endParaRPr lang="en-US" sz="1200" dirty="0">
              <a:latin typeface="Futura Condensed"/>
              <a:cs typeface="Futura Condensed"/>
            </a:endParaRPr>
          </a:p>
          <a:p>
            <a:pPr marL="171450" indent="-171450" algn="just">
              <a:buFont typeface="Wingdings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 </a:t>
            </a:r>
          </a:p>
          <a:p>
            <a:pPr marL="171450" indent="-171450" algn="just">
              <a:buFont typeface="Wingdings" charset="2"/>
              <a:buChar char="q"/>
            </a:pPr>
            <a:endParaRPr lang="en-US" sz="1200" dirty="0">
              <a:latin typeface="Futura Condensed"/>
              <a:cs typeface="Futura Condensed"/>
            </a:endParaRPr>
          </a:p>
          <a:p>
            <a:pPr marL="171450" indent="-171450" algn="just">
              <a:buFont typeface="Wingdings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0" y="7871074"/>
            <a:ext cx="7772400" cy="532604"/>
            <a:chOff x="0" y="7871074"/>
            <a:chExt cx="7772400" cy="532604"/>
          </a:xfrm>
        </p:grpSpPr>
        <p:sp>
          <p:nvSpPr>
            <p:cNvPr id="33" name="Rectangle 32"/>
            <p:cNvSpPr/>
            <p:nvPr/>
          </p:nvSpPr>
          <p:spPr>
            <a:xfrm>
              <a:off x="0" y="7871074"/>
              <a:ext cx="7772400" cy="410457"/>
            </a:xfrm>
            <a:prstGeom prst="rect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Diamond 33"/>
            <p:cNvSpPr/>
            <p:nvPr/>
          </p:nvSpPr>
          <p:spPr>
            <a:xfrm>
              <a:off x="2103949" y="8077594"/>
              <a:ext cx="381000" cy="326084"/>
            </a:xfrm>
            <a:prstGeom prst="diamond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Diamond 34"/>
            <p:cNvSpPr/>
            <p:nvPr/>
          </p:nvSpPr>
          <p:spPr>
            <a:xfrm>
              <a:off x="5990149" y="8066025"/>
              <a:ext cx="381000" cy="326084"/>
            </a:xfrm>
            <a:prstGeom prst="diamond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0" y="7879206"/>
              <a:ext cx="45888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COSAS QUE PROBAR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588898" y="7884633"/>
              <a:ext cx="31835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¿HAS ACABADO?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845083" y="8597365"/>
            <a:ext cx="2639449" cy="101566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>
                <a:latin typeface="Futura Condensed"/>
                <a:cs typeface="Futura Condensed"/>
              </a:rPr>
              <a:t> </a:t>
            </a:r>
            <a:endParaRPr lang="en-US" sz="1200" kern="1100" spc="-2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endParaRPr lang="en-US" sz="1200" kern="1100" spc="-2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</a:p>
          <a:p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endParaRPr lang="en-US" sz="1200" kern="1100" spc="-2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4588898" y="8355163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782512" y="3479966"/>
            <a:ext cx="478135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501407" y="468370"/>
            <a:ext cx="2815942" cy="3016892"/>
            <a:chOff x="529794" y="468370"/>
            <a:chExt cx="2815942" cy="3016892"/>
          </a:xfrm>
        </p:grpSpPr>
        <p:sp>
          <p:nvSpPr>
            <p:cNvPr id="28" name="TextBox 27"/>
            <p:cNvSpPr txBox="1"/>
            <p:nvPr/>
          </p:nvSpPr>
          <p:spPr>
            <a:xfrm>
              <a:off x="529794" y="468370"/>
              <a:ext cx="281594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D9D9D9"/>
                  </a:solidFill>
                  <a:latin typeface="Futura Condensed"/>
                  <a:cs typeface="Futura Condensed"/>
                </a:rPr>
                <a:t>(TÍTULO) </a:t>
              </a: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572528" y="1394971"/>
              <a:ext cx="2160555" cy="2090291"/>
              <a:chOff x="536943" y="1394971"/>
              <a:chExt cx="2160555" cy="2090291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538370" y="1394971"/>
                <a:ext cx="2159128" cy="738664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tIns="91440" bIns="91440" rtlCol="0" anchor="ctr" anchorCtr="0">
                <a:spAutoFit/>
              </a:bodyPr>
              <a:lstStyle/>
              <a:p>
                <a:pPr algn="just"/>
                <a:endParaRPr lang="en-US" sz="1200" dirty="0" smtClean="0">
                  <a:solidFill>
                    <a:srgbClr val="D9D9D9"/>
                  </a:solidFill>
                  <a:latin typeface="Futura Condensed"/>
                  <a:cs typeface="Futura Condensed"/>
                </a:endParaRPr>
              </a:p>
              <a:p>
                <a:pPr algn="just"/>
                <a:endParaRPr lang="en-US" sz="1200" dirty="0" smtClean="0">
                  <a:solidFill>
                    <a:srgbClr val="D9D9D9"/>
                  </a:solidFill>
                  <a:latin typeface="Futura Condensed"/>
                  <a:cs typeface="Futura Condensed"/>
                </a:endParaRPr>
              </a:p>
              <a:p>
                <a:pPr algn="just"/>
                <a:endParaRPr lang="en-US" sz="1200" dirty="0">
                  <a:solidFill>
                    <a:srgbClr val="D9D9D9"/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536943" y="2261850"/>
                <a:ext cx="2160555" cy="1223412"/>
              </a:xfrm>
              <a:prstGeom prst="rect">
                <a:avLst/>
              </a:prstGeom>
              <a:noFill/>
              <a:ln>
                <a:solidFill>
                  <a:srgbClr val="D9D9D9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:endParaRPr lang="en-US" sz="1050" dirty="0" smtClean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  <a:p>
                <a:pPr algn="just"/>
                <a:endParaRPr lang="en-US" sz="1050" dirty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  <a:p>
                <a:pPr algn="just"/>
                <a:endParaRPr lang="en-US" sz="1050" dirty="0" smtClean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  <a:p>
                <a:pPr algn="just"/>
                <a:endParaRPr lang="en-US" sz="1050" dirty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  <a:p>
                <a:pPr algn="just"/>
                <a:endParaRPr lang="en-US" sz="1050" dirty="0" smtClean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  <a:p>
                <a:pPr algn="just"/>
                <a:endParaRPr lang="en-US" sz="1050" dirty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  <a:p>
                <a:pPr algn="just"/>
                <a:endParaRPr lang="en-US" sz="1050" dirty="0" smtClean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89" name="Group 88"/>
          <p:cNvGrpSpPr/>
          <p:nvPr/>
        </p:nvGrpSpPr>
        <p:grpSpPr>
          <a:xfrm>
            <a:off x="533000" y="441926"/>
            <a:ext cx="2695876" cy="1337595"/>
            <a:chOff x="533000" y="441926"/>
            <a:chExt cx="2695876" cy="1337595"/>
          </a:xfrm>
        </p:grpSpPr>
        <p:grpSp>
          <p:nvGrpSpPr>
            <p:cNvPr id="90" name="Group 89"/>
            <p:cNvGrpSpPr/>
            <p:nvPr/>
          </p:nvGrpSpPr>
          <p:grpSpPr>
            <a:xfrm>
              <a:off x="533000" y="441926"/>
              <a:ext cx="2695876" cy="1337595"/>
              <a:chOff x="937689" y="4643220"/>
              <a:chExt cx="1629398" cy="657067"/>
            </a:xfrm>
          </p:grpSpPr>
          <p:cxnSp>
            <p:nvCxnSpPr>
              <p:cNvPr id="93" name="Straight Arrow Connector 92"/>
              <p:cNvCxnSpPr/>
              <p:nvPr/>
            </p:nvCxnSpPr>
            <p:spPr>
              <a:xfrm>
                <a:off x="937689" y="4643220"/>
                <a:ext cx="162939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1" name="Straight Arrow Connector 90"/>
            <p:cNvCxnSpPr/>
            <p:nvPr/>
          </p:nvCxnSpPr>
          <p:spPr>
            <a:xfrm>
              <a:off x="535219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 descr="Screen Shot 2014-06-12 at 2.01.25 PM.png"/>
          <p:cNvPicPr>
            <a:picLocks noChangeAspect="1"/>
          </p:cNvPicPr>
          <p:nvPr/>
        </p:nvPicPr>
        <p:blipFill rotWithShape="1"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"/>
          <a:stretch/>
        </p:blipFill>
        <p:spPr>
          <a:xfrm>
            <a:off x="3641724" y="755849"/>
            <a:ext cx="3634065" cy="272411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3641724" y="755849"/>
            <a:ext cx="1395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D9D9D9"/>
                </a:solidFill>
                <a:latin typeface="Futura Condensed"/>
                <a:cs typeface="Futura Condensed"/>
              </a:rPr>
              <a:t>(IMAGEN DEL PROYECTO)</a:t>
            </a:r>
            <a:endParaRPr lang="en-US" sz="1200" dirty="0">
              <a:solidFill>
                <a:srgbClr val="D9D9D9"/>
              </a:solidFill>
              <a:latin typeface="Futura Condensed"/>
              <a:cs typeface="Futura Condensed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50922" y="8355163"/>
            <a:ext cx="24043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  <a:latin typeface="Futura Condensed"/>
                <a:cs typeface="Futura Condensed"/>
              </a:rPr>
              <a:t>(3 COSAS QUE PUEDEN HACER SI SE ATASCAN)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845083" y="8345980"/>
            <a:ext cx="288980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  <a:latin typeface="Futura Condensed"/>
                <a:cs typeface="Futura Condensed"/>
              </a:rPr>
              <a:t>(3 COSAS QUE PUEDEN HACER SI TIENEN TIEMPO EXTRA)</a:t>
            </a:r>
            <a:endParaRPr lang="en-US" sz="1200" dirty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641723" y="4381900"/>
            <a:ext cx="3634065" cy="3444020"/>
          </a:xfrm>
          <a:prstGeom prst="rect">
            <a:avLst/>
          </a:prstGeom>
          <a:noFill/>
          <a:ln w="6350" cmpd="sng">
            <a:solidFill>
              <a:srgbClr val="D9D9D9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 smtClean="0">
                <a:solidFill>
                  <a:srgbClr val="D9D9D9"/>
                </a:solidFill>
                <a:latin typeface="Futura Condensed"/>
                <a:cs typeface="Futura Condensed"/>
              </a:rPr>
              <a:t>(INSTRUCCIONES DEL PROYECTO CON IMÁGENES)</a:t>
            </a:r>
          </a:p>
          <a:p>
            <a:pPr>
              <a:lnSpc>
                <a:spcPct val="130000"/>
              </a:lnSpc>
            </a:pPr>
            <a:endParaRPr lang="en-US" sz="1200" dirty="0" smtClean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 smtClean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r>
              <a:rPr lang="en-US" sz="1200" dirty="0" smtClean="0">
                <a:latin typeface="Futura Condensed"/>
                <a:cs typeface="Futura Condensed"/>
              </a:rPr>
              <a:t> </a:t>
            </a:r>
          </a:p>
          <a:p>
            <a:pPr>
              <a:lnSpc>
                <a:spcPct val="130000"/>
              </a:lnSpc>
            </a:pPr>
            <a:endParaRPr lang="en-US" sz="1200" dirty="0" smtClean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 smtClean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 smtClean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 smtClean="0">
              <a:latin typeface="Futura Condensed"/>
              <a:cs typeface="Futura Condensed"/>
            </a:endParaRPr>
          </a:p>
          <a:p>
            <a:pPr>
              <a:lnSpc>
                <a:spcPct val="130000"/>
              </a:lnSpc>
            </a:pP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44141" y="1394971"/>
            <a:ext cx="14774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D9D9D9"/>
                </a:solidFill>
                <a:latin typeface="Futura Condensed"/>
                <a:cs typeface="Futura Condensed"/>
              </a:rPr>
              <a:t>(RESUMEN DEL PROYECTO)</a:t>
            </a:r>
            <a:endParaRPr lang="en-US" sz="1200" dirty="0">
              <a:solidFill>
                <a:srgbClr val="D9D9D9"/>
              </a:solidFill>
              <a:latin typeface="Futura Condensed"/>
              <a:cs typeface="Futura Condensed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45569" y="2261850"/>
            <a:ext cx="1653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D9D9D9"/>
                </a:solidFill>
                <a:latin typeface="Futura Condensed"/>
                <a:cs typeface="Futura Condensed"/>
              </a:rPr>
              <a:t>(DESCRIPCIÓN DEL PROYECTO)</a:t>
            </a:r>
            <a:endParaRPr lang="en-US" sz="1200" dirty="0">
              <a:solidFill>
                <a:srgbClr val="D9D9D9"/>
              </a:solidFill>
              <a:latin typeface="Futura Condensed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033397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Diamond 53"/>
          <p:cNvSpPr/>
          <p:nvPr/>
        </p:nvSpPr>
        <p:spPr>
          <a:xfrm>
            <a:off x="6965252" y="2133579"/>
            <a:ext cx="781748" cy="781748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214625" y="795405"/>
            <a:ext cx="2999848" cy="1415772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>
                <a:latin typeface="Futura Condensed"/>
                <a:cs typeface="Futura Condensed"/>
              </a:rPr>
              <a:t>Desarrollarán</a:t>
            </a:r>
            <a:r>
              <a:rPr lang="en-US" sz="1200" dirty="0">
                <a:latin typeface="Futura Condensed"/>
                <a:cs typeface="Futura Condensed"/>
              </a:rPr>
              <a:t> mayor </a:t>
            </a:r>
            <a:r>
              <a:rPr lang="en-US" sz="1200" dirty="0" err="1">
                <a:latin typeface="Futura Condensed"/>
                <a:cs typeface="Futura Condensed"/>
              </a:rPr>
              <a:t>fluidez</a:t>
            </a:r>
            <a:r>
              <a:rPr lang="en-US" sz="1200" dirty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prácticas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computacionales</a:t>
            </a:r>
            <a:r>
              <a:rPr lang="en-US" sz="1200" dirty="0">
                <a:latin typeface="Futura Condensed"/>
                <a:cs typeface="Futura Condensed"/>
              </a:rPr>
              <a:t> (</a:t>
            </a:r>
            <a:r>
              <a:rPr lang="en-US" sz="1200" dirty="0" err="1">
                <a:latin typeface="Futura Condensed"/>
                <a:cs typeface="Futura Condensed"/>
              </a:rPr>
              <a:t>experimentación</a:t>
            </a:r>
            <a:r>
              <a:rPr lang="en-US" sz="1200" dirty="0">
                <a:latin typeface="Futura Condensed"/>
                <a:cs typeface="Futura Condensed"/>
              </a:rPr>
              <a:t> e </a:t>
            </a:r>
            <a:r>
              <a:rPr lang="en-US" sz="1200" dirty="0" err="1">
                <a:latin typeface="Futura Condensed"/>
                <a:cs typeface="Futura Condensed"/>
              </a:rPr>
              <a:t>iteración</a:t>
            </a:r>
            <a:r>
              <a:rPr lang="en-US" sz="1200" dirty="0">
                <a:latin typeface="Futura Condensed"/>
                <a:cs typeface="Futura Condensed"/>
              </a:rPr>
              <a:t>, </a:t>
            </a:r>
            <a:r>
              <a:rPr lang="en-US" sz="1200" dirty="0" err="1">
                <a:latin typeface="Futura Condensed"/>
                <a:cs typeface="Futura Condensed"/>
              </a:rPr>
              <a:t>pruebas</a:t>
            </a:r>
            <a:r>
              <a:rPr lang="en-US" sz="1200" dirty="0">
                <a:latin typeface="Futura Condensed"/>
                <a:cs typeface="Futura Condensed"/>
              </a:rPr>
              <a:t> y </a:t>
            </a:r>
            <a:r>
              <a:rPr lang="en-US" sz="1200" dirty="0" err="1">
                <a:latin typeface="Futura Condensed"/>
                <a:cs typeface="Futura Condensed"/>
              </a:rPr>
              <a:t>depuración</a:t>
            </a:r>
            <a:r>
              <a:rPr lang="en-US" sz="1200" dirty="0">
                <a:latin typeface="Futura Condensed"/>
                <a:cs typeface="Futura Condensed"/>
              </a:rPr>
              <a:t>, </a:t>
            </a:r>
            <a:r>
              <a:rPr lang="en-US" sz="1200" dirty="0" err="1">
                <a:latin typeface="Futura Condensed"/>
                <a:cs typeface="Futura Condensed"/>
              </a:rPr>
              <a:t>reutilización</a:t>
            </a:r>
            <a:r>
              <a:rPr lang="en-US" sz="1200" dirty="0">
                <a:latin typeface="Futura Condensed"/>
                <a:cs typeface="Futura Condensed"/>
              </a:rPr>
              <a:t> y </a:t>
            </a:r>
            <a:r>
              <a:rPr lang="en-US" sz="1200" dirty="0" err="1">
                <a:latin typeface="Futura Condensed"/>
                <a:cs typeface="Futura Condensed"/>
              </a:rPr>
              <a:t>reinvención</a:t>
            </a:r>
            <a:r>
              <a:rPr lang="en-US" sz="1200" dirty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abstracción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>
                <a:latin typeface="Futura Condensed"/>
                <a:cs typeface="Futura Condensed"/>
              </a:rPr>
              <a:t>y </a:t>
            </a:r>
            <a:r>
              <a:rPr lang="en-US" sz="1200" dirty="0" err="1" smtClean="0">
                <a:latin typeface="Futura Condensed"/>
                <a:cs typeface="Futura Condensed"/>
              </a:rPr>
              <a:t>modularización</a:t>
            </a:r>
            <a:r>
              <a:rPr lang="en-US" sz="1200" dirty="0" smtClean="0">
                <a:latin typeface="Futura Condensed"/>
                <a:cs typeface="Futura Condensed"/>
              </a:rPr>
              <a:t>) </a:t>
            </a:r>
            <a:r>
              <a:rPr lang="en-US" sz="1200" dirty="0" err="1" smtClean="0">
                <a:latin typeface="Futura Condensed"/>
                <a:cs typeface="Futura Condensed"/>
              </a:rPr>
              <a:t>diseñando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desafío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depuración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007796" y="2830659"/>
            <a:ext cx="3307404" cy="1144275"/>
            <a:chOff x="3992282" y="2830659"/>
            <a:chExt cx="3307404" cy="1144275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Mi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propio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¡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Depúralo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!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E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My Debug </a:t>
              </a:r>
              <a:r>
                <a:rPr lang="en-US" sz="1200" spc="-20" dirty="0">
                  <a:latin typeface="Futura Condensed"/>
                  <a:cs typeface="Futura Condensed"/>
                </a:rPr>
                <a:t>It! 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/>
              </a:r>
              <a:br>
                <a:rPr lang="en-US" sz="1200" spc="-2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/studios/475637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457995" y="2830659"/>
            <a:ext cx="3324338" cy="3914263"/>
            <a:chOff x="422410" y="2830659"/>
            <a:chExt cx="3324338" cy="3914263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416319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distribuir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Mi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propio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¡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Depúralo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! Para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guiar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Permite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tengan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oportunidad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propios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desafíos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depuración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resuelvan</a:t>
              </a:r>
              <a:r>
                <a:rPr lang="en-US" sz="1200" dirty="0" smtClean="0">
                  <a:latin typeface="Futura Condensed"/>
                  <a:cs typeface="Futura Condensed"/>
                </a:rPr>
                <a:t>.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errores</a:t>
              </a:r>
              <a:r>
                <a:rPr lang="en-US" sz="1200" dirty="0" smtClean="0">
                  <a:latin typeface="Futura Condensed"/>
                  <a:cs typeface="Futura Condensed"/>
                </a:rPr>
                <a:t>, o bugs,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centrarse</a:t>
              </a:r>
              <a:r>
                <a:rPr lang="en-US" sz="1200" dirty="0" smtClean="0">
                  <a:latin typeface="Futura Condensed"/>
                  <a:cs typeface="Futura Condensed"/>
                </a:rPr>
                <a:t> en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concepto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específico</a:t>
              </a:r>
              <a:r>
                <a:rPr lang="en-US" sz="1200" dirty="0" smtClean="0">
                  <a:latin typeface="Futura Condensed"/>
                  <a:cs typeface="Futura Condensed"/>
                </a:rPr>
                <a:t>,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</a:t>
              </a:r>
              <a:r>
                <a:rPr lang="en-US" sz="1200" dirty="0" smtClean="0">
                  <a:latin typeface="Futura Condensed"/>
                  <a:cs typeface="Futura Condensed"/>
                </a:rPr>
                <a:t> de Scratch,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interacción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o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algún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reto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. Anima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inspiren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propias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experiencias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atascado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alguno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desarrollados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intercambien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desafíos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probar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errores</a:t>
              </a:r>
              <a:r>
                <a:rPr lang="en-US" sz="1200" dirty="0" smtClean="0">
                  <a:latin typeface="Futura Condensed"/>
                  <a:cs typeface="Futura Condensed"/>
                </a:rPr>
                <a:t>.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subir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My Debug It! o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spc="-1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reflexionen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estrategia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problema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respondiendo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o en un debate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9" name="Straight Connector 78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4007796" y="4090130"/>
            <a:ext cx="3307404" cy="1882815"/>
            <a:chOff x="3992282" y="4098597"/>
            <a:chExt cx="3307404" cy="1882815"/>
          </a:xfrm>
        </p:grpSpPr>
        <p:sp>
          <p:nvSpPr>
            <p:cNvPr id="82" name="TextBox 81"/>
            <p:cNvSpPr txBox="1"/>
            <p:nvPr/>
          </p:nvSpPr>
          <p:spPr>
            <a:xfrm>
              <a:off x="4089400" y="4596417"/>
              <a:ext cx="3117152" cy="138499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Cuál</a:t>
              </a:r>
              <a:r>
                <a:rPr lang="en-US" sz="1200" dirty="0" smtClean="0">
                  <a:latin typeface="Futura Condensed"/>
                  <a:cs typeface="Futura Condensed"/>
                </a:rPr>
                <a:t> era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problema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dónde</a:t>
              </a:r>
              <a:r>
                <a:rPr lang="en-US" sz="1200" dirty="0" smtClean="0">
                  <a:latin typeface="Futura Condensed"/>
                  <a:cs typeface="Futura Condensed"/>
                </a:rPr>
                <a:t>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sacado</a:t>
              </a:r>
              <a:r>
                <a:rPr lang="en-US" sz="1200" dirty="0" smtClean="0">
                  <a:latin typeface="Futura Condensed"/>
                  <a:cs typeface="Futura Condensed"/>
                </a:rPr>
                <a:t> la idea?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imaginabas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investigarían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resolverían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desafío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siguieron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estrategia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encontrar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arreglar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problema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distinta</a:t>
              </a:r>
              <a:r>
                <a:rPr lang="en-US" sz="1200" dirty="0" smtClean="0">
                  <a:latin typeface="Futura Condensed"/>
                  <a:cs typeface="Futura Condensed"/>
                </a:rPr>
                <a:t> a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habías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imaginado</a:t>
              </a:r>
              <a:r>
                <a:rPr lang="en-US" sz="1200" dirty="0" smtClean="0">
                  <a:latin typeface="Futura Condensed"/>
                  <a:cs typeface="Futura Condensed"/>
                </a:rPr>
                <a:t>?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Cuáles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fueron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estrategias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992282" y="4098597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4" name="Straight Connector 83"/>
            <p:cNvCxnSpPr/>
            <p:nvPr/>
          </p:nvCxnSpPr>
          <p:spPr>
            <a:xfrm flipV="1">
              <a:off x="4089400" y="4437151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>
            <a:off x="4007796" y="6059489"/>
            <a:ext cx="3307404" cy="1142158"/>
            <a:chOff x="3992282" y="2832776"/>
            <a:chExt cx="3307404" cy="1142158"/>
          </a:xfrm>
        </p:grpSpPr>
        <p:sp>
          <p:nvSpPr>
            <p:cNvPr id="90" name="TextBox 89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incluyen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desafío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depuración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tipos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distintos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estrategias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pruebas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depuración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utilizado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2" name="Straight Connector 91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Box 66"/>
          <p:cNvSpPr txBox="1"/>
          <p:nvPr/>
        </p:nvSpPr>
        <p:spPr>
          <a:xfrm>
            <a:off x="457995" y="2047400"/>
            <a:ext cx="2913799" cy="95410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DESCRIPCIÓN DE LA ACTIVIDAD DESCRIPTION</a:t>
            </a:r>
            <a:endParaRPr lang="en-US" sz="28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65" name="Isosceles Triangle 64"/>
          <p:cNvSpPr/>
          <p:nvPr/>
        </p:nvSpPr>
        <p:spPr>
          <a:xfrm rot="16200000">
            <a:off x="6953456" y="2403548"/>
            <a:ext cx="479582" cy="243905"/>
          </a:xfrm>
          <a:prstGeom prst="triangle">
            <a:avLst>
              <a:gd name="adj" fmla="val 5114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457995" y="2047400"/>
            <a:ext cx="6857205" cy="954107"/>
            <a:chOff x="457200" y="2047400"/>
            <a:chExt cx="6845302" cy="954107"/>
          </a:xfrm>
        </p:grpSpPr>
        <p:sp>
          <p:nvSpPr>
            <p:cNvPr id="71" name="TextBox 70"/>
            <p:cNvSpPr txBox="1"/>
            <p:nvPr/>
          </p:nvSpPr>
          <p:spPr>
            <a:xfrm>
              <a:off x="457200" y="2047400"/>
              <a:ext cx="2908741" cy="95410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DESCRIPCIÓN DE LA ACTIVIDAD DESCRIPTION</a:t>
              </a:r>
              <a:endParaRPr lang="en-US" sz="28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69" name="Isosceles Triangle 68"/>
            <p:cNvSpPr/>
            <p:nvPr/>
          </p:nvSpPr>
          <p:spPr>
            <a:xfrm rot="16200000">
              <a:off x="6940970" y="2403760"/>
              <a:ext cx="479582" cy="243482"/>
            </a:xfrm>
            <a:prstGeom prst="triangle">
              <a:avLst>
                <a:gd name="adj" fmla="val 5114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3661944" y="794340"/>
            <a:ext cx="442062" cy="1123360"/>
            <a:chOff x="2853673" y="794340"/>
            <a:chExt cx="442062" cy="1123360"/>
          </a:xfrm>
        </p:grpSpPr>
        <p:cxnSp>
          <p:nvCxnSpPr>
            <p:cNvPr id="88" name="Straight Connector 87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TextBox 95"/>
          <p:cNvSpPr txBox="1"/>
          <p:nvPr/>
        </p:nvSpPr>
        <p:spPr>
          <a:xfrm>
            <a:off x="2527923" y="169420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15–30 MINUTOS</a:t>
            </a:r>
          </a:p>
        </p:txBody>
      </p:sp>
      <p:pic>
        <p:nvPicPr>
          <p:cNvPr id="97" name="Picture 96" descr="15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408" y="1754376"/>
            <a:ext cx="324022" cy="324022"/>
          </a:xfrm>
          <a:prstGeom prst="rect">
            <a:avLst/>
          </a:prstGeom>
        </p:spPr>
      </p:pic>
      <p:grpSp>
        <p:nvGrpSpPr>
          <p:cNvPr id="99" name="Group 98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100" name="TextBox 99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01" name="Straight Connector 100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103" name="Straight Connector 102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105" name="TextBox 104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107" name="Group 106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108" name="Straight Connector 107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2" name="TextBox 111"/>
          <p:cNvSpPr txBox="1"/>
          <p:nvPr/>
        </p:nvSpPr>
        <p:spPr>
          <a:xfrm>
            <a:off x="551129" y="8142739"/>
            <a:ext cx="3231204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Recuerda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incluyan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descripción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desafío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notas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página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de la web de Scratch.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Tienes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tiempo</a:t>
            </a:r>
            <a:r>
              <a:rPr lang="en-US" sz="1200" dirty="0" smtClean="0">
                <a:latin typeface="Futura Condensed"/>
                <a:cs typeface="Futura Condensed"/>
              </a:rPr>
              <a:t> extra o </a:t>
            </a:r>
            <a:r>
              <a:rPr lang="en-US" sz="1200" dirty="0" err="1" smtClean="0">
                <a:latin typeface="Futura Condensed"/>
                <a:cs typeface="Futura Condensed"/>
              </a:rPr>
              <a:t>necesitas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calentamiento</a:t>
            </a:r>
            <a:r>
              <a:rPr lang="en-US" sz="1200" dirty="0" smtClean="0">
                <a:latin typeface="Futura Condensed"/>
                <a:cs typeface="Futura Condensed"/>
              </a:rPr>
              <a:t>? </a:t>
            </a:r>
            <a:r>
              <a:rPr lang="en-US" sz="1200" dirty="0" err="1" smtClean="0">
                <a:latin typeface="Futura Condensed"/>
                <a:cs typeface="Futura Condensed"/>
              </a:rPr>
              <a:t>Deja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ejerciten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habilidades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encontrar</a:t>
            </a:r>
            <a:r>
              <a:rPr lang="en-US" sz="1200" dirty="0" smtClean="0">
                <a:latin typeface="Futura Condensed"/>
                <a:cs typeface="Futura Condensed"/>
              </a:rPr>
              <a:t> y resolver </a:t>
            </a:r>
            <a:r>
              <a:rPr lang="en-US" sz="1200" dirty="0" err="1" smtClean="0">
                <a:latin typeface="Futura Condensed"/>
                <a:cs typeface="Futura Condensed"/>
              </a:rPr>
              <a:t>errores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arreglando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estudio</a:t>
            </a:r>
            <a:r>
              <a:rPr lang="en-US" sz="1200" dirty="0" smtClean="0">
                <a:latin typeface="Futura Condensed"/>
                <a:cs typeface="Futura Condensed"/>
              </a:rPr>
              <a:t> My Debug It!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300826" y="613351"/>
            <a:ext cx="2815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Futura Condensed"/>
                <a:cs typeface="Futura Condensed"/>
              </a:rPr>
              <a:t>MI PROPIO ¡DEPÚRALO!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106</a:t>
            </a:r>
            <a:endParaRPr lang="en-US" dirty="0"/>
          </a:p>
        </p:txBody>
      </p:sp>
      <p:grpSp>
        <p:nvGrpSpPr>
          <p:cNvPr id="51" name="Group 50"/>
          <p:cNvGrpSpPr/>
          <p:nvPr/>
        </p:nvGrpSpPr>
        <p:grpSpPr>
          <a:xfrm>
            <a:off x="551130" y="-1"/>
            <a:ext cx="493776" cy="2791969"/>
            <a:chOff x="551130" y="-1"/>
            <a:chExt cx="493776" cy="2791969"/>
          </a:xfrm>
        </p:grpSpPr>
        <p:pic>
          <p:nvPicPr>
            <p:cNvPr id="52" name="Picture 51" descr="Unit5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5 -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0084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45295" y="1738963"/>
            <a:ext cx="2357172" cy="1444452"/>
            <a:chOff x="409710" y="1673797"/>
            <a:chExt cx="2357172" cy="1444452"/>
          </a:xfrm>
        </p:grpSpPr>
        <p:sp>
          <p:nvSpPr>
            <p:cNvPr id="10" name="TextBox 9"/>
            <p:cNvSpPr txBox="1"/>
            <p:nvPr/>
          </p:nvSpPr>
          <p:spPr>
            <a:xfrm>
              <a:off x="502845" y="1673797"/>
              <a:ext cx="2159129" cy="738664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HA LLEGADO EL MOMENTO DE QUE PROGRAMES TU PROPIO PROYECTO ¡DEPÚRALO! ¿QUÉ VAS A CREAR?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710" y="2471918"/>
              <a:ext cx="23571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crearás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desafío</a:t>
              </a:r>
              <a:r>
                <a:rPr lang="en-US" sz="1200" dirty="0" smtClean="0">
                  <a:latin typeface="Futura Condensed"/>
                  <a:cs typeface="Futura Condensed"/>
                </a:rPr>
                <a:t> ¡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Depúralo</a:t>
              </a:r>
              <a:r>
                <a:rPr lang="en-US" sz="1200" dirty="0" smtClean="0">
                  <a:latin typeface="Futura Condensed"/>
                  <a:cs typeface="Futura Condensed"/>
                </a:rPr>
                <a:t>!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200" dirty="0" smtClean="0">
                  <a:latin typeface="Futura Condensed"/>
                  <a:cs typeface="Futura Condensed"/>
                </a:rPr>
                <a:t> lo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investiguen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resuelvan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reinventen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27031" y="3857808"/>
            <a:ext cx="2970866" cy="2378215"/>
            <a:chOff x="427031" y="3857808"/>
            <a:chExt cx="2970866" cy="2378215"/>
          </a:xfrm>
        </p:grpSpPr>
        <p:sp>
          <p:nvSpPr>
            <p:cNvPr id="14" name="TextBox 13"/>
            <p:cNvSpPr txBox="1"/>
            <p:nvPr/>
          </p:nvSpPr>
          <p:spPr>
            <a:xfrm>
              <a:off x="427031" y="4232397"/>
              <a:ext cx="2885167" cy="2003626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Reflexiona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tipos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errores</a:t>
              </a:r>
              <a:r>
                <a:rPr lang="en-US" sz="1200" dirty="0" smtClean="0">
                  <a:latin typeface="Futura Condensed"/>
                  <a:cs typeface="Futura Condensed"/>
                </a:rPr>
                <a:t> o bugs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encontrado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depurar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propios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Genera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lista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posibles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desafíos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depuración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.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desafío</a:t>
              </a:r>
              <a:r>
                <a:rPr lang="en-US" sz="1200" dirty="0" smtClean="0">
                  <a:latin typeface="Futura Condensed"/>
                  <a:cs typeface="Futura Condensed"/>
                </a:rPr>
                <a:t> ¡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Depúralo</a:t>
              </a:r>
              <a:r>
                <a:rPr lang="en-US" sz="1200" dirty="0" smtClean="0">
                  <a:latin typeface="Futura Condensed"/>
                  <a:cs typeface="Futura Condensed"/>
                </a:rPr>
                <a:t>! </a:t>
              </a:r>
              <a:r>
                <a:rPr lang="en-US" sz="1200" dirty="0" err="1">
                  <a:latin typeface="Futura Condensed"/>
                  <a:cs typeface="Futura Condensed"/>
                </a:rPr>
                <a:t>p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odría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centrarse</a:t>
              </a:r>
              <a:r>
                <a:rPr lang="en-US" sz="1200" dirty="0" smtClean="0">
                  <a:latin typeface="Futura Condensed"/>
                  <a:cs typeface="Futura Condensed"/>
                </a:rPr>
                <a:t> en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concepto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específico</a:t>
              </a:r>
              <a:r>
                <a:rPr lang="en-US" sz="1200" dirty="0" smtClean="0">
                  <a:latin typeface="Futura Condensed"/>
                  <a:cs typeface="Futura Condensed"/>
                </a:rPr>
                <a:t>,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interacción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reto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Contruye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propio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</a:t>
              </a:r>
              <a:r>
                <a:rPr lang="en-US" sz="1200" dirty="0" smtClean="0">
                  <a:latin typeface="Futura Condensed"/>
                  <a:cs typeface="Futura Condensed"/>
                </a:rPr>
                <a:t> ¡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Depúralo</a:t>
              </a:r>
              <a:r>
                <a:rPr lang="en-US" sz="1200" dirty="0" smtClean="0">
                  <a:latin typeface="Futura Condensed"/>
                  <a:cs typeface="Futura Condensed"/>
                </a:rPr>
                <a:t>!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44691" y="3857808"/>
              <a:ext cx="2953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COMIENZA POR AQUÍ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076669" y="8517982"/>
            <a:ext cx="3314032" cy="1200329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desafío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depuración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My Debug It!:</a:t>
            </a:r>
            <a:br>
              <a:rPr lang="en-US" sz="1200" kern="1100" spc="-20" dirty="0" smtClean="0">
                <a:latin typeface="Futura Condensed"/>
                <a:cs typeface="Futura Condensed"/>
              </a:rPr>
            </a:b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dirty="0">
                <a:latin typeface="Futura Condensed"/>
                <a:cs typeface="Futura Condensed"/>
              </a:rPr>
              <a:t>http://</a:t>
            </a:r>
            <a:r>
              <a:rPr lang="en-US" sz="1200" dirty="0" err="1">
                <a:latin typeface="Futura Condensed"/>
                <a:cs typeface="Futura Condensed"/>
              </a:rPr>
              <a:t>scratch.mit.edu</a:t>
            </a:r>
            <a:r>
              <a:rPr lang="en-US" sz="1200" dirty="0">
                <a:latin typeface="Futura Condensed"/>
                <a:cs typeface="Futura Condensed"/>
              </a:rPr>
              <a:t>/studios/</a:t>
            </a:r>
            <a:r>
              <a:rPr lang="en-US" sz="1200" dirty="0" smtClean="0">
                <a:latin typeface="Futura Condensed"/>
                <a:cs typeface="Futura Condensed"/>
              </a:rPr>
              <a:t>475637</a:t>
            </a:r>
            <a:endParaRPr lang="en-US" sz="1200" kern="1100" spc="-2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Intercambia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otro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tratad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resolver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vuestros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desafíos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Ayuda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Trata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depurar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otros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My Debug It!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6351394"/>
            <a:ext cx="7772400" cy="2153959"/>
            <a:chOff x="0" y="6351394"/>
            <a:chExt cx="7772400" cy="2153959"/>
          </a:xfrm>
        </p:grpSpPr>
        <p:sp>
          <p:nvSpPr>
            <p:cNvPr id="33" name="Rectangle 32"/>
            <p:cNvSpPr/>
            <p:nvPr/>
          </p:nvSpPr>
          <p:spPr>
            <a:xfrm>
              <a:off x="0" y="7871074"/>
              <a:ext cx="7772400" cy="410457"/>
            </a:xfrm>
            <a:prstGeom prst="rect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3962554" y="7884634"/>
              <a:ext cx="3809845" cy="507475"/>
              <a:chOff x="3962554" y="7884634"/>
              <a:chExt cx="3809845" cy="507475"/>
            </a:xfrm>
          </p:grpSpPr>
          <p:sp>
            <p:nvSpPr>
              <p:cNvPr id="35" name="Diamond 34"/>
              <p:cNvSpPr/>
              <p:nvPr/>
            </p:nvSpPr>
            <p:spPr>
              <a:xfrm>
                <a:off x="5676976" y="8066025"/>
                <a:ext cx="381000" cy="326084"/>
              </a:xfrm>
              <a:prstGeom prst="diamond">
                <a:avLst/>
              </a:prstGeom>
              <a:solidFill>
                <a:srgbClr val="F7A65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3962554" y="7884634"/>
                <a:ext cx="3809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Futura Condensed"/>
                    <a:cs typeface="Futura Condensed"/>
                  </a:rPr>
                  <a:t>¿HAS ACABADO?</a:t>
                </a:r>
                <a:endParaRPr lang="en-US" dirty="0">
                  <a:solidFill>
                    <a:schemeClr val="bg1"/>
                  </a:solidFill>
                  <a:latin typeface="Futura Condensed"/>
                  <a:cs typeface="Futura Condensed"/>
                </a:endParaRPr>
              </a:p>
            </p:txBody>
          </p:sp>
        </p:grpSp>
        <p:sp>
          <p:nvSpPr>
            <p:cNvPr id="56" name="Oval Callout 55"/>
            <p:cNvSpPr/>
            <p:nvPr/>
          </p:nvSpPr>
          <p:spPr>
            <a:xfrm rot="15462013" flipV="1">
              <a:off x="413018" y="6228851"/>
              <a:ext cx="2153959" cy="2399046"/>
            </a:xfrm>
            <a:prstGeom prst="wedgeEllipseCallout">
              <a:avLst>
                <a:gd name="adj1" fmla="val -36970"/>
                <a:gd name="adj2" fmla="val 48187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76200" cap="rnd" cmpd="sng">
              <a:solidFill>
                <a:schemeClr val="bg1"/>
              </a:solidFill>
              <a:prstDash val="solid"/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rmAutofit/>
            </a:bodyPr>
            <a:lstStyle/>
            <a:p>
              <a:pPr algn="ctr"/>
              <a:r>
                <a:rPr lang="en-US" sz="3200" kern="1300" dirty="0" smtClean="0">
                  <a:solidFill>
                    <a:srgbClr val="F7A654"/>
                  </a:solidFill>
                  <a:latin typeface="Futura Condensed"/>
                  <a:cs typeface="Futura Condensed"/>
                </a:rPr>
                <a:t>NOTAS </a:t>
              </a:r>
            </a:p>
            <a:p>
              <a:pPr algn="ctr"/>
              <a:r>
                <a:rPr lang="en-US" sz="3200" kern="1300" dirty="0" smtClean="0">
                  <a:solidFill>
                    <a:srgbClr val="F7A654"/>
                  </a:solidFill>
                  <a:latin typeface="Futura Condensed"/>
                  <a:cs typeface="Futura Condensed"/>
                </a:rPr>
                <a:t>PARA MÍ</a:t>
              </a:r>
              <a:endParaRPr lang="en-US" sz="1600" kern="1300" baseline="-25000" dirty="0" smtClean="0">
                <a:solidFill>
                  <a:srgbClr val="F7A654"/>
                </a:solidFill>
                <a:latin typeface="Futura Condensed"/>
                <a:cs typeface="Futura Condensed"/>
              </a:endParaRPr>
            </a:p>
          </p:txBody>
        </p:sp>
      </p:grpSp>
      <p:cxnSp>
        <p:nvCxnSpPr>
          <p:cNvPr id="70" name="Straight Connector 69"/>
          <p:cNvCxnSpPr/>
          <p:nvPr/>
        </p:nvCxnSpPr>
        <p:spPr>
          <a:xfrm>
            <a:off x="396255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425450" y="8506886"/>
            <a:ext cx="3196377" cy="1460400"/>
            <a:chOff x="3746748" y="8217641"/>
            <a:chExt cx="3568452" cy="1460400"/>
          </a:xfrm>
        </p:grpSpPr>
        <p:sp>
          <p:nvSpPr>
            <p:cNvPr id="37" name="TextBox 36"/>
            <p:cNvSpPr txBox="1"/>
            <p:nvPr/>
          </p:nvSpPr>
          <p:spPr>
            <a:xfrm>
              <a:off x="3746748" y="8217641"/>
              <a:ext cx="3466852" cy="1460400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endParaRPr lang="en-US" sz="1400" dirty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076948" y="8385984"/>
              <a:ext cx="3238252" cy="1188172"/>
              <a:chOff x="3891832" y="8385983"/>
              <a:chExt cx="3321768" cy="1188171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flipH="1">
                <a:off x="3891832" y="9574154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4076669" y="4868899"/>
            <a:ext cx="3402082" cy="2893099"/>
          </a:xfrm>
          <a:prstGeom prst="rect">
            <a:avLst/>
          </a:prstGeom>
          <a:ln w="12700" cmpd="sng">
            <a:solidFill>
              <a:schemeClr val="tx1"/>
            </a:solidFill>
            <a:prstDash val="dash"/>
          </a:ln>
        </p:spPr>
        <p:txBody>
          <a:bodyPr wrap="square" lIns="91440" tIns="91440" bIns="91440">
            <a:spAutoFit/>
          </a:bodyPr>
          <a:lstStyle/>
          <a:p>
            <a:pPr algn="ctr"/>
            <a:endParaRPr lang="en-US" sz="1100" dirty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 smtClean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 smtClean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 smtClean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 smtClean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 smtClean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 smtClean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 smtClean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  <a:p>
            <a:pPr algn="ctr"/>
            <a:endParaRPr lang="en-US" sz="1100" dirty="0">
              <a:solidFill>
                <a:schemeClr val="bg1">
                  <a:lumMod val="85000"/>
                </a:schemeClr>
              </a:solidFill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964988" y="4194252"/>
            <a:ext cx="3807412" cy="479582"/>
            <a:chOff x="3964988" y="4194252"/>
            <a:chExt cx="3807412" cy="479582"/>
          </a:xfrm>
        </p:grpSpPr>
        <p:sp>
          <p:nvSpPr>
            <p:cNvPr id="50" name="Rectangle 49"/>
            <p:cNvSpPr/>
            <p:nvPr/>
          </p:nvSpPr>
          <p:spPr>
            <a:xfrm rot="10800000" flipV="1">
              <a:off x="3964988" y="4194252"/>
              <a:ext cx="3807412" cy="479582"/>
            </a:xfrm>
            <a:prstGeom prst="rect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 rot="10800000" flipV="1">
              <a:off x="4006991" y="4196947"/>
              <a:ext cx="335471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PLANES PARA MI ¡DEPÚRALO!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52" name="Isosceles Triangle 51"/>
          <p:cNvSpPr/>
          <p:nvPr/>
        </p:nvSpPr>
        <p:spPr>
          <a:xfrm rot="16200000" flipV="1">
            <a:off x="3844717" y="4312091"/>
            <a:ext cx="479582" cy="243905"/>
          </a:xfrm>
          <a:prstGeom prst="triangle">
            <a:avLst>
              <a:gd name="adj" fmla="val 5114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535219" y="4194252"/>
            <a:ext cx="2717679" cy="2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2697559" y="5827870"/>
            <a:ext cx="1275471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Screen Shot 2014-06-13 at 7.03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669" y="584222"/>
            <a:ext cx="3053622" cy="2811567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457995" y="449379"/>
            <a:ext cx="2815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Futura Condensed"/>
                <a:cs typeface="Futura Condensed"/>
              </a:rPr>
              <a:t>MI PROPIO ¡DEPÚRALO!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2571138" y="1008993"/>
            <a:ext cx="651202" cy="1153273"/>
            <a:chOff x="2571138" y="443435"/>
            <a:chExt cx="651202" cy="1336089"/>
          </a:xfrm>
        </p:grpSpPr>
        <p:grpSp>
          <p:nvGrpSpPr>
            <p:cNvPr id="62" name="Group 61"/>
            <p:cNvGrpSpPr/>
            <p:nvPr/>
          </p:nvGrpSpPr>
          <p:grpSpPr>
            <a:xfrm>
              <a:off x="2571138" y="443435"/>
              <a:ext cx="651202" cy="1336089"/>
              <a:chOff x="2169548" y="4643960"/>
              <a:chExt cx="393589" cy="656327"/>
            </a:xfrm>
          </p:grpSpPr>
          <p:cxnSp>
            <p:nvCxnSpPr>
              <p:cNvPr id="65" name="Straight Arrow Connector 64"/>
              <p:cNvCxnSpPr/>
              <p:nvPr/>
            </p:nvCxnSpPr>
            <p:spPr>
              <a:xfrm>
                <a:off x="2169548" y="4646880"/>
                <a:ext cx="39358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4" name="Straight Arrow Connector 63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946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647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it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  <p:sp>
        <p:nvSpPr>
          <p:cNvPr id="38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chemeClr val="bg1"/>
                </a:solidFill>
              </a:rPr>
              <a:t>109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742294" y="8604841"/>
            <a:ext cx="3712022" cy="756954"/>
            <a:chOff x="742294" y="8604841"/>
            <a:chExt cx="3712022" cy="756954"/>
          </a:xfrm>
        </p:grpSpPr>
        <p:grpSp>
          <p:nvGrpSpPr>
            <p:cNvPr id="40" name="Group 39"/>
            <p:cNvGrpSpPr/>
            <p:nvPr/>
          </p:nvGrpSpPr>
          <p:grpSpPr>
            <a:xfrm>
              <a:off x="977494" y="8905415"/>
              <a:ext cx="3218710" cy="456380"/>
              <a:chOff x="1699218" y="4842934"/>
              <a:chExt cx="3218710" cy="456380"/>
            </a:xfrm>
            <a:effectLst/>
          </p:grpSpPr>
          <p:cxnSp>
            <p:nvCxnSpPr>
              <p:cNvPr id="49" name="Straight Connector 48"/>
              <p:cNvCxnSpPr/>
              <p:nvPr/>
            </p:nvCxnSpPr>
            <p:spPr>
              <a:xfrm>
                <a:off x="1699218" y="4849283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1699218" y="5292964"/>
                <a:ext cx="3218710" cy="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2248625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2777846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3328397" y="4842934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3850843" y="4842934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4394979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4917928" y="4846108"/>
                <a:ext cx="0" cy="452556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Oval 40"/>
            <p:cNvSpPr/>
            <p:nvPr/>
          </p:nvSpPr>
          <p:spPr>
            <a:xfrm>
              <a:off x="1291701" y="8757571"/>
              <a:ext cx="470399" cy="470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mpd="sng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rPr>
                <a:t>1</a:t>
              </a:r>
            </a:p>
          </p:txBody>
        </p:sp>
        <p:sp>
          <p:nvSpPr>
            <p:cNvPr id="42" name="Teardrop 41"/>
            <p:cNvSpPr/>
            <p:nvPr/>
          </p:nvSpPr>
          <p:spPr>
            <a:xfrm rot="8075815">
              <a:off x="3938093" y="8604841"/>
              <a:ext cx="516223" cy="516223"/>
            </a:xfrm>
            <a:prstGeom prst="teardrop">
              <a:avLst/>
            </a:pr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/>
            <p:cNvSpPr/>
            <p:nvPr/>
          </p:nvSpPr>
          <p:spPr>
            <a:xfrm>
              <a:off x="1820484" y="8757570"/>
              <a:ext cx="470399" cy="470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mpd="sng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rPr>
                <a:t>2</a:t>
              </a:r>
            </a:p>
          </p:txBody>
        </p:sp>
        <p:sp>
          <p:nvSpPr>
            <p:cNvPr id="44" name="Oval 43"/>
            <p:cNvSpPr/>
            <p:nvPr/>
          </p:nvSpPr>
          <p:spPr>
            <a:xfrm>
              <a:off x="2355429" y="8757570"/>
              <a:ext cx="470399" cy="470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mpd="sng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rPr>
                <a:t>3</a:t>
              </a:r>
            </a:p>
          </p:txBody>
        </p:sp>
        <p:sp>
          <p:nvSpPr>
            <p:cNvPr id="45" name="Oval 44"/>
            <p:cNvSpPr/>
            <p:nvPr/>
          </p:nvSpPr>
          <p:spPr>
            <a:xfrm>
              <a:off x="2890760" y="8757570"/>
              <a:ext cx="470399" cy="470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mpd="sng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rPr>
                <a:t>4</a:t>
              </a:r>
            </a:p>
          </p:txBody>
        </p:sp>
        <p:sp>
          <p:nvSpPr>
            <p:cNvPr id="46" name="Oval 45"/>
            <p:cNvSpPr/>
            <p:nvPr/>
          </p:nvSpPr>
          <p:spPr>
            <a:xfrm>
              <a:off x="3425705" y="8757570"/>
              <a:ext cx="470399" cy="470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mpd="sng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rPr>
                <a:t>5</a:t>
              </a:r>
              <a:endParaRPr lang="en-US" sz="1100" dirty="0">
                <a:solidFill>
                  <a:schemeClr val="bg1">
                    <a:lumMod val="95000"/>
                  </a:schemeClr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742294" y="8757570"/>
              <a:ext cx="470399" cy="470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mpd="sng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005703" y="8662999"/>
              <a:ext cx="38100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6</a:t>
              </a:r>
              <a:endParaRPr lang="en-US" sz="4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609600" y="616406"/>
            <a:ext cx="305279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UNIDAD 6</a:t>
            </a:r>
          </a:p>
          <a:p>
            <a:r>
              <a:rPr lang="en-US" sz="5300" dirty="0" smtClean="0">
                <a:latin typeface="Futura Condensed"/>
                <a:cs typeface="Futura Condensed"/>
              </a:rPr>
              <a:t>HACKATHON</a:t>
            </a:r>
            <a:endParaRPr lang="en-US" sz="5300" dirty="0">
              <a:latin typeface="Futura Condensed"/>
              <a:cs typeface="Futura Condensed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885267" y="8361365"/>
            <a:ext cx="2595233" cy="1569660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Futura Condensed"/>
                <a:cs typeface="Futura Condensed"/>
              </a:rPr>
              <a:t>LANZAMIENTO DEL PROYECTO</a:t>
            </a:r>
            <a:r>
              <a:rPr lang="en-US" sz="1200" dirty="0">
                <a:latin typeface="Futura Condensed"/>
                <a:cs typeface="Futura Condensed"/>
              </a:rPr>
              <a:t>	   </a:t>
            </a:r>
            <a:r>
              <a:rPr lang="en-US" sz="1200" dirty="0" smtClean="0">
                <a:latin typeface="Futura Condensed"/>
                <a:cs typeface="Futura Condensed"/>
              </a:rPr>
              <a:t>114</a:t>
            </a:r>
            <a:endParaRPr lang="en-US" sz="1200" dirty="0">
              <a:latin typeface="Futura Condensed"/>
              <a:cs typeface="Futura Condensed"/>
            </a:endParaRPr>
          </a:p>
          <a:p>
            <a:r>
              <a:rPr lang="en-US" sz="1200" dirty="0" smtClean="0">
                <a:latin typeface="Futura Condensed"/>
                <a:cs typeface="Futura Condensed"/>
              </a:rPr>
              <a:t>PLANIFICACIÓN DEL PROYECTO     </a:t>
            </a:r>
            <a:r>
              <a:rPr lang="en-US" sz="1200" dirty="0">
                <a:latin typeface="Futura Condensed"/>
                <a:cs typeface="Futura Condensed"/>
              </a:rPr>
              <a:t>	   </a:t>
            </a:r>
            <a:r>
              <a:rPr lang="en-US" sz="1200" dirty="0" smtClean="0">
                <a:latin typeface="Futura Condensed"/>
                <a:cs typeface="Futura Condensed"/>
              </a:rPr>
              <a:t>116</a:t>
            </a:r>
            <a:endParaRPr lang="en-US" sz="1200" dirty="0">
              <a:latin typeface="Futura Condensed"/>
              <a:cs typeface="Futura Condensed"/>
            </a:endParaRPr>
          </a:p>
          <a:p>
            <a:r>
              <a:rPr lang="en-US" sz="1200" dirty="0" smtClean="0">
                <a:latin typeface="Futura Condensed"/>
                <a:cs typeface="Futura Condensed"/>
              </a:rPr>
              <a:t>SPRINT DE DISEÑO</a:t>
            </a:r>
            <a:r>
              <a:rPr lang="en-US" sz="1200" dirty="0">
                <a:latin typeface="Futura Condensed"/>
                <a:cs typeface="Futura Condensed"/>
              </a:rPr>
              <a:t>			   </a:t>
            </a:r>
            <a:r>
              <a:rPr lang="en-US" sz="1200" dirty="0" smtClean="0">
                <a:latin typeface="Futura Condensed"/>
                <a:cs typeface="Futura Condensed"/>
              </a:rPr>
              <a:t>120</a:t>
            </a:r>
            <a:endParaRPr lang="en-US" sz="1200" dirty="0">
              <a:latin typeface="Futura Condensed"/>
              <a:cs typeface="Futura Condensed"/>
            </a:endParaRPr>
          </a:p>
          <a:p>
            <a:r>
              <a:rPr lang="en-US" sz="1200" dirty="0" smtClean="0">
                <a:latin typeface="Futura Condensed"/>
                <a:cs typeface="Futura Condensed"/>
              </a:rPr>
              <a:t>FEEDBACK DEL PROYECTO</a:t>
            </a:r>
            <a:r>
              <a:rPr lang="en-US" sz="1200" dirty="0">
                <a:latin typeface="Futura Condensed"/>
                <a:cs typeface="Futura Condensed"/>
              </a:rPr>
              <a:t>	      	   </a:t>
            </a:r>
            <a:r>
              <a:rPr lang="en-US" sz="1200" dirty="0" smtClean="0">
                <a:latin typeface="Futura Condensed"/>
                <a:cs typeface="Futura Condensed"/>
              </a:rPr>
              <a:t>122</a:t>
            </a:r>
            <a:endParaRPr lang="en-US" sz="1200" dirty="0">
              <a:latin typeface="Futura Condensed"/>
              <a:cs typeface="Futura Condensed"/>
            </a:endParaRPr>
          </a:p>
          <a:p>
            <a:r>
              <a:rPr lang="en-US" sz="1200" dirty="0" smtClean="0">
                <a:latin typeface="Futura Condensed"/>
                <a:cs typeface="Futura Condensed"/>
              </a:rPr>
              <a:t>REVISIÓN DEL PROYECTO</a:t>
            </a:r>
            <a:r>
              <a:rPr lang="en-US" sz="1200" dirty="0">
                <a:latin typeface="Futura Condensed"/>
                <a:cs typeface="Futura Condensed"/>
              </a:rPr>
              <a:t>	     	   </a:t>
            </a:r>
            <a:r>
              <a:rPr lang="en-US" sz="1200" dirty="0" smtClean="0">
                <a:latin typeface="Futura Condensed"/>
                <a:cs typeface="Futura Condensed"/>
              </a:rPr>
              <a:t>124</a:t>
            </a:r>
            <a:endParaRPr lang="en-US" sz="1200" dirty="0">
              <a:latin typeface="Futura Condensed"/>
              <a:cs typeface="Futura Condensed"/>
            </a:endParaRPr>
          </a:p>
          <a:p>
            <a:r>
              <a:rPr lang="en-US" sz="1200" dirty="0" smtClean="0">
                <a:latin typeface="Futura Condensed"/>
                <a:cs typeface="Futura Condensed"/>
              </a:rPr>
              <a:t>GRUPO NO DIRIGIDO</a:t>
            </a:r>
            <a:r>
              <a:rPr lang="en-US" sz="1200" dirty="0">
                <a:latin typeface="Futura Condensed"/>
                <a:cs typeface="Futura Condensed"/>
              </a:rPr>
              <a:t>	     	   </a:t>
            </a:r>
            <a:r>
              <a:rPr lang="en-US" sz="1200" dirty="0" smtClean="0">
                <a:latin typeface="Futura Condensed"/>
                <a:cs typeface="Futura Condensed"/>
              </a:rPr>
              <a:t>126</a:t>
            </a:r>
            <a:endParaRPr lang="en-US" sz="1200" dirty="0">
              <a:latin typeface="Futura Condensed"/>
              <a:cs typeface="Futura Condensed"/>
            </a:endParaRPr>
          </a:p>
          <a:p>
            <a:r>
              <a:rPr lang="en-US" sz="1200" dirty="0" smtClean="0">
                <a:latin typeface="Futura Condensed"/>
                <a:cs typeface="Futura Condensed"/>
              </a:rPr>
              <a:t>PREPARACIÓN DE LA EXHIBICIÓN </a:t>
            </a:r>
            <a:r>
              <a:rPr lang="en-US" sz="1200" dirty="0">
                <a:latin typeface="Futura Condensed"/>
                <a:cs typeface="Futura Condensed"/>
              </a:rPr>
              <a:t>	   </a:t>
            </a:r>
            <a:r>
              <a:rPr lang="en-US" sz="1200" dirty="0" smtClean="0">
                <a:latin typeface="Futura Condensed"/>
                <a:cs typeface="Futura Condensed"/>
              </a:rPr>
              <a:t>128</a:t>
            </a:r>
            <a:endParaRPr lang="en-US" sz="1200" dirty="0">
              <a:latin typeface="Futura Condensed"/>
              <a:cs typeface="Futura Condensed"/>
            </a:endParaRPr>
          </a:p>
          <a:p>
            <a:r>
              <a:rPr lang="en-US" sz="1200" dirty="0" smtClean="0">
                <a:latin typeface="Futura Condensed"/>
                <a:cs typeface="Futura Condensed"/>
              </a:rPr>
              <a:t>EXHIBICIÓN</a:t>
            </a:r>
            <a:r>
              <a:rPr lang="en-US" sz="1200" dirty="0">
                <a:latin typeface="Futura Condensed"/>
                <a:cs typeface="Futura Condensed"/>
              </a:rPr>
              <a:t>			   </a:t>
            </a:r>
            <a:r>
              <a:rPr lang="en-US" sz="1200" dirty="0" smtClean="0">
                <a:latin typeface="Futura Condensed"/>
                <a:cs typeface="Futura Condensed"/>
              </a:rPr>
              <a:t>130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-1" y="7559351"/>
            <a:ext cx="7772401" cy="666231"/>
            <a:chOff x="-1" y="7378700"/>
            <a:chExt cx="7772401" cy="666231"/>
          </a:xfrm>
        </p:grpSpPr>
        <p:sp>
          <p:nvSpPr>
            <p:cNvPr id="61" name="Rectangle 60"/>
            <p:cNvSpPr/>
            <p:nvPr/>
          </p:nvSpPr>
          <p:spPr>
            <a:xfrm>
              <a:off x="-1" y="7406951"/>
              <a:ext cx="7772401" cy="479582"/>
            </a:xfrm>
            <a:prstGeom prst="rect">
              <a:avLst/>
            </a:prstGeom>
            <a:solidFill>
              <a:srgbClr val="EA6A09"/>
            </a:solidFill>
            <a:ln>
              <a:solidFill>
                <a:srgbClr val="EA6A0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Diamond 61"/>
            <p:cNvSpPr/>
            <p:nvPr/>
          </p:nvSpPr>
          <p:spPr>
            <a:xfrm>
              <a:off x="2108219" y="7648251"/>
              <a:ext cx="381000" cy="381000"/>
            </a:xfrm>
            <a:prstGeom prst="diamond">
              <a:avLst/>
            </a:pr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Diamond 62"/>
            <p:cNvSpPr/>
            <p:nvPr/>
          </p:nvSpPr>
          <p:spPr>
            <a:xfrm>
              <a:off x="5681688" y="7663931"/>
              <a:ext cx="384162" cy="381000"/>
            </a:xfrm>
            <a:prstGeom prst="diamond">
              <a:avLst/>
            </a:pr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279937" y="7378700"/>
              <a:ext cx="3187664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QUÉ INCLUYE</a:t>
              </a:r>
              <a:endParaRPr lang="en-US" sz="28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17500" y="7378700"/>
              <a:ext cx="3962438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ESTÁS AQUÍ</a:t>
              </a:r>
              <a:endParaRPr lang="en-US" sz="28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4204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/>
          <p:cNvSpPr txBox="1"/>
          <p:nvPr/>
        </p:nvSpPr>
        <p:spPr>
          <a:xfrm>
            <a:off x="457200" y="464006"/>
            <a:ext cx="281594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UNIDAD 6</a:t>
            </a:r>
          </a:p>
          <a:p>
            <a:r>
              <a:rPr lang="en-US" sz="5300" dirty="0" smtClean="0">
                <a:latin typeface="Futura Condensed"/>
                <a:cs typeface="Futura Condensed"/>
              </a:rPr>
              <a:t>RESUMEN</a:t>
            </a:r>
            <a:endParaRPr lang="en-US" sz="5300" dirty="0">
              <a:latin typeface="Futura Condensed"/>
              <a:cs typeface="Futura Condense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7201" y="2903768"/>
            <a:ext cx="3248138" cy="1754327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>
                <a:latin typeface="Futura Condensed"/>
                <a:cs typeface="Futura Condensed"/>
              </a:rPr>
              <a:t>En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última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unidad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partirán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experiencias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informáticas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creativas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diseñar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construir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su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elección</a:t>
            </a:r>
            <a:r>
              <a:rPr lang="en-US" sz="1200" dirty="0" smtClean="0">
                <a:latin typeface="Futura Condensed"/>
                <a:cs typeface="Futura Condensed"/>
              </a:rPr>
              <a:t>. Para </a:t>
            </a:r>
            <a:r>
              <a:rPr lang="en-US" sz="1200" dirty="0" err="1" smtClean="0">
                <a:latin typeface="Futura Condensed"/>
                <a:cs typeface="Futura Condensed"/>
              </a:rPr>
              <a:t>ayudar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resover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libre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hemos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inspirado</a:t>
            </a:r>
            <a:r>
              <a:rPr lang="en-US" sz="1200" dirty="0" smtClean="0">
                <a:latin typeface="Futura Condensed"/>
                <a:cs typeface="Futura Condensed"/>
              </a:rPr>
              <a:t> en un </a:t>
            </a:r>
            <a:r>
              <a:rPr lang="en-US" sz="1200" dirty="0" err="1" smtClean="0">
                <a:latin typeface="Futura Condensed"/>
                <a:cs typeface="Futura Condensed"/>
              </a:rPr>
              <a:t>hackathon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preparar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unidad</a:t>
            </a:r>
            <a:r>
              <a:rPr lang="en-US" sz="1200" dirty="0" smtClean="0">
                <a:latin typeface="Futura Condensed"/>
                <a:cs typeface="Futura Condensed"/>
              </a:rPr>
              <a:t>. Con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valores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aprendizaje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demanda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y </a:t>
            </a:r>
            <a:r>
              <a:rPr lang="en-US" sz="1200" dirty="0" err="1" smtClean="0">
                <a:latin typeface="Futura Condensed"/>
                <a:cs typeface="Futura Condensed"/>
              </a:rPr>
              <a:t>resolución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problemas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promoviendo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proceso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iterativo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planificación-creación-compartición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su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entorno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conectado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colaborativo</a:t>
            </a:r>
            <a:r>
              <a:rPr lang="en-US" sz="1200" dirty="0" smtClean="0">
                <a:latin typeface="Futura Condensed"/>
                <a:cs typeface="Futura Condensed"/>
              </a:rPr>
              <a:t>, un </a:t>
            </a:r>
            <a:r>
              <a:rPr lang="en-US" sz="1200" dirty="0" err="1" smtClean="0">
                <a:latin typeface="Futura Condensed"/>
                <a:cs typeface="Futura Condensed"/>
              </a:rPr>
              <a:t>hackathon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ideal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culminar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experiencia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de </a:t>
            </a:r>
            <a:r>
              <a:rPr lang="en-US" sz="1200" dirty="0" err="1" smtClean="0">
                <a:latin typeface="Futura Condensed"/>
                <a:cs typeface="Futura Condensed"/>
              </a:rPr>
              <a:t>informática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creativa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474134" y="7554431"/>
            <a:ext cx="3307404" cy="2254121"/>
            <a:chOff x="375350" y="7667820"/>
            <a:chExt cx="3307404" cy="2254121"/>
          </a:xfrm>
        </p:grpSpPr>
        <p:sp>
          <p:nvSpPr>
            <p:cNvPr id="50" name="TextBox 49"/>
            <p:cNvSpPr txBox="1"/>
            <p:nvPr/>
          </p:nvSpPr>
          <p:spPr>
            <a:xfrm>
              <a:off x="375350" y="7667820"/>
              <a:ext cx="33074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Futura Condensed"/>
                  <a:cs typeface="Futura Condensed"/>
                </a:rPr>
                <a:t>OBJETIVOS DE APRENDIZAJE 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75350" y="7967560"/>
              <a:ext cx="3231204" cy="1954381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 anchor="t">
              <a:spAutoFit/>
            </a:bodyPr>
            <a:lstStyle/>
            <a:p>
              <a:r>
                <a:rPr lang="en-US" sz="1100" dirty="0" smtClean="0">
                  <a:latin typeface="Futura Condensed"/>
                  <a:cs typeface="Futura Condensed"/>
                </a:rPr>
                <a:t>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100" dirty="0" smtClean="0">
                  <a:latin typeface="Futura Condensed"/>
                  <a:cs typeface="Futura Condensed"/>
                </a:rPr>
                <a:t>: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err="1" smtClean="0">
                  <a:latin typeface="Futura Condensed"/>
                  <a:cs typeface="Futura Condensed"/>
                </a:rPr>
                <a:t>Conocerán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formato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hackathon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err="1" smtClean="0">
                  <a:latin typeface="Futura Condensed"/>
                  <a:cs typeface="Futura Condensed"/>
                </a:rPr>
                <a:t>Demostrarán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conocimients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computacionales</a:t>
              </a:r>
              <a:r>
                <a:rPr lang="en-US" sz="1100" dirty="0" smtClean="0">
                  <a:latin typeface="Futura Condensed"/>
                  <a:cs typeface="Futura Condensed"/>
                </a:rPr>
                <a:t> (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secuencia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bucles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eventos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paralelismo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condicionales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operadores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datos</a:t>
              </a:r>
              <a:r>
                <a:rPr lang="en-US" sz="1100" dirty="0" smtClean="0">
                  <a:latin typeface="Futura Condensed"/>
                  <a:cs typeface="Futura Condensed"/>
                </a:rPr>
                <a:t>)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prácticas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computacionales</a:t>
              </a:r>
              <a:r>
                <a:rPr lang="en-US" sz="1100" dirty="0" smtClean="0">
                  <a:latin typeface="Futura Condensed"/>
                  <a:cs typeface="Futura Condensed"/>
                </a:rPr>
                <a:t> (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experimentación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iteración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pruebas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depuración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reutilización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reinvención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abstracción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modularización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) al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definir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desarrollar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presentar</a:t>
              </a:r>
              <a:r>
                <a:rPr lang="en-US" sz="1100" dirty="0" smtClean="0">
                  <a:latin typeface="Futura Condensed"/>
                  <a:cs typeface="Futura Condensed"/>
                </a:rPr>
                <a:t>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auto-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dirigido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sea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significativo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sí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mismos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err="1" smtClean="0">
                  <a:latin typeface="Futura Condensed"/>
                  <a:cs typeface="Futura Condensed"/>
                </a:rPr>
                <a:t>Tendrán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múltiples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oportunidades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colaborar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trabajando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equipo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compartiendo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habilidades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recibiendo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varias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rondas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opiniones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consejos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cxnSp>
          <p:nvCxnSpPr>
            <p:cNvPr id="52" name="Straight Connector 51"/>
            <p:cNvCxnSpPr/>
            <p:nvPr/>
          </p:nvCxnSpPr>
          <p:spPr>
            <a:xfrm>
              <a:off x="474134" y="7969285"/>
              <a:ext cx="3110378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4144881" y="8449640"/>
            <a:ext cx="3307404" cy="904552"/>
            <a:chOff x="4023935" y="8555725"/>
            <a:chExt cx="3307404" cy="904552"/>
          </a:xfrm>
        </p:grpSpPr>
        <p:grpSp>
          <p:nvGrpSpPr>
            <p:cNvPr id="54" name="Group 53"/>
            <p:cNvGrpSpPr/>
            <p:nvPr/>
          </p:nvGrpSpPr>
          <p:grpSpPr>
            <a:xfrm>
              <a:off x="4023935" y="8555725"/>
              <a:ext cx="3307404" cy="904552"/>
              <a:chOff x="11663738" y="7649002"/>
              <a:chExt cx="3307404" cy="904552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11663738" y="7953390"/>
                <a:ext cx="3117153" cy="600164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1" rtlCol="0" anchor="t">
                <a:spAutoFit/>
              </a:bodyPr>
              <a:lstStyle/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Esta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unidad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puede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uitlizarse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crear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poryectos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individuales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o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trabajar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en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grupos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.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Escoge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una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opción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o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permite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tus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alumnos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elijan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.</a:t>
                </a:r>
                <a:endParaRPr lang="en-US" sz="11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1663738" y="7649002"/>
                <a:ext cx="330740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Futura Condensed"/>
                    <a:cs typeface="Futura Condensed"/>
                  </a:rPr>
                  <a:t>NOTAS</a:t>
                </a:r>
                <a:endParaRPr lang="en-US" sz="14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55" name="Straight Connector 54"/>
            <p:cNvCxnSpPr/>
            <p:nvPr/>
          </p:nvCxnSpPr>
          <p:spPr>
            <a:xfrm>
              <a:off x="4100135" y="8858151"/>
              <a:ext cx="3110378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4144881" y="7554431"/>
            <a:ext cx="3307404" cy="806884"/>
            <a:chOff x="4127947" y="7437357"/>
            <a:chExt cx="3307404" cy="806884"/>
          </a:xfrm>
        </p:grpSpPr>
        <p:grpSp>
          <p:nvGrpSpPr>
            <p:cNvPr id="59" name="Group 58"/>
            <p:cNvGrpSpPr/>
            <p:nvPr/>
          </p:nvGrpSpPr>
          <p:grpSpPr>
            <a:xfrm>
              <a:off x="4127947" y="7437357"/>
              <a:ext cx="3307404" cy="806884"/>
              <a:chOff x="4127947" y="7666859"/>
              <a:chExt cx="3307404" cy="806884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4127947" y="7971248"/>
                <a:ext cx="3117153" cy="502495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3" rtlCol="0" anchor="t">
                <a:noAutofit/>
              </a:bodyPr>
              <a:lstStyle/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Hackathon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smtClean="0">
                    <a:latin typeface="Futura Condensed"/>
                    <a:cs typeface="Futura Condensed"/>
                  </a:rPr>
                  <a:t>Sprint de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diseño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Lanzamiento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del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proyecto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Grupo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no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dirigido</a:t>
                </a:r>
                <a:endParaRPr lang="en-US" sz="1100" dirty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>
                    <a:latin typeface="Futura Condensed"/>
                    <a:cs typeface="Futura Condensed"/>
                  </a:rPr>
                  <a:t>E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xhibición</a:t>
                </a:r>
                <a:endParaRPr lang="en-US" sz="11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4127947" y="7666859"/>
                <a:ext cx="330740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Futura Condensed"/>
                    <a:cs typeface="Futura Condensed"/>
                  </a:rPr>
                  <a:t>PALABRAS CLAVE, CONCEPTOS Y PRÁCTICAS</a:t>
                </a:r>
                <a:endParaRPr lang="en-US" sz="14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60" name="Straight Connector 59"/>
            <p:cNvCxnSpPr/>
            <p:nvPr/>
          </p:nvCxnSpPr>
          <p:spPr>
            <a:xfrm>
              <a:off x="4204147" y="7738841"/>
              <a:ext cx="3108619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76378" y="2282383"/>
            <a:ext cx="7596022" cy="484755"/>
            <a:chOff x="176378" y="2282383"/>
            <a:chExt cx="7596022" cy="484755"/>
          </a:xfrm>
        </p:grpSpPr>
        <p:sp>
          <p:nvSpPr>
            <p:cNvPr id="42" name="Rectangle 13"/>
            <p:cNvSpPr/>
            <p:nvPr/>
          </p:nvSpPr>
          <p:spPr>
            <a:xfrm flipH="1">
              <a:off x="176378" y="2287556"/>
              <a:ext cx="7596022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 flipH="1">
              <a:off x="452117" y="2282383"/>
              <a:ext cx="2423827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LA “IDEA PRINCIPAL”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110</a:t>
            </a:r>
            <a:endParaRPr lang="en-US" dirty="0"/>
          </a:p>
        </p:txBody>
      </p:sp>
      <p:pic>
        <p:nvPicPr>
          <p:cNvPr id="5" name="Picture 4" descr="Unit6overvie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91962"/>
            <a:ext cx="7772400" cy="2590800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3814753" y="2055619"/>
            <a:ext cx="3654944" cy="3522219"/>
            <a:chOff x="3814753" y="2055619"/>
            <a:chExt cx="3654944" cy="3522219"/>
          </a:xfrm>
        </p:grpSpPr>
        <p:sp>
          <p:nvSpPr>
            <p:cNvPr id="28" name="Oval Callout 27"/>
            <p:cNvSpPr/>
            <p:nvPr/>
          </p:nvSpPr>
          <p:spPr>
            <a:xfrm rot="631125">
              <a:off x="3814753" y="2055619"/>
              <a:ext cx="3654944" cy="3522219"/>
            </a:xfrm>
            <a:prstGeom prst="wedgeEllipseCallout">
              <a:avLst>
                <a:gd name="adj1" fmla="val -38909"/>
                <a:gd name="adj2" fmla="val 47079"/>
              </a:avLst>
            </a:prstGeom>
            <a:solidFill>
              <a:srgbClr val="FFFFFF"/>
            </a:solidFill>
            <a:ln w="76200" cmpd="sng"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29" name="Oval Callout 28"/>
            <p:cNvSpPr/>
            <p:nvPr/>
          </p:nvSpPr>
          <p:spPr>
            <a:xfrm rot="631125">
              <a:off x="3861926" y="2101079"/>
              <a:ext cx="3560600" cy="3431300"/>
            </a:xfrm>
            <a:prstGeom prst="wedgeEllipseCallout">
              <a:avLst>
                <a:gd name="adj1" fmla="val -38909"/>
                <a:gd name="adj2" fmla="val 47079"/>
              </a:avLst>
            </a:prstGeom>
            <a:noFill/>
            <a:ln w="9525" cmpd="sng">
              <a:solidFill>
                <a:srgbClr val="EA6A09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70000" lnSpcReduction="20000"/>
            </a:bodyPr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La </a:t>
              </a:r>
              <a:r>
                <a:rPr lang="en-US" sz="3200" dirty="0" err="1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clase</a:t>
              </a:r>
              <a:r>
                <a:rPr lang="en-US" sz="3200" dirty="0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 ha </a:t>
              </a:r>
              <a:r>
                <a:rPr lang="en-US" sz="3200" dirty="0" err="1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terminado</a:t>
              </a:r>
              <a:r>
                <a:rPr lang="en-US" sz="3200" dirty="0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, </a:t>
              </a:r>
              <a:r>
                <a:rPr lang="en-US" sz="3200" dirty="0" err="1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aunque</a:t>
              </a:r>
              <a:r>
                <a:rPr lang="en-US" sz="3200" dirty="0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3200" dirty="0" err="1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algunas</a:t>
              </a:r>
              <a:r>
                <a:rPr lang="en-US" sz="3200" dirty="0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3200" dirty="0" err="1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alumnas</a:t>
              </a:r>
              <a:r>
                <a:rPr lang="en-US" sz="3200" dirty="0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 no se </a:t>
              </a:r>
              <a:r>
                <a:rPr lang="en-US" sz="3200" dirty="0" err="1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han</a:t>
              </a:r>
              <a:r>
                <a:rPr lang="en-US" sz="3200" dirty="0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3200" dirty="0" err="1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enterado</a:t>
              </a:r>
              <a:r>
                <a:rPr lang="en-US" sz="3200" dirty="0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. </a:t>
              </a:r>
              <a:r>
                <a:rPr lang="en-US" sz="3200" dirty="0" err="1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Ocupadas</a:t>
              </a:r>
              <a:r>
                <a:rPr lang="en-US" sz="3200" dirty="0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3200" dirty="0" err="1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depurando</a:t>
              </a:r>
              <a:r>
                <a:rPr lang="en-US" sz="3200" dirty="0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3200" dirty="0" err="1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su</a:t>
              </a:r>
              <a:r>
                <a:rPr lang="en-US" sz="3200" dirty="0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3200" dirty="0" err="1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juego</a:t>
              </a:r>
              <a:r>
                <a:rPr lang="en-US" sz="3200" dirty="0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 #scratch. </a:t>
              </a:r>
              <a:r>
                <a:rPr lang="en-US" sz="3200" dirty="0" err="1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Trabajo</a:t>
              </a:r>
              <a:r>
                <a:rPr lang="en-US" sz="3200" dirty="0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 en </a:t>
              </a:r>
              <a:r>
                <a:rPr lang="en-US" sz="3200" dirty="0" err="1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equipo</a:t>
              </a:r>
              <a:r>
                <a:rPr lang="en-US" sz="3200" dirty="0" smtClean="0">
                  <a:solidFill>
                    <a:schemeClr val="tx1"/>
                  </a:solidFill>
                  <a:latin typeface="Futura Condensed"/>
                  <a:cs typeface="Futura Condensed"/>
                </a:rPr>
                <a:t>. </a:t>
              </a:r>
              <a:endParaRPr lang="en-US" sz="3200" dirty="0">
                <a:solidFill>
                  <a:schemeClr val="tx1"/>
                </a:solidFill>
                <a:latin typeface="Futura Condensed"/>
                <a:cs typeface="Futura Condensed"/>
              </a:endParaRPr>
            </a:p>
            <a:p>
              <a:pPr algn="ctr"/>
              <a:r>
                <a:rPr lang="en-US" sz="3200" dirty="0">
                  <a:solidFill>
                    <a:schemeClr val="tx1"/>
                  </a:solidFill>
                  <a:latin typeface="Futura Condensed"/>
                  <a:cs typeface="Futura Condensed"/>
                </a:rPr>
                <a:t>@Sheena1010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5801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74134" y="2354968"/>
            <a:ext cx="2874286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Arial Narrow"/>
                <a:cs typeface="Arial Narrow"/>
              </a:rPr>
              <a:t>THE “BIG IDEA”</a:t>
            </a:r>
            <a:endParaRPr lang="en-US" sz="2800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69685" y="4728847"/>
            <a:ext cx="2659598" cy="203132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algn="just"/>
            <a:r>
              <a:rPr lang="en-US" kern="1100" spc="-10" dirty="0" smtClean="0">
                <a:latin typeface="Futura Condensed"/>
                <a:cs typeface="Futura Condensed"/>
              </a:rPr>
              <a:t>A lo largo del </a:t>
            </a:r>
            <a:r>
              <a:rPr lang="en-US" kern="1100" spc="-10" dirty="0" err="1" smtClean="0">
                <a:latin typeface="Futura Condensed"/>
                <a:cs typeface="Futura Condensed"/>
              </a:rPr>
              <a:t>hackathon</a:t>
            </a:r>
            <a:r>
              <a:rPr lang="en-US" kern="1100" spc="-10" dirty="0" smtClean="0">
                <a:latin typeface="Futura Condensed"/>
                <a:cs typeface="Futura Condensed"/>
              </a:rPr>
              <a:t> los </a:t>
            </a:r>
            <a:r>
              <a:rPr lang="en-US" kern="1100" spc="-10" dirty="0" err="1" smtClean="0">
                <a:latin typeface="Futura Condensed"/>
                <a:cs typeface="Futura Condensed"/>
              </a:rPr>
              <a:t>alumnos</a:t>
            </a:r>
            <a:r>
              <a:rPr lang="en-US" kern="1100" spc="-10" dirty="0" smtClean="0">
                <a:latin typeface="Futura Condensed"/>
                <a:cs typeface="Futura Condensed"/>
              </a:rPr>
              <a:t> </a:t>
            </a:r>
            <a:r>
              <a:rPr lang="en-US" kern="1100" spc="-10" dirty="0" err="1" smtClean="0">
                <a:latin typeface="Futura Condensed"/>
                <a:cs typeface="Futura Condensed"/>
              </a:rPr>
              <a:t>participarán</a:t>
            </a:r>
            <a:r>
              <a:rPr lang="en-US" kern="1100" spc="-10" dirty="0" smtClean="0">
                <a:latin typeface="Futura Condensed"/>
                <a:cs typeface="Futura Condensed"/>
              </a:rPr>
              <a:t> en </a:t>
            </a:r>
            <a:r>
              <a:rPr lang="en-US" kern="1100" spc="-10" dirty="0" err="1" smtClean="0">
                <a:latin typeface="Futura Condensed"/>
                <a:cs typeface="Futura Condensed"/>
              </a:rPr>
              <a:t>ciclos</a:t>
            </a:r>
            <a:r>
              <a:rPr lang="en-US" kern="1100" spc="-10" dirty="0" smtClean="0">
                <a:latin typeface="Futura Condensed"/>
                <a:cs typeface="Futura Condensed"/>
              </a:rPr>
              <a:t> en los </a:t>
            </a:r>
            <a:r>
              <a:rPr lang="en-US" kern="1100" spc="-10" dirty="0" err="1" smtClean="0">
                <a:latin typeface="Futura Condensed"/>
                <a:cs typeface="Futura Condensed"/>
              </a:rPr>
              <a:t>que</a:t>
            </a:r>
            <a:r>
              <a:rPr lang="en-US" kern="1100" spc="-10" dirty="0" smtClean="0">
                <a:latin typeface="Futura Condensed"/>
                <a:cs typeface="Futura Condensed"/>
              </a:rPr>
              <a:t> PLANIFICARÁN, CREARÁN y COMPARTIRÁN. Este </a:t>
            </a:r>
            <a:r>
              <a:rPr lang="en-US" kern="1100" spc="-10" dirty="0" err="1" smtClean="0">
                <a:latin typeface="Futura Condensed"/>
                <a:cs typeface="Futura Condensed"/>
              </a:rPr>
              <a:t>ciclo</a:t>
            </a:r>
            <a:r>
              <a:rPr lang="en-US" kern="1100" spc="-10" dirty="0" smtClean="0">
                <a:latin typeface="Futura Condensed"/>
                <a:cs typeface="Futura Condensed"/>
              </a:rPr>
              <a:t> </a:t>
            </a:r>
            <a:r>
              <a:rPr lang="en-US" kern="1100" spc="-10" dirty="0" err="1" smtClean="0">
                <a:latin typeface="Futura Condensed"/>
                <a:cs typeface="Futura Condensed"/>
              </a:rPr>
              <a:t>iterativo</a:t>
            </a:r>
            <a:r>
              <a:rPr lang="en-US" kern="1100" spc="-10" dirty="0" smtClean="0">
                <a:latin typeface="Futura Condensed"/>
                <a:cs typeface="Futura Condensed"/>
              </a:rPr>
              <a:t> </a:t>
            </a:r>
            <a:r>
              <a:rPr lang="en-US" kern="1100" spc="-10" dirty="0" err="1" smtClean="0">
                <a:latin typeface="Futura Condensed"/>
                <a:cs typeface="Futura Condensed"/>
              </a:rPr>
              <a:t>promueve</a:t>
            </a:r>
            <a:r>
              <a:rPr lang="en-US" kern="1100" spc="-10" dirty="0" smtClean="0">
                <a:latin typeface="Futura Condensed"/>
                <a:cs typeface="Futura Condensed"/>
              </a:rPr>
              <a:t> </a:t>
            </a:r>
            <a:r>
              <a:rPr lang="en-US" kern="1100" spc="-10" dirty="0" err="1" smtClean="0">
                <a:latin typeface="Futura Condensed"/>
                <a:cs typeface="Futura Condensed"/>
              </a:rPr>
              <a:t>que</a:t>
            </a:r>
            <a:r>
              <a:rPr lang="en-US" kern="1100" spc="-10" dirty="0" smtClean="0">
                <a:latin typeface="Futura Condensed"/>
                <a:cs typeface="Futura Condensed"/>
              </a:rPr>
              <a:t> los </a:t>
            </a:r>
            <a:r>
              <a:rPr lang="en-US" kern="1100" spc="-10" dirty="0" err="1" smtClean="0">
                <a:latin typeface="Futura Condensed"/>
                <a:cs typeface="Futura Condensed"/>
              </a:rPr>
              <a:t>alumnos</a:t>
            </a:r>
            <a:r>
              <a:rPr lang="en-US" kern="1100" spc="-10" dirty="0" smtClean="0">
                <a:latin typeface="Futura Condensed"/>
                <a:cs typeface="Futura Condensed"/>
              </a:rPr>
              <a:t> </a:t>
            </a:r>
            <a:r>
              <a:rPr lang="en-US" kern="1100" spc="-10" dirty="0" err="1" smtClean="0">
                <a:latin typeface="Futura Condensed"/>
                <a:cs typeface="Futura Condensed"/>
              </a:rPr>
              <a:t>participen</a:t>
            </a:r>
            <a:r>
              <a:rPr lang="en-US" kern="1100" spc="-10" dirty="0" smtClean="0">
                <a:latin typeface="Futura Condensed"/>
                <a:cs typeface="Futura Condensed"/>
              </a:rPr>
              <a:t> en </a:t>
            </a:r>
            <a:r>
              <a:rPr lang="en-US" kern="1100" spc="-10" dirty="0" err="1" smtClean="0">
                <a:latin typeface="Futura Condensed"/>
                <a:cs typeface="Futura Condensed"/>
              </a:rPr>
              <a:t>actos</a:t>
            </a:r>
            <a:r>
              <a:rPr lang="en-US" kern="1100" spc="-10" dirty="0" smtClean="0">
                <a:latin typeface="Futura Condensed"/>
                <a:cs typeface="Futura Condensed"/>
              </a:rPr>
              <a:t> </a:t>
            </a:r>
            <a:r>
              <a:rPr lang="en-US" kern="1100" spc="-10" dirty="0" err="1" smtClean="0">
                <a:latin typeface="Futura Condensed"/>
                <a:cs typeface="Futura Condensed"/>
              </a:rPr>
              <a:t>significativos</a:t>
            </a:r>
            <a:r>
              <a:rPr lang="en-US" kern="1100" spc="-10" dirty="0" smtClean="0">
                <a:latin typeface="Futura Condensed"/>
                <a:cs typeface="Futura Condensed"/>
              </a:rPr>
              <a:t> de </a:t>
            </a:r>
            <a:r>
              <a:rPr lang="en-US" kern="1100" spc="-10" dirty="0" err="1" smtClean="0">
                <a:latin typeface="Futura Condensed"/>
                <a:cs typeface="Futura Condensed"/>
              </a:rPr>
              <a:t>invención</a:t>
            </a:r>
            <a:r>
              <a:rPr lang="en-US" kern="1100" spc="-10" dirty="0" smtClean="0">
                <a:latin typeface="Futura Condensed"/>
                <a:cs typeface="Futura Condensed"/>
              </a:rPr>
              <a:t>, </a:t>
            </a:r>
            <a:r>
              <a:rPr lang="en-US" kern="1100" spc="-10" dirty="0" err="1" smtClean="0">
                <a:latin typeface="Futura Condensed"/>
                <a:cs typeface="Futura Condensed"/>
              </a:rPr>
              <a:t>creación</a:t>
            </a:r>
            <a:r>
              <a:rPr lang="en-US" kern="1100" spc="-10" dirty="0" smtClean="0">
                <a:latin typeface="Futura Condensed"/>
                <a:cs typeface="Futura Condensed"/>
              </a:rPr>
              <a:t> y </a:t>
            </a:r>
            <a:r>
              <a:rPr lang="en-US" kern="1100" spc="-10" dirty="0" err="1" smtClean="0">
                <a:latin typeface="Futura Condensed"/>
                <a:cs typeface="Futura Condensed"/>
              </a:rPr>
              <a:t>reflexión</a:t>
            </a:r>
            <a:r>
              <a:rPr lang="en-US" kern="1100" spc="-10" dirty="0" smtClean="0">
                <a:latin typeface="Futura Condensed"/>
                <a:cs typeface="Futura Condensed"/>
              </a:rPr>
              <a:t>.</a:t>
            </a:r>
          </a:p>
        </p:txBody>
      </p:sp>
      <p:pic>
        <p:nvPicPr>
          <p:cNvPr id="88" name="Picture 87" descr="Screen Shot 2014-05-27 at 11.26.08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77" t="2571" r="9812" b="8626"/>
          <a:stretch/>
        </p:blipFill>
        <p:spPr>
          <a:xfrm>
            <a:off x="2802888" y="7241549"/>
            <a:ext cx="2058726" cy="1259563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2819736" y="8514611"/>
            <a:ext cx="2076868" cy="878043"/>
            <a:chOff x="3070938" y="5195481"/>
            <a:chExt cx="2076868" cy="878043"/>
          </a:xfrm>
        </p:grpSpPr>
        <p:grpSp>
          <p:nvGrpSpPr>
            <p:cNvPr id="41" name="Group 40"/>
            <p:cNvGrpSpPr/>
            <p:nvPr/>
          </p:nvGrpSpPr>
          <p:grpSpPr>
            <a:xfrm>
              <a:off x="3070938" y="5195481"/>
              <a:ext cx="2076868" cy="878043"/>
              <a:chOff x="3070938" y="5210292"/>
              <a:chExt cx="2076868" cy="878043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3690629" y="5210292"/>
                <a:ext cx="1446302" cy="523220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sz="2800" kern="1100" spc="300" dirty="0" smtClean="0">
                    <a:latin typeface="Futura Condensed"/>
                    <a:cs typeface="Futura Condensed"/>
                  </a:rPr>
                  <a:t>CREA   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3070938" y="5657448"/>
                <a:ext cx="20768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kern="1100" spc="-10" dirty="0" err="1" smtClean="0">
                    <a:latin typeface="Futura Condensed"/>
                    <a:cs typeface="Futura Condensed"/>
                  </a:rPr>
                  <a:t>Diseña</a:t>
                </a:r>
                <a:r>
                  <a:rPr lang="en-US" sz="1100" kern="1100" spc="-1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100" kern="1100" spc="-10" dirty="0" err="1" smtClean="0">
                    <a:latin typeface="Futura Condensed"/>
                    <a:cs typeface="Futura Condensed"/>
                  </a:rPr>
                  <a:t>desarrolla</a:t>
                </a:r>
                <a:r>
                  <a:rPr lang="en-US" sz="1100" kern="11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kern="1100" spc="-10" dirty="0" err="1" smtClean="0">
                    <a:latin typeface="Futura Condensed"/>
                    <a:cs typeface="Futura Condensed"/>
                  </a:rPr>
                  <a:t>creaciones</a:t>
                </a:r>
                <a:r>
                  <a:rPr lang="en-US" sz="1100" kern="1100" spc="-10" dirty="0" smtClean="0">
                    <a:latin typeface="Futura Condensed"/>
                    <a:cs typeface="Futura Condensed"/>
                  </a:rPr>
                  <a:t> con </a:t>
                </a:r>
                <a:r>
                  <a:rPr lang="en-US" sz="1100" kern="1100" spc="-10" dirty="0" err="1" smtClean="0">
                    <a:latin typeface="Futura Condensed"/>
                    <a:cs typeface="Futura Condensed"/>
                  </a:rPr>
                  <a:t>recursos</a:t>
                </a:r>
                <a:r>
                  <a:rPr lang="en-US" sz="1100" kern="1100" spc="-10" dirty="0" smtClean="0">
                    <a:latin typeface="Futura Condensed"/>
                    <a:cs typeface="Futura Condensed"/>
                  </a:rPr>
                  <a:t> y con la </a:t>
                </a:r>
                <a:r>
                  <a:rPr lang="en-US" sz="1100" kern="1100" spc="-10" dirty="0" err="1" smtClean="0">
                    <a:latin typeface="Futura Condensed"/>
                    <a:cs typeface="Futura Condensed"/>
                  </a:rPr>
                  <a:t>ayuda</a:t>
                </a:r>
                <a:r>
                  <a:rPr lang="en-US" sz="1100" kern="1100" spc="-1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100" kern="1100" spc="-10" dirty="0" err="1" smtClean="0">
                    <a:latin typeface="Futura Condensed"/>
                    <a:cs typeface="Futura Condensed"/>
                  </a:rPr>
                  <a:t>otras</a:t>
                </a:r>
                <a:r>
                  <a:rPr lang="en-US" sz="1100" kern="1100" spc="-10" dirty="0" smtClean="0">
                    <a:latin typeface="Futura Condensed"/>
                    <a:cs typeface="Futura Condensed"/>
                  </a:rPr>
                  <a:t> personas</a:t>
                </a:r>
                <a:endParaRPr lang="en-US" sz="1100" kern="1100" spc="-10" dirty="0">
                  <a:latin typeface="Futura Condensed"/>
                  <a:cs typeface="Futura Condensed"/>
                </a:endParaRPr>
              </a:p>
            </p:txBody>
          </p:sp>
        </p:grpSp>
        <p:pic>
          <p:nvPicPr>
            <p:cNvPr id="42" name="Picture 41" descr="Star_Orange.png"/>
            <p:cNvPicPr>
              <a:picLocks noChangeAspect="1"/>
            </p:cNvPicPr>
            <p:nvPr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5603" y="5256376"/>
              <a:ext cx="381095" cy="38109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" name="Picture 35" descr="Screen Shot 2014-05-27 at 11.37.05 AM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0" t="10740" r="26214" b="15198"/>
          <a:stretch/>
        </p:blipFill>
        <p:spPr>
          <a:xfrm>
            <a:off x="572539" y="7241548"/>
            <a:ext cx="1912377" cy="1259563"/>
          </a:xfrm>
          <a:prstGeom prst="rect">
            <a:avLst/>
          </a:prstGeom>
          <a:ln>
            <a:noFill/>
          </a:ln>
        </p:spPr>
      </p:pic>
      <p:pic>
        <p:nvPicPr>
          <p:cNvPr id="37" name="Picture 36" descr="Light_Orange.png"/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04" y="8571248"/>
            <a:ext cx="411723" cy="4117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" name="Group 37"/>
          <p:cNvGrpSpPr/>
          <p:nvPr/>
        </p:nvGrpSpPr>
        <p:grpSpPr>
          <a:xfrm>
            <a:off x="434103" y="8522030"/>
            <a:ext cx="2273023" cy="954107"/>
            <a:chOff x="622935" y="5216184"/>
            <a:chExt cx="1908271" cy="954107"/>
          </a:xfrm>
        </p:grpSpPr>
        <p:sp>
          <p:nvSpPr>
            <p:cNvPr id="39" name="TextBox 38"/>
            <p:cNvSpPr txBox="1"/>
            <p:nvPr/>
          </p:nvSpPr>
          <p:spPr>
            <a:xfrm>
              <a:off x="1070159" y="5216184"/>
              <a:ext cx="1374589" cy="954107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sz="2800" kern="1100" spc="300" dirty="0" smtClean="0">
                  <a:latin typeface="Futura Condensed"/>
                  <a:cs typeface="Futura Condensed"/>
                </a:rPr>
                <a:t>PLANIFICA</a:t>
              </a:r>
              <a:endParaRPr lang="en-US" sz="600" kern="1100" spc="300" dirty="0">
                <a:latin typeface="Futura Condensed"/>
                <a:cs typeface="Futura Condensed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22935" y="5664867"/>
              <a:ext cx="190827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kern="1100" spc="-10" dirty="0" smtClean="0">
                  <a:latin typeface="Futura Condensed"/>
                  <a:cs typeface="Futura Condensed"/>
                </a:rPr>
                <a:t>¿En </a:t>
              </a:r>
              <a:r>
                <a:rPr lang="en-US" sz="1100" kern="1100" spc="-1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100" kern="11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100" kern="1100" spc="-10" dirty="0" err="1" smtClean="0">
                  <a:latin typeface="Futura Condensed"/>
                  <a:cs typeface="Futura Condensed"/>
                </a:rPr>
                <a:t>quieres</a:t>
              </a:r>
              <a:r>
                <a:rPr lang="en-US" sz="1100" kern="11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100" kern="1100" spc="-10" dirty="0" err="1" smtClean="0">
                  <a:latin typeface="Futura Condensed"/>
                  <a:cs typeface="Futura Condensed"/>
                </a:rPr>
                <a:t>trabajar</a:t>
              </a:r>
              <a:r>
                <a:rPr lang="en-US" sz="1100" kern="1100" spc="-10" dirty="0" smtClean="0">
                  <a:latin typeface="Futura Condensed"/>
                  <a:cs typeface="Futura Condensed"/>
                </a:rPr>
                <a:t>? </a:t>
              </a:r>
              <a:r>
                <a:rPr lang="en-US" sz="1100" kern="1100" spc="-10" dirty="0" err="1" smtClean="0">
                  <a:latin typeface="Futura Condensed"/>
                  <a:cs typeface="Futura Condensed"/>
                </a:rPr>
                <a:t>Haz</a:t>
              </a:r>
              <a:r>
                <a:rPr lang="en-US" sz="1100" kern="11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100" kern="1100" spc="-1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100" kern="11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100" kern="1100" spc="-10" dirty="0" err="1" smtClean="0">
                  <a:latin typeface="Futura Condensed"/>
                  <a:cs typeface="Futura Condensed"/>
                </a:rPr>
                <a:t>lluvia</a:t>
              </a:r>
              <a:r>
                <a:rPr lang="en-US" sz="1100" kern="1100" spc="-10" dirty="0" smtClean="0">
                  <a:latin typeface="Futura Condensed"/>
                  <a:cs typeface="Futura Condensed"/>
                </a:rPr>
                <a:t> de ideas y </a:t>
              </a:r>
              <a:r>
                <a:rPr lang="en-US" sz="1100" kern="1100" spc="-10" dirty="0" err="1" smtClean="0">
                  <a:latin typeface="Futura Condensed"/>
                  <a:cs typeface="Futura Condensed"/>
                </a:rPr>
                <a:t>prepara</a:t>
              </a:r>
              <a:r>
                <a:rPr lang="en-US" sz="1100" kern="1100" spc="-10" dirty="0" smtClean="0">
                  <a:latin typeface="Futura Condensed"/>
                  <a:cs typeface="Futura Condensed"/>
                </a:rPr>
                <a:t> un plan de </a:t>
              </a:r>
              <a:r>
                <a:rPr lang="en-US" sz="1100" kern="1100" spc="-10" dirty="0" err="1" smtClean="0">
                  <a:latin typeface="Futura Condensed"/>
                  <a:cs typeface="Futura Condensed"/>
                </a:rPr>
                <a:t>acción</a:t>
              </a:r>
              <a:r>
                <a:rPr lang="en-US" sz="1100" kern="1100" spc="-10" dirty="0" smtClean="0">
                  <a:latin typeface="Futura Condensed"/>
                  <a:cs typeface="Futura Condensed"/>
                </a:rPr>
                <a:t>.</a:t>
              </a:r>
              <a:endParaRPr lang="en-US" sz="1100" kern="1100" spc="-1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189557" y="8522030"/>
            <a:ext cx="2219575" cy="954107"/>
            <a:chOff x="5388792" y="5191936"/>
            <a:chExt cx="2024267" cy="954107"/>
          </a:xfrm>
        </p:grpSpPr>
        <p:sp>
          <p:nvSpPr>
            <p:cNvPr id="35" name="Oval Callout 34"/>
            <p:cNvSpPr/>
            <p:nvPr/>
          </p:nvSpPr>
          <p:spPr>
            <a:xfrm>
              <a:off x="5442118" y="5299748"/>
              <a:ext cx="362983" cy="272186"/>
            </a:xfrm>
            <a:prstGeom prst="wedgeEllipseCallout">
              <a:avLst>
                <a:gd name="adj1" fmla="val -24354"/>
                <a:gd name="adj2" fmla="val 64848"/>
              </a:avLst>
            </a:prstGeom>
            <a:noFill/>
            <a:ln w="12700" cmpd="sng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5388792" y="5191936"/>
              <a:ext cx="2024267" cy="954107"/>
              <a:chOff x="5388792" y="5191936"/>
              <a:chExt cx="2024267" cy="954107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5774401" y="5191936"/>
                <a:ext cx="1581352" cy="954107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sz="2800" kern="1100" spc="300" dirty="0" smtClean="0">
                    <a:latin typeface="Futura Condensed"/>
                    <a:cs typeface="Futura Condensed"/>
                  </a:rPr>
                  <a:t>COMPARTE</a:t>
                </a:r>
                <a:endParaRPr lang="en-US" sz="600" kern="1100" spc="3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5388792" y="5639092"/>
                <a:ext cx="202426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kern="1100" spc="-10" dirty="0" err="1" smtClean="0">
                    <a:latin typeface="Futura Condensed"/>
                    <a:cs typeface="Futura Condensed"/>
                  </a:rPr>
                  <a:t>Comparte</a:t>
                </a:r>
                <a:r>
                  <a:rPr lang="en-US" sz="1100" kern="11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kern="1100" spc="-1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100" kern="11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kern="1100" spc="-10" dirty="0" err="1" smtClean="0">
                    <a:latin typeface="Futura Condensed"/>
                    <a:cs typeface="Futura Condensed"/>
                  </a:rPr>
                  <a:t>proyecto</a:t>
                </a:r>
                <a:r>
                  <a:rPr lang="en-US" sz="1100" kern="1100" spc="-1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100" kern="1100" spc="-10" dirty="0" err="1" smtClean="0">
                    <a:latin typeface="Futura Condensed"/>
                    <a:cs typeface="Futura Condensed"/>
                  </a:rPr>
                  <a:t>recoge</a:t>
                </a:r>
                <a:r>
                  <a:rPr lang="en-US" sz="1100" kern="11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kern="1100" spc="-10" dirty="0" err="1" smtClean="0">
                    <a:latin typeface="Futura Condensed"/>
                    <a:cs typeface="Futura Condensed"/>
                  </a:rPr>
                  <a:t>opiniones</a:t>
                </a:r>
                <a:r>
                  <a:rPr lang="en-US" sz="1100" kern="1100" spc="-1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100" kern="1100" spc="-10" dirty="0" err="1" smtClean="0">
                    <a:latin typeface="Futura Condensed"/>
                    <a:cs typeface="Futura Condensed"/>
                  </a:rPr>
                  <a:t>sugerencias</a:t>
                </a:r>
                <a:r>
                  <a:rPr lang="en-US" sz="1100" kern="11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kern="1100" spc="-1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100" kern="11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kern="1100" spc="-10" dirty="0" err="1" smtClean="0">
                    <a:latin typeface="Futura Condensed"/>
                    <a:cs typeface="Futura Condensed"/>
                  </a:rPr>
                  <a:t>guiar</a:t>
                </a:r>
                <a:r>
                  <a:rPr lang="en-US" sz="1100" kern="11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kern="1100" spc="-10" dirty="0" err="1" smtClean="0">
                    <a:latin typeface="Futura Condensed"/>
                    <a:cs typeface="Futura Condensed"/>
                  </a:rPr>
                  <a:t>tus</a:t>
                </a:r>
                <a:r>
                  <a:rPr lang="en-US" sz="1100" kern="11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kern="1100" spc="-10" dirty="0" err="1" smtClean="0">
                    <a:latin typeface="Futura Condensed"/>
                    <a:cs typeface="Futura Condensed"/>
                  </a:rPr>
                  <a:t>próximos</a:t>
                </a:r>
                <a:r>
                  <a:rPr lang="en-US" sz="1100" kern="11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kern="1100" spc="-10" dirty="0" err="1" smtClean="0">
                    <a:latin typeface="Futura Condensed"/>
                    <a:cs typeface="Futura Condensed"/>
                  </a:rPr>
                  <a:t>pasos</a:t>
                </a:r>
                <a:r>
                  <a:rPr lang="en-US" sz="1100" kern="1100" spc="-10" dirty="0" smtClean="0">
                    <a:latin typeface="Futura Condensed"/>
                    <a:cs typeface="Futura Condensed"/>
                  </a:rPr>
                  <a:t>.</a:t>
                </a:r>
                <a:endParaRPr lang="en-US" sz="1100" kern="1100" spc="-10" dirty="0">
                  <a:latin typeface="Futura Condensed"/>
                  <a:cs typeface="Futura Condensed"/>
                </a:endParaRPr>
              </a:p>
            </p:txBody>
          </p:sp>
        </p:grpSp>
      </p:grpSp>
      <p:pic>
        <p:nvPicPr>
          <p:cNvPr id="89" name="Picture 88" descr="Screen Shot 2014-05-27 at 11.27.36 AM.png"/>
          <p:cNvPicPr>
            <a:picLocks noChangeAspect="1"/>
          </p:cNvPicPr>
          <p:nvPr/>
        </p:nvPicPr>
        <p:blipFill rotWithShape="1"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9" b="532"/>
          <a:stretch/>
        </p:blipFill>
        <p:spPr>
          <a:xfrm>
            <a:off x="5277406" y="7241549"/>
            <a:ext cx="1932305" cy="1259562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472493" y="1327883"/>
            <a:ext cx="6856790" cy="2308324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Futura Condensed"/>
                <a:cs typeface="Futura Condensed"/>
              </a:rPr>
              <a:t>“Hack</a:t>
            </a:r>
            <a:r>
              <a:rPr lang="en-US" sz="1200" dirty="0" smtClean="0">
                <a:latin typeface="Futura Condensed"/>
                <a:cs typeface="Futura Condensed"/>
              </a:rPr>
              <a:t>”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término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tiene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connotaciones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negativas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algunas</a:t>
            </a:r>
            <a:r>
              <a:rPr lang="en-US" sz="1200" dirty="0" smtClean="0">
                <a:latin typeface="Futura Condensed"/>
                <a:cs typeface="Futura Condensed"/>
              </a:rPr>
              <a:t> personas – sin embargo, </a:t>
            </a:r>
            <a:r>
              <a:rPr lang="en-US" sz="1200" dirty="0" err="1" smtClean="0">
                <a:latin typeface="Futura Condensed"/>
                <a:cs typeface="Futura Condensed"/>
              </a:rPr>
              <a:t>tiene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larga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historia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relacionada</a:t>
            </a:r>
            <a:r>
              <a:rPr lang="en-US" sz="1200" dirty="0" smtClean="0">
                <a:latin typeface="Futura Condensed"/>
                <a:cs typeface="Futura Condensed"/>
              </a:rPr>
              <a:t> con el </a:t>
            </a:r>
            <a:r>
              <a:rPr lang="en-US" sz="1200" dirty="0" err="1" smtClean="0">
                <a:latin typeface="Futura Condensed"/>
                <a:cs typeface="Futura Condensed"/>
              </a:rPr>
              <a:t>juego</a:t>
            </a:r>
            <a:r>
              <a:rPr lang="en-US" sz="1200" dirty="0" smtClean="0">
                <a:latin typeface="Futura Condensed"/>
                <a:cs typeface="Futura Condensed"/>
              </a:rPr>
              <a:t>, la </a:t>
            </a:r>
            <a:r>
              <a:rPr lang="en-US" sz="1200" dirty="0" err="1" smtClean="0">
                <a:latin typeface="Futura Condensed"/>
                <a:cs typeface="Futura Condensed"/>
              </a:rPr>
              <a:t>curiosidad</a:t>
            </a:r>
            <a:r>
              <a:rPr lang="en-US" sz="1200" dirty="0" smtClean="0">
                <a:latin typeface="Futura Condensed"/>
                <a:cs typeface="Futura Condensed"/>
              </a:rPr>
              <a:t>, la </a:t>
            </a:r>
            <a:r>
              <a:rPr lang="en-US" sz="1200" dirty="0" err="1" smtClean="0">
                <a:latin typeface="Futura Condensed"/>
                <a:cs typeface="Futura Condensed"/>
              </a:rPr>
              <a:t>persistencia</a:t>
            </a:r>
            <a:r>
              <a:rPr lang="en-US" sz="1200" dirty="0" smtClean="0">
                <a:latin typeface="Futura Condensed"/>
                <a:cs typeface="Futura Condensed"/>
              </a:rPr>
              <a:t> y la </a:t>
            </a:r>
            <a:r>
              <a:rPr lang="en-US" sz="1200" dirty="0" err="1" smtClean="0">
                <a:latin typeface="Futura Condensed"/>
                <a:cs typeface="Futura Condensed"/>
              </a:rPr>
              <a:t>creatividad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nuestras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definiciones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favoritas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“hack”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“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aplicación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apropiada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ingenuidad</a:t>
            </a:r>
            <a:r>
              <a:rPr lang="en-US" sz="1200" dirty="0" smtClean="0">
                <a:latin typeface="Futura Condensed"/>
                <a:cs typeface="Futura Condensed"/>
              </a:rPr>
              <a:t>”. Con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definición</a:t>
            </a:r>
            <a:r>
              <a:rPr lang="en-US" sz="1200" dirty="0" smtClean="0">
                <a:latin typeface="Futura Condensed"/>
                <a:cs typeface="Futura Condensed"/>
              </a:rPr>
              <a:t>, ¿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mejor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capacidad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joven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aprender</a:t>
            </a:r>
            <a:r>
              <a:rPr lang="en-US" sz="1200" dirty="0" smtClean="0">
                <a:latin typeface="Futura Condensed"/>
                <a:cs typeface="Futura Condensed"/>
              </a:rPr>
              <a:t> a “</a:t>
            </a:r>
            <a:r>
              <a:rPr lang="en-US" sz="1200" dirty="0" err="1" smtClean="0">
                <a:latin typeface="Futura Condensed"/>
                <a:cs typeface="Futura Condensed"/>
              </a:rPr>
              <a:t>hackear</a:t>
            </a:r>
            <a:r>
              <a:rPr lang="en-US" sz="1200" dirty="0" smtClean="0">
                <a:latin typeface="Futura Condensed"/>
                <a:cs typeface="Futura Condensed"/>
              </a:rPr>
              <a:t>”?</a:t>
            </a:r>
            <a:endParaRPr lang="en-US" sz="1200" dirty="0">
              <a:latin typeface="Futura Condensed"/>
              <a:cs typeface="Futura Condensed"/>
            </a:endParaRPr>
          </a:p>
          <a:p>
            <a:pPr algn="just"/>
            <a:endParaRPr lang="en-US" sz="1200" dirty="0">
              <a:latin typeface="Futura Condensed"/>
              <a:cs typeface="Futura Condensed"/>
            </a:endParaRPr>
          </a:p>
          <a:p>
            <a:pPr algn="just"/>
            <a:r>
              <a:rPr lang="en-US" sz="1200" dirty="0">
                <a:latin typeface="Futura Condensed"/>
                <a:cs typeface="Futura Condensed"/>
              </a:rPr>
              <a:t>U</a:t>
            </a:r>
            <a:r>
              <a:rPr lang="en-US" sz="1200" dirty="0" smtClean="0">
                <a:latin typeface="Futura Condensed"/>
                <a:cs typeface="Futura Condensed"/>
              </a:rPr>
              <a:t>n </a:t>
            </a:r>
            <a:r>
              <a:rPr lang="en-US" sz="1200" dirty="0" err="1">
                <a:latin typeface="Futura Condensed"/>
                <a:cs typeface="Futura Condensed"/>
              </a:rPr>
              <a:t>hackathon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toma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ingenuidad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juguetona</a:t>
            </a:r>
            <a:r>
              <a:rPr lang="en-US" sz="1200" dirty="0" smtClean="0">
                <a:latin typeface="Futura Condensed"/>
                <a:cs typeface="Futura Condensed"/>
              </a:rPr>
              <a:t> del hacking y la </a:t>
            </a:r>
            <a:r>
              <a:rPr lang="en-US" sz="1200" dirty="0" err="1" smtClean="0">
                <a:latin typeface="Futura Condensed"/>
                <a:cs typeface="Futura Condensed"/>
              </a:rPr>
              <a:t>sitúa</a:t>
            </a:r>
            <a:r>
              <a:rPr lang="en-US" sz="1200" dirty="0" smtClean="0">
                <a:latin typeface="Futura Condensed"/>
                <a:cs typeface="Futura Condensed"/>
              </a:rPr>
              <a:t> en un </a:t>
            </a:r>
            <a:r>
              <a:rPr lang="en-US" sz="1200" dirty="0" err="1" smtClean="0">
                <a:latin typeface="Futura Condensed"/>
                <a:cs typeface="Futura Condensed"/>
              </a:rPr>
              <a:t>contexto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intensamente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dirigido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limitado</a:t>
            </a:r>
            <a:r>
              <a:rPr lang="en-US" sz="1200" dirty="0" smtClean="0">
                <a:latin typeface="Futura Condensed"/>
                <a:cs typeface="Futura Condensed"/>
              </a:rPr>
              <a:t> en el </a:t>
            </a:r>
            <a:r>
              <a:rPr lang="en-US" sz="1200" dirty="0" err="1" smtClean="0">
                <a:latin typeface="Futura Condensed"/>
                <a:cs typeface="Futura Condensed"/>
              </a:rPr>
              <a:t>tiempo</a:t>
            </a:r>
            <a:r>
              <a:rPr lang="en-US" sz="1200" dirty="0" smtClean="0">
                <a:latin typeface="Futura Condensed"/>
                <a:cs typeface="Futura Condensed"/>
              </a:rPr>
              <a:t>. En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unidad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tormenta</a:t>
            </a:r>
            <a:r>
              <a:rPr lang="en-US" sz="1200" dirty="0" smtClean="0">
                <a:latin typeface="Futura Condensed"/>
                <a:cs typeface="Futura Condensed"/>
              </a:rPr>
              <a:t> de ideas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idea, </a:t>
            </a:r>
            <a:r>
              <a:rPr lang="en-US" sz="1200" dirty="0" err="1" smtClean="0">
                <a:latin typeface="Futura Condensed"/>
                <a:cs typeface="Futura Condensed"/>
              </a:rPr>
              <a:t>desarrollarán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realizarán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exhibición</a:t>
            </a:r>
            <a:r>
              <a:rPr lang="en-US" sz="1200" dirty="0" smtClean="0">
                <a:latin typeface="Futura Condensed"/>
                <a:cs typeface="Futura Condensed"/>
              </a:rPr>
              <a:t> de un </a:t>
            </a:r>
            <a:r>
              <a:rPr lang="en-US" sz="1200" dirty="0" err="1" smtClean="0">
                <a:latin typeface="Futura Condensed"/>
                <a:cs typeface="Futura Condensed"/>
              </a:rPr>
              <a:t>prototipo</a:t>
            </a:r>
            <a:r>
              <a:rPr lang="en-US" sz="1200" dirty="0" smtClean="0">
                <a:latin typeface="Futura Condensed"/>
                <a:cs typeface="Futura Condensed"/>
              </a:rPr>
              <a:t> final </a:t>
            </a:r>
            <a:r>
              <a:rPr lang="en-US" sz="1200" dirty="0" err="1" smtClean="0">
                <a:latin typeface="Futura Condensed"/>
                <a:cs typeface="Futura Condensed"/>
              </a:rPr>
              <a:t>utilizando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ciclo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iterativo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planifica-crea-comparte</a:t>
            </a:r>
            <a:r>
              <a:rPr lang="en-US" sz="1200" dirty="0">
                <a:latin typeface="Futura Condensed"/>
                <a:cs typeface="Futura Condensed"/>
              </a:rPr>
              <a:t>.</a:t>
            </a:r>
          </a:p>
          <a:p>
            <a:pPr algn="just"/>
            <a:endParaRPr lang="en-US" sz="1200" dirty="0">
              <a:latin typeface="Futura Condensed"/>
              <a:cs typeface="Futura Condensed"/>
            </a:endParaRPr>
          </a:p>
          <a:p>
            <a:pPr algn="just"/>
            <a:r>
              <a:rPr lang="en-US" sz="1200" dirty="0" smtClean="0">
                <a:latin typeface="Futura Condensed"/>
                <a:cs typeface="Futura Condensed"/>
              </a:rPr>
              <a:t>Los </a:t>
            </a:r>
            <a:r>
              <a:rPr lang="en-US" sz="1200" dirty="0" err="1" smtClean="0">
                <a:latin typeface="Futura Condensed"/>
                <a:cs typeface="Futura Condensed"/>
              </a:rPr>
              <a:t>hackathons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ofrecen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oportunidad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magnífica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inventen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les </a:t>
            </a:r>
            <a:r>
              <a:rPr lang="en-US" sz="1200" dirty="0" err="1" smtClean="0">
                <a:latin typeface="Futura Condensed"/>
                <a:cs typeface="Futura Condensed"/>
              </a:rPr>
              <a:t>resulten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significativos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relevantes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podrían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desarrollados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finales </a:t>
            </a:r>
            <a:r>
              <a:rPr lang="en-US" sz="1200" dirty="0" err="1" smtClean="0">
                <a:latin typeface="Futura Condensed"/>
                <a:cs typeface="Futura Condensed"/>
              </a:rPr>
              <a:t>independientes</a:t>
            </a:r>
            <a:r>
              <a:rPr lang="en-US" sz="1200" dirty="0" smtClean="0">
                <a:latin typeface="Futura Condensed"/>
                <a:cs typeface="Futura Condensed"/>
              </a:rPr>
              <a:t> o en </a:t>
            </a:r>
            <a:r>
              <a:rPr lang="en-US" sz="1200" dirty="0" err="1" smtClean="0">
                <a:latin typeface="Futura Condensed"/>
                <a:cs typeface="Futura Condensed"/>
              </a:rPr>
              <a:t>equipos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colaborativos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oportunidad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demuestren</a:t>
            </a:r>
            <a:r>
              <a:rPr lang="en-US" sz="1200" dirty="0" smtClean="0">
                <a:latin typeface="Futura Condensed"/>
                <a:cs typeface="Futura Condensed"/>
              </a:rPr>
              <a:t> lo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aprendido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amplíen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habilidades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desarrollen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prueben</a:t>
            </a:r>
            <a:r>
              <a:rPr lang="en-US" sz="1200" dirty="0" smtClean="0">
                <a:latin typeface="Futura Condensed"/>
                <a:cs typeface="Futura Condensed"/>
              </a:rPr>
              <a:t> ideas </a:t>
            </a:r>
            <a:r>
              <a:rPr lang="en-US" sz="1200" dirty="0" err="1" smtClean="0">
                <a:latin typeface="Futura Condensed"/>
                <a:cs typeface="Futura Condensed"/>
              </a:rPr>
              <a:t>dentro</a:t>
            </a:r>
            <a:r>
              <a:rPr lang="en-US" sz="1200" dirty="0" smtClean="0">
                <a:latin typeface="Futura Condensed"/>
                <a:cs typeface="Futura Condensed"/>
              </a:rPr>
              <a:t> de un </a:t>
            </a:r>
            <a:r>
              <a:rPr lang="en-US" sz="1200" dirty="0" err="1" smtClean="0">
                <a:latin typeface="Futura Condensed"/>
                <a:cs typeface="Futura Condensed"/>
              </a:rPr>
              <a:t>entorno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aprendizaje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colaborativo</a:t>
            </a:r>
            <a:r>
              <a:rPr lang="en-US" sz="1200" dirty="0" smtClean="0">
                <a:latin typeface="Futura Condensed"/>
                <a:cs typeface="Futura Condensed"/>
              </a:rPr>
              <a:t>, flexible y </a:t>
            </a:r>
            <a:r>
              <a:rPr lang="en-US" sz="1200" dirty="0" err="1" smtClean="0">
                <a:latin typeface="Futura Condensed"/>
                <a:cs typeface="Futura Condensed"/>
              </a:rPr>
              <a:t>alegre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93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111</a:t>
            </a:r>
            <a:endParaRPr lang="en-US" dirty="0"/>
          </a:p>
        </p:txBody>
      </p:sp>
      <p:grpSp>
        <p:nvGrpSpPr>
          <p:cNvPr id="152" name="Group 151"/>
          <p:cNvGrpSpPr/>
          <p:nvPr/>
        </p:nvGrpSpPr>
        <p:grpSpPr>
          <a:xfrm>
            <a:off x="727169" y="3781096"/>
            <a:ext cx="3053854" cy="2977272"/>
            <a:chOff x="1843025" y="1874137"/>
            <a:chExt cx="3687757" cy="3595286"/>
          </a:xfrm>
        </p:grpSpPr>
        <p:grpSp>
          <p:nvGrpSpPr>
            <p:cNvPr id="153" name="Group 152"/>
            <p:cNvGrpSpPr/>
            <p:nvPr/>
          </p:nvGrpSpPr>
          <p:grpSpPr>
            <a:xfrm>
              <a:off x="1843025" y="1874137"/>
              <a:ext cx="3595288" cy="3595286"/>
              <a:chOff x="1843025" y="1874137"/>
              <a:chExt cx="3595288" cy="3595286"/>
            </a:xfrm>
          </p:grpSpPr>
          <p:grpSp>
            <p:nvGrpSpPr>
              <p:cNvPr id="157" name="Group 156"/>
              <p:cNvGrpSpPr/>
              <p:nvPr/>
            </p:nvGrpSpPr>
            <p:grpSpPr>
              <a:xfrm>
                <a:off x="1843025" y="1874137"/>
                <a:ext cx="3595288" cy="3595286"/>
                <a:chOff x="1843025" y="1874137"/>
                <a:chExt cx="3595288" cy="3595286"/>
              </a:xfrm>
            </p:grpSpPr>
            <p:sp>
              <p:nvSpPr>
                <p:cNvPr id="161" name="Oval 160"/>
                <p:cNvSpPr/>
                <p:nvPr/>
              </p:nvSpPr>
              <p:spPr>
                <a:xfrm rot="331695">
                  <a:off x="1843025" y="1874137"/>
                  <a:ext cx="3595288" cy="3595286"/>
                </a:xfrm>
                <a:prstGeom prst="ellipse">
                  <a:avLst/>
                </a:prstGeom>
                <a:noFill/>
                <a:ln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EA6A09"/>
                    </a:solidFill>
                  </a:endParaRPr>
                </a:p>
              </p:txBody>
            </p:sp>
            <p:grpSp>
              <p:nvGrpSpPr>
                <p:cNvPr id="162" name="Group 161"/>
                <p:cNvGrpSpPr/>
                <p:nvPr/>
              </p:nvGrpSpPr>
              <p:grpSpPr>
                <a:xfrm>
                  <a:off x="2730100" y="2037564"/>
                  <a:ext cx="158635" cy="119556"/>
                  <a:chOff x="2730100" y="2037564"/>
                  <a:chExt cx="158635" cy="119556"/>
                </a:xfrm>
              </p:grpSpPr>
              <p:sp>
                <p:nvSpPr>
                  <p:cNvPr id="163" name="Rectangle 162"/>
                  <p:cNvSpPr/>
                  <p:nvPr/>
                </p:nvSpPr>
                <p:spPr>
                  <a:xfrm>
                    <a:off x="2759075" y="2037564"/>
                    <a:ext cx="129660" cy="119556"/>
                  </a:xfrm>
                  <a:prstGeom prst="rect">
                    <a:avLst/>
                  </a:prstGeom>
                  <a:ln>
                    <a:solidFill>
                      <a:srgbClr val="FFFFFF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64" name="Straight Connector 163"/>
                  <p:cNvCxnSpPr/>
                  <p:nvPr/>
                </p:nvCxnSpPr>
                <p:spPr>
                  <a:xfrm flipV="1">
                    <a:off x="2730100" y="2061816"/>
                    <a:ext cx="121449" cy="71052"/>
                  </a:xfrm>
                  <a:prstGeom prst="line">
                    <a:avLst/>
                  </a:prstGeom>
                  <a:ln w="57150" cmpd="sng">
                    <a:solidFill>
                      <a:srgbClr val="A6A6A6"/>
                    </a:solidFill>
                    <a:headEnd type="none"/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58" name="Group 157"/>
              <p:cNvGrpSpPr/>
              <p:nvPr/>
            </p:nvGrpSpPr>
            <p:grpSpPr>
              <a:xfrm>
                <a:off x="2629415" y="5149850"/>
                <a:ext cx="203356" cy="119556"/>
                <a:chOff x="2629415" y="5149850"/>
                <a:chExt cx="203356" cy="119556"/>
              </a:xfrm>
            </p:grpSpPr>
            <p:sp>
              <p:nvSpPr>
                <p:cNvPr id="159" name="Rectangle 158"/>
                <p:cNvSpPr/>
                <p:nvPr/>
              </p:nvSpPr>
              <p:spPr>
                <a:xfrm>
                  <a:off x="2629415" y="5149850"/>
                  <a:ext cx="129660" cy="119556"/>
                </a:xfrm>
                <a:prstGeom prst="rect">
                  <a:avLst/>
                </a:prstGeom>
                <a:ln>
                  <a:solidFill>
                    <a:srgbClr val="FFFFFF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0" name="Straight Connector 159"/>
                <p:cNvCxnSpPr/>
                <p:nvPr/>
              </p:nvCxnSpPr>
              <p:spPr>
                <a:xfrm flipH="1" flipV="1">
                  <a:off x="2699421" y="5206635"/>
                  <a:ext cx="133350" cy="62771"/>
                </a:xfrm>
                <a:prstGeom prst="line">
                  <a:avLst/>
                </a:prstGeom>
                <a:ln w="57150" cmpd="sng">
                  <a:solidFill>
                    <a:srgbClr val="A6A6A6"/>
                  </a:solidFill>
                  <a:headEnd type="non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4" name="Group 153"/>
            <p:cNvGrpSpPr/>
            <p:nvPr/>
          </p:nvGrpSpPr>
          <p:grpSpPr>
            <a:xfrm>
              <a:off x="5401122" y="3565310"/>
              <a:ext cx="129660" cy="213897"/>
              <a:chOff x="5401122" y="3565310"/>
              <a:chExt cx="129660" cy="213897"/>
            </a:xfrm>
          </p:grpSpPr>
          <p:sp>
            <p:nvSpPr>
              <p:cNvPr id="155" name="Rectangle 154"/>
              <p:cNvSpPr/>
              <p:nvPr/>
            </p:nvSpPr>
            <p:spPr>
              <a:xfrm>
                <a:off x="5401122" y="3659651"/>
                <a:ext cx="129660" cy="119556"/>
              </a:xfrm>
              <a:prstGeom prst="rect">
                <a:avLst/>
              </a:prstGeom>
              <a:ln>
                <a:solidFill>
                  <a:srgbClr val="FFFF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6" name="Straight Connector 155"/>
              <p:cNvCxnSpPr/>
              <p:nvPr/>
            </p:nvCxnSpPr>
            <p:spPr>
              <a:xfrm>
                <a:off x="5441288" y="3565310"/>
                <a:ext cx="0" cy="112820"/>
              </a:xfrm>
              <a:prstGeom prst="line">
                <a:avLst/>
              </a:prstGeom>
              <a:ln w="57150" cmpd="sng">
                <a:solidFill>
                  <a:srgbClr val="A6A6A6"/>
                </a:solidFill>
                <a:headEnd type="non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65" name="Teardrop 164"/>
          <p:cNvSpPr/>
          <p:nvPr/>
        </p:nvSpPr>
        <p:spPr>
          <a:xfrm rot="8075815">
            <a:off x="1561608" y="3538452"/>
            <a:ext cx="1323403" cy="1323405"/>
          </a:xfrm>
          <a:prstGeom prst="teardrop">
            <a:avLst/>
          </a:prstGeom>
          <a:solidFill>
            <a:srgbClr val="EA6A09"/>
          </a:solidFill>
          <a:ln w="3810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ardrop 165"/>
          <p:cNvSpPr/>
          <p:nvPr/>
        </p:nvSpPr>
        <p:spPr>
          <a:xfrm rot="8075815">
            <a:off x="513609" y="5162705"/>
            <a:ext cx="1323402" cy="1323405"/>
          </a:xfrm>
          <a:prstGeom prst="teardrop">
            <a:avLst/>
          </a:prstGeom>
          <a:solidFill>
            <a:srgbClr val="EA6A09"/>
          </a:solidFill>
          <a:ln w="3810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/>
          <p:cNvSpPr txBox="1"/>
          <p:nvPr/>
        </p:nvSpPr>
        <p:spPr>
          <a:xfrm>
            <a:off x="1689764" y="3670187"/>
            <a:ext cx="1067090" cy="369334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numCol="1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Futura Condensed"/>
                <a:cs typeface="Futura Condensed"/>
              </a:rPr>
              <a:t>PLANIFICA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641765" y="5313601"/>
            <a:ext cx="1067090" cy="36933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numCol="1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Futura Condensed"/>
                <a:cs typeface="Futura Condensed"/>
              </a:rPr>
              <a:t>COMPARTE</a:t>
            </a:r>
          </a:p>
        </p:txBody>
      </p:sp>
      <p:sp>
        <p:nvSpPr>
          <p:cNvPr id="169" name="Oval Callout 168"/>
          <p:cNvSpPr/>
          <p:nvPr/>
        </p:nvSpPr>
        <p:spPr>
          <a:xfrm>
            <a:off x="811756" y="5754613"/>
            <a:ext cx="727108" cy="545229"/>
          </a:xfrm>
          <a:prstGeom prst="wedgeEllipseCallout">
            <a:avLst>
              <a:gd name="adj1" fmla="val -24354"/>
              <a:gd name="adj2" fmla="val 64848"/>
            </a:avLst>
          </a:prstGeom>
          <a:noFill/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eardrop 169"/>
          <p:cNvSpPr/>
          <p:nvPr/>
        </p:nvSpPr>
        <p:spPr>
          <a:xfrm rot="8075815">
            <a:off x="2578971" y="5162704"/>
            <a:ext cx="1323403" cy="1323405"/>
          </a:xfrm>
          <a:prstGeom prst="teardrop">
            <a:avLst/>
          </a:prstGeom>
          <a:solidFill>
            <a:srgbClr val="EA6A09"/>
          </a:solidFill>
          <a:ln w="3810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extBox 170"/>
          <p:cNvSpPr txBox="1"/>
          <p:nvPr/>
        </p:nvSpPr>
        <p:spPr>
          <a:xfrm>
            <a:off x="2707128" y="5282512"/>
            <a:ext cx="1067088" cy="369332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numCol="1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Futura Condensed"/>
                <a:cs typeface="Futura Condensed"/>
              </a:rPr>
              <a:t>CREA</a:t>
            </a:r>
          </a:p>
        </p:txBody>
      </p:sp>
      <p:grpSp>
        <p:nvGrpSpPr>
          <p:cNvPr id="172" name="Group 171"/>
          <p:cNvGrpSpPr/>
          <p:nvPr/>
        </p:nvGrpSpPr>
        <p:grpSpPr>
          <a:xfrm>
            <a:off x="2020360" y="4110031"/>
            <a:ext cx="405899" cy="734695"/>
            <a:chOff x="2233642" y="4295141"/>
            <a:chExt cx="405899" cy="734695"/>
          </a:xfrm>
        </p:grpSpPr>
        <p:sp>
          <p:nvSpPr>
            <p:cNvPr id="173" name="Freeform 172"/>
            <p:cNvSpPr/>
            <p:nvPr/>
          </p:nvSpPr>
          <p:spPr>
            <a:xfrm>
              <a:off x="2233642" y="4295141"/>
              <a:ext cx="405899" cy="574531"/>
            </a:xfrm>
            <a:custGeom>
              <a:avLst/>
              <a:gdLst>
                <a:gd name="connsiteX0" fmla="*/ 514350 w 2457450"/>
                <a:gd name="connsiteY0" fmla="*/ 2876550 h 2876550"/>
                <a:gd name="connsiteX1" fmla="*/ 419100 w 2457450"/>
                <a:gd name="connsiteY1" fmla="*/ 2752725 h 2876550"/>
                <a:gd name="connsiteX2" fmla="*/ 390525 w 2457450"/>
                <a:gd name="connsiteY2" fmla="*/ 2438400 h 2876550"/>
                <a:gd name="connsiteX3" fmla="*/ 152400 w 2457450"/>
                <a:gd name="connsiteY3" fmla="*/ 1724025 h 2876550"/>
                <a:gd name="connsiteX4" fmla="*/ 0 w 2457450"/>
                <a:gd name="connsiteY4" fmla="*/ 1076325 h 2876550"/>
                <a:gd name="connsiteX5" fmla="*/ 1266825 w 2457450"/>
                <a:gd name="connsiteY5" fmla="*/ 0 h 2876550"/>
                <a:gd name="connsiteX6" fmla="*/ 2457450 w 2457450"/>
                <a:gd name="connsiteY6" fmla="*/ 1019175 h 2876550"/>
                <a:gd name="connsiteX7" fmla="*/ 2247900 w 2457450"/>
                <a:gd name="connsiteY7" fmla="*/ 1724025 h 2876550"/>
                <a:gd name="connsiteX8" fmla="*/ 1971675 w 2457450"/>
                <a:gd name="connsiteY8" fmla="*/ 2428875 h 2876550"/>
                <a:gd name="connsiteX9" fmla="*/ 1943100 w 2457450"/>
                <a:gd name="connsiteY9" fmla="*/ 2733675 h 2876550"/>
                <a:gd name="connsiteX10" fmla="*/ 1857375 w 2457450"/>
                <a:gd name="connsiteY10" fmla="*/ 2876550 h 2876550"/>
                <a:gd name="connsiteX11" fmla="*/ 514350 w 2457450"/>
                <a:gd name="connsiteY11" fmla="*/ 2876550 h 2876550"/>
                <a:gd name="connsiteX0" fmla="*/ 514350 w 2457450"/>
                <a:gd name="connsiteY0" fmla="*/ 2876640 h 2876640"/>
                <a:gd name="connsiteX1" fmla="*/ 419100 w 2457450"/>
                <a:gd name="connsiteY1" fmla="*/ 2752815 h 2876640"/>
                <a:gd name="connsiteX2" fmla="*/ 390525 w 2457450"/>
                <a:gd name="connsiteY2" fmla="*/ 2438490 h 2876640"/>
                <a:gd name="connsiteX3" fmla="*/ 152400 w 2457450"/>
                <a:gd name="connsiteY3" fmla="*/ 1724115 h 2876640"/>
                <a:gd name="connsiteX4" fmla="*/ 0 w 2457450"/>
                <a:gd name="connsiteY4" fmla="*/ 1076415 h 2876640"/>
                <a:gd name="connsiteX5" fmla="*/ 1266825 w 2457450"/>
                <a:gd name="connsiteY5" fmla="*/ 90 h 2876640"/>
                <a:gd name="connsiteX6" fmla="*/ 2457450 w 2457450"/>
                <a:gd name="connsiteY6" fmla="*/ 1019265 h 2876640"/>
                <a:gd name="connsiteX7" fmla="*/ 2247900 w 2457450"/>
                <a:gd name="connsiteY7" fmla="*/ 1724115 h 2876640"/>
                <a:gd name="connsiteX8" fmla="*/ 1971675 w 2457450"/>
                <a:gd name="connsiteY8" fmla="*/ 2428965 h 2876640"/>
                <a:gd name="connsiteX9" fmla="*/ 1943100 w 2457450"/>
                <a:gd name="connsiteY9" fmla="*/ 2733765 h 2876640"/>
                <a:gd name="connsiteX10" fmla="*/ 1857375 w 2457450"/>
                <a:gd name="connsiteY10" fmla="*/ 2876640 h 2876640"/>
                <a:gd name="connsiteX11" fmla="*/ 514350 w 2457450"/>
                <a:gd name="connsiteY11" fmla="*/ 2876640 h 2876640"/>
                <a:gd name="connsiteX0" fmla="*/ 578058 w 2521158"/>
                <a:gd name="connsiteY0" fmla="*/ 2876640 h 2876640"/>
                <a:gd name="connsiteX1" fmla="*/ 482808 w 2521158"/>
                <a:gd name="connsiteY1" fmla="*/ 2752815 h 2876640"/>
                <a:gd name="connsiteX2" fmla="*/ 454233 w 2521158"/>
                <a:gd name="connsiteY2" fmla="*/ 2438490 h 2876640"/>
                <a:gd name="connsiteX3" fmla="*/ 216108 w 2521158"/>
                <a:gd name="connsiteY3" fmla="*/ 1724115 h 2876640"/>
                <a:gd name="connsiteX4" fmla="*/ 63708 w 2521158"/>
                <a:gd name="connsiteY4" fmla="*/ 1076415 h 2876640"/>
                <a:gd name="connsiteX5" fmla="*/ 1330533 w 2521158"/>
                <a:gd name="connsiteY5" fmla="*/ 90 h 2876640"/>
                <a:gd name="connsiteX6" fmla="*/ 2521158 w 2521158"/>
                <a:gd name="connsiteY6" fmla="*/ 1019265 h 2876640"/>
                <a:gd name="connsiteX7" fmla="*/ 2311608 w 2521158"/>
                <a:gd name="connsiteY7" fmla="*/ 1724115 h 2876640"/>
                <a:gd name="connsiteX8" fmla="*/ 2035383 w 2521158"/>
                <a:gd name="connsiteY8" fmla="*/ 2428965 h 2876640"/>
                <a:gd name="connsiteX9" fmla="*/ 2006808 w 2521158"/>
                <a:gd name="connsiteY9" fmla="*/ 2733765 h 2876640"/>
                <a:gd name="connsiteX10" fmla="*/ 1921083 w 2521158"/>
                <a:gd name="connsiteY10" fmla="*/ 2876640 h 2876640"/>
                <a:gd name="connsiteX11" fmla="*/ 578058 w 2521158"/>
                <a:gd name="connsiteY11" fmla="*/ 2876640 h 2876640"/>
                <a:gd name="connsiteX0" fmla="*/ 578058 w 2525209"/>
                <a:gd name="connsiteY0" fmla="*/ 2876635 h 2876635"/>
                <a:gd name="connsiteX1" fmla="*/ 482808 w 2525209"/>
                <a:gd name="connsiteY1" fmla="*/ 2752810 h 2876635"/>
                <a:gd name="connsiteX2" fmla="*/ 454233 w 2525209"/>
                <a:gd name="connsiteY2" fmla="*/ 2438485 h 2876635"/>
                <a:gd name="connsiteX3" fmla="*/ 216108 w 2525209"/>
                <a:gd name="connsiteY3" fmla="*/ 1724110 h 2876635"/>
                <a:gd name="connsiteX4" fmla="*/ 63708 w 2525209"/>
                <a:gd name="connsiteY4" fmla="*/ 1076410 h 2876635"/>
                <a:gd name="connsiteX5" fmla="*/ 1330533 w 2525209"/>
                <a:gd name="connsiteY5" fmla="*/ 85 h 2876635"/>
                <a:gd name="connsiteX6" fmla="*/ 2521158 w 2525209"/>
                <a:gd name="connsiteY6" fmla="*/ 1019260 h 2876635"/>
                <a:gd name="connsiteX7" fmla="*/ 2311608 w 2525209"/>
                <a:gd name="connsiteY7" fmla="*/ 1724110 h 2876635"/>
                <a:gd name="connsiteX8" fmla="*/ 2035383 w 2525209"/>
                <a:gd name="connsiteY8" fmla="*/ 2428960 h 2876635"/>
                <a:gd name="connsiteX9" fmla="*/ 2006808 w 2525209"/>
                <a:gd name="connsiteY9" fmla="*/ 2733760 h 2876635"/>
                <a:gd name="connsiteX10" fmla="*/ 1921083 w 2525209"/>
                <a:gd name="connsiteY10" fmla="*/ 2876635 h 2876635"/>
                <a:gd name="connsiteX11" fmla="*/ 578058 w 2525209"/>
                <a:gd name="connsiteY11" fmla="*/ 2876635 h 2876635"/>
                <a:gd name="connsiteX0" fmla="*/ 578058 w 2525209"/>
                <a:gd name="connsiteY0" fmla="*/ 2876635 h 2876635"/>
                <a:gd name="connsiteX1" fmla="*/ 482808 w 2525209"/>
                <a:gd name="connsiteY1" fmla="*/ 2752810 h 2876635"/>
                <a:gd name="connsiteX2" fmla="*/ 454233 w 2525209"/>
                <a:gd name="connsiteY2" fmla="*/ 2438485 h 2876635"/>
                <a:gd name="connsiteX3" fmla="*/ 216108 w 2525209"/>
                <a:gd name="connsiteY3" fmla="*/ 1724110 h 2876635"/>
                <a:gd name="connsiteX4" fmla="*/ 63708 w 2525209"/>
                <a:gd name="connsiteY4" fmla="*/ 1076410 h 2876635"/>
                <a:gd name="connsiteX5" fmla="*/ 1330533 w 2525209"/>
                <a:gd name="connsiteY5" fmla="*/ 85 h 2876635"/>
                <a:gd name="connsiteX6" fmla="*/ 2521158 w 2525209"/>
                <a:gd name="connsiteY6" fmla="*/ 1019260 h 2876635"/>
                <a:gd name="connsiteX7" fmla="*/ 2311608 w 2525209"/>
                <a:gd name="connsiteY7" fmla="*/ 1724110 h 2876635"/>
                <a:gd name="connsiteX8" fmla="*/ 2035383 w 2525209"/>
                <a:gd name="connsiteY8" fmla="*/ 2428960 h 2876635"/>
                <a:gd name="connsiteX9" fmla="*/ 2006808 w 2525209"/>
                <a:gd name="connsiteY9" fmla="*/ 2733760 h 2876635"/>
                <a:gd name="connsiteX10" fmla="*/ 1921083 w 2525209"/>
                <a:gd name="connsiteY10" fmla="*/ 2876635 h 2876635"/>
                <a:gd name="connsiteX11" fmla="*/ 578058 w 2525209"/>
                <a:gd name="connsiteY11" fmla="*/ 2876635 h 2876635"/>
                <a:gd name="connsiteX0" fmla="*/ 578058 w 2525209"/>
                <a:gd name="connsiteY0" fmla="*/ 2876635 h 2876635"/>
                <a:gd name="connsiteX1" fmla="*/ 482808 w 2525209"/>
                <a:gd name="connsiteY1" fmla="*/ 2752810 h 2876635"/>
                <a:gd name="connsiteX2" fmla="*/ 454233 w 2525209"/>
                <a:gd name="connsiteY2" fmla="*/ 2438485 h 2876635"/>
                <a:gd name="connsiteX3" fmla="*/ 216108 w 2525209"/>
                <a:gd name="connsiteY3" fmla="*/ 1724110 h 2876635"/>
                <a:gd name="connsiteX4" fmla="*/ 63708 w 2525209"/>
                <a:gd name="connsiteY4" fmla="*/ 1076410 h 2876635"/>
                <a:gd name="connsiteX5" fmla="*/ 1330533 w 2525209"/>
                <a:gd name="connsiteY5" fmla="*/ 85 h 2876635"/>
                <a:gd name="connsiteX6" fmla="*/ 2521158 w 2525209"/>
                <a:gd name="connsiteY6" fmla="*/ 1019260 h 2876635"/>
                <a:gd name="connsiteX7" fmla="*/ 2311608 w 2525209"/>
                <a:gd name="connsiteY7" fmla="*/ 1724110 h 2876635"/>
                <a:gd name="connsiteX8" fmla="*/ 2035383 w 2525209"/>
                <a:gd name="connsiteY8" fmla="*/ 2428960 h 2876635"/>
                <a:gd name="connsiteX9" fmla="*/ 2006808 w 2525209"/>
                <a:gd name="connsiteY9" fmla="*/ 2733760 h 2876635"/>
                <a:gd name="connsiteX10" fmla="*/ 1921083 w 2525209"/>
                <a:gd name="connsiteY10" fmla="*/ 2876635 h 2876635"/>
                <a:gd name="connsiteX11" fmla="*/ 578058 w 2525209"/>
                <a:gd name="connsiteY11" fmla="*/ 2876635 h 2876635"/>
                <a:gd name="connsiteX0" fmla="*/ 578058 w 2373469"/>
                <a:gd name="connsiteY0" fmla="*/ 2877203 h 2877203"/>
                <a:gd name="connsiteX1" fmla="*/ 482808 w 2373469"/>
                <a:gd name="connsiteY1" fmla="*/ 2753378 h 2877203"/>
                <a:gd name="connsiteX2" fmla="*/ 454233 w 2373469"/>
                <a:gd name="connsiteY2" fmla="*/ 2439053 h 2877203"/>
                <a:gd name="connsiteX3" fmla="*/ 216108 w 2373469"/>
                <a:gd name="connsiteY3" fmla="*/ 1724678 h 2877203"/>
                <a:gd name="connsiteX4" fmla="*/ 63708 w 2373469"/>
                <a:gd name="connsiteY4" fmla="*/ 1076978 h 2877203"/>
                <a:gd name="connsiteX5" fmla="*/ 1330533 w 2373469"/>
                <a:gd name="connsiteY5" fmla="*/ 653 h 2877203"/>
                <a:gd name="connsiteX6" fmla="*/ 2368758 w 2373469"/>
                <a:gd name="connsiteY6" fmla="*/ 1238903 h 2877203"/>
                <a:gd name="connsiteX7" fmla="*/ 2311608 w 2373469"/>
                <a:gd name="connsiteY7" fmla="*/ 1724678 h 2877203"/>
                <a:gd name="connsiteX8" fmla="*/ 2035383 w 2373469"/>
                <a:gd name="connsiteY8" fmla="*/ 2429528 h 2877203"/>
                <a:gd name="connsiteX9" fmla="*/ 2006808 w 2373469"/>
                <a:gd name="connsiteY9" fmla="*/ 2734328 h 2877203"/>
                <a:gd name="connsiteX10" fmla="*/ 1921083 w 2373469"/>
                <a:gd name="connsiteY10" fmla="*/ 2877203 h 2877203"/>
                <a:gd name="connsiteX11" fmla="*/ 578058 w 2373469"/>
                <a:gd name="connsiteY11" fmla="*/ 2877203 h 2877203"/>
                <a:gd name="connsiteX0" fmla="*/ 578058 w 2386537"/>
                <a:gd name="connsiteY0" fmla="*/ 2876552 h 2876552"/>
                <a:gd name="connsiteX1" fmla="*/ 482808 w 2386537"/>
                <a:gd name="connsiteY1" fmla="*/ 2752727 h 2876552"/>
                <a:gd name="connsiteX2" fmla="*/ 454233 w 2386537"/>
                <a:gd name="connsiteY2" fmla="*/ 2438402 h 2876552"/>
                <a:gd name="connsiteX3" fmla="*/ 216108 w 2386537"/>
                <a:gd name="connsiteY3" fmla="*/ 1724027 h 2876552"/>
                <a:gd name="connsiteX4" fmla="*/ 63708 w 2386537"/>
                <a:gd name="connsiteY4" fmla="*/ 1076327 h 2876552"/>
                <a:gd name="connsiteX5" fmla="*/ 1330533 w 2386537"/>
                <a:gd name="connsiteY5" fmla="*/ 2 h 2876552"/>
                <a:gd name="connsiteX6" fmla="*/ 2368758 w 2386537"/>
                <a:gd name="connsiteY6" fmla="*/ 1238252 h 2876552"/>
                <a:gd name="connsiteX7" fmla="*/ 2311608 w 2386537"/>
                <a:gd name="connsiteY7" fmla="*/ 1724027 h 2876552"/>
                <a:gd name="connsiteX8" fmla="*/ 2035383 w 2386537"/>
                <a:gd name="connsiteY8" fmla="*/ 2428877 h 2876552"/>
                <a:gd name="connsiteX9" fmla="*/ 2006808 w 2386537"/>
                <a:gd name="connsiteY9" fmla="*/ 2733677 h 2876552"/>
                <a:gd name="connsiteX10" fmla="*/ 1921083 w 2386537"/>
                <a:gd name="connsiteY10" fmla="*/ 2876552 h 2876552"/>
                <a:gd name="connsiteX11" fmla="*/ 578058 w 2386537"/>
                <a:gd name="connsiteY11" fmla="*/ 2876552 h 2876552"/>
                <a:gd name="connsiteX0" fmla="*/ 542483 w 2350962"/>
                <a:gd name="connsiteY0" fmla="*/ 2876552 h 2876552"/>
                <a:gd name="connsiteX1" fmla="*/ 447233 w 2350962"/>
                <a:gd name="connsiteY1" fmla="*/ 2752727 h 2876552"/>
                <a:gd name="connsiteX2" fmla="*/ 418658 w 2350962"/>
                <a:gd name="connsiteY2" fmla="*/ 2438402 h 2876552"/>
                <a:gd name="connsiteX3" fmla="*/ 28133 w 2350962"/>
                <a:gd name="connsiteY3" fmla="*/ 1076327 h 2876552"/>
                <a:gd name="connsiteX4" fmla="*/ 1294958 w 2350962"/>
                <a:gd name="connsiteY4" fmla="*/ 2 h 2876552"/>
                <a:gd name="connsiteX5" fmla="*/ 2333183 w 2350962"/>
                <a:gd name="connsiteY5" fmla="*/ 1238252 h 2876552"/>
                <a:gd name="connsiteX6" fmla="*/ 2276033 w 2350962"/>
                <a:gd name="connsiteY6" fmla="*/ 1724027 h 2876552"/>
                <a:gd name="connsiteX7" fmla="*/ 1999808 w 2350962"/>
                <a:gd name="connsiteY7" fmla="*/ 2428877 h 2876552"/>
                <a:gd name="connsiteX8" fmla="*/ 1971233 w 2350962"/>
                <a:gd name="connsiteY8" fmla="*/ 2733677 h 2876552"/>
                <a:gd name="connsiteX9" fmla="*/ 1885508 w 2350962"/>
                <a:gd name="connsiteY9" fmla="*/ 2876552 h 2876552"/>
                <a:gd name="connsiteX10" fmla="*/ 542483 w 2350962"/>
                <a:gd name="connsiteY10" fmla="*/ 2876552 h 2876552"/>
                <a:gd name="connsiteX0" fmla="*/ 542483 w 2350962"/>
                <a:gd name="connsiteY0" fmla="*/ 2876552 h 2876552"/>
                <a:gd name="connsiteX1" fmla="*/ 447233 w 2350962"/>
                <a:gd name="connsiteY1" fmla="*/ 2752727 h 2876552"/>
                <a:gd name="connsiteX2" fmla="*/ 418658 w 2350962"/>
                <a:gd name="connsiteY2" fmla="*/ 2438402 h 2876552"/>
                <a:gd name="connsiteX3" fmla="*/ 28133 w 2350962"/>
                <a:gd name="connsiteY3" fmla="*/ 1076327 h 2876552"/>
                <a:gd name="connsiteX4" fmla="*/ 1294958 w 2350962"/>
                <a:gd name="connsiteY4" fmla="*/ 2 h 2876552"/>
                <a:gd name="connsiteX5" fmla="*/ 2333183 w 2350962"/>
                <a:gd name="connsiteY5" fmla="*/ 1238252 h 2876552"/>
                <a:gd name="connsiteX6" fmla="*/ 1999808 w 2350962"/>
                <a:gd name="connsiteY6" fmla="*/ 2428877 h 2876552"/>
                <a:gd name="connsiteX7" fmla="*/ 1971233 w 2350962"/>
                <a:gd name="connsiteY7" fmla="*/ 2733677 h 2876552"/>
                <a:gd name="connsiteX8" fmla="*/ 1885508 w 2350962"/>
                <a:gd name="connsiteY8" fmla="*/ 2876552 h 2876552"/>
                <a:gd name="connsiteX9" fmla="*/ 542483 w 2350962"/>
                <a:gd name="connsiteY9" fmla="*/ 2876552 h 2876552"/>
                <a:gd name="connsiteX0" fmla="*/ 542483 w 2347372"/>
                <a:gd name="connsiteY0" fmla="*/ 2876561 h 2876561"/>
                <a:gd name="connsiteX1" fmla="*/ 447233 w 2347372"/>
                <a:gd name="connsiteY1" fmla="*/ 2752736 h 2876561"/>
                <a:gd name="connsiteX2" fmla="*/ 418658 w 2347372"/>
                <a:gd name="connsiteY2" fmla="*/ 2438411 h 2876561"/>
                <a:gd name="connsiteX3" fmla="*/ 28133 w 2347372"/>
                <a:gd name="connsiteY3" fmla="*/ 1076336 h 2876561"/>
                <a:gd name="connsiteX4" fmla="*/ 1294958 w 2347372"/>
                <a:gd name="connsiteY4" fmla="*/ 11 h 2876561"/>
                <a:gd name="connsiteX5" fmla="*/ 2342708 w 2347372"/>
                <a:gd name="connsiteY5" fmla="*/ 1095386 h 2876561"/>
                <a:gd name="connsiteX6" fmla="*/ 1999808 w 2347372"/>
                <a:gd name="connsiteY6" fmla="*/ 2428886 h 2876561"/>
                <a:gd name="connsiteX7" fmla="*/ 1971233 w 2347372"/>
                <a:gd name="connsiteY7" fmla="*/ 2733686 h 2876561"/>
                <a:gd name="connsiteX8" fmla="*/ 1885508 w 2347372"/>
                <a:gd name="connsiteY8" fmla="*/ 2876561 h 2876561"/>
                <a:gd name="connsiteX9" fmla="*/ 542483 w 2347372"/>
                <a:gd name="connsiteY9" fmla="*/ 2876561 h 2876561"/>
                <a:gd name="connsiteX0" fmla="*/ 461688 w 2266495"/>
                <a:gd name="connsiteY0" fmla="*/ 2876559 h 2876559"/>
                <a:gd name="connsiteX1" fmla="*/ 366438 w 2266495"/>
                <a:gd name="connsiteY1" fmla="*/ 2752734 h 2876559"/>
                <a:gd name="connsiteX2" fmla="*/ 337863 w 2266495"/>
                <a:gd name="connsiteY2" fmla="*/ 2438409 h 2876559"/>
                <a:gd name="connsiteX3" fmla="*/ 33063 w 2266495"/>
                <a:gd name="connsiteY3" fmla="*/ 1114434 h 2876559"/>
                <a:gd name="connsiteX4" fmla="*/ 1214163 w 2266495"/>
                <a:gd name="connsiteY4" fmla="*/ 9 h 2876559"/>
                <a:gd name="connsiteX5" fmla="*/ 2261913 w 2266495"/>
                <a:gd name="connsiteY5" fmla="*/ 1095384 h 2876559"/>
                <a:gd name="connsiteX6" fmla="*/ 1919013 w 2266495"/>
                <a:gd name="connsiteY6" fmla="*/ 2428884 h 2876559"/>
                <a:gd name="connsiteX7" fmla="*/ 1890438 w 2266495"/>
                <a:gd name="connsiteY7" fmla="*/ 2733684 h 2876559"/>
                <a:gd name="connsiteX8" fmla="*/ 1804713 w 2266495"/>
                <a:gd name="connsiteY8" fmla="*/ 2876559 h 2876559"/>
                <a:gd name="connsiteX9" fmla="*/ 461688 w 2266495"/>
                <a:gd name="connsiteY9" fmla="*/ 2876559 h 2876559"/>
                <a:gd name="connsiteX0" fmla="*/ 428657 w 2233464"/>
                <a:gd name="connsiteY0" fmla="*/ 2876559 h 2876559"/>
                <a:gd name="connsiteX1" fmla="*/ 333407 w 2233464"/>
                <a:gd name="connsiteY1" fmla="*/ 2752734 h 2876559"/>
                <a:gd name="connsiteX2" fmla="*/ 304832 w 2233464"/>
                <a:gd name="connsiteY2" fmla="*/ 2438409 h 2876559"/>
                <a:gd name="connsiteX3" fmla="*/ 32 w 2233464"/>
                <a:gd name="connsiteY3" fmla="*/ 1114434 h 2876559"/>
                <a:gd name="connsiteX4" fmla="*/ 1181132 w 2233464"/>
                <a:gd name="connsiteY4" fmla="*/ 9 h 2876559"/>
                <a:gd name="connsiteX5" fmla="*/ 2228882 w 2233464"/>
                <a:gd name="connsiteY5" fmla="*/ 1095384 h 2876559"/>
                <a:gd name="connsiteX6" fmla="*/ 1885982 w 2233464"/>
                <a:gd name="connsiteY6" fmla="*/ 2428884 h 2876559"/>
                <a:gd name="connsiteX7" fmla="*/ 1857407 w 2233464"/>
                <a:gd name="connsiteY7" fmla="*/ 2733684 h 2876559"/>
                <a:gd name="connsiteX8" fmla="*/ 1771682 w 2233464"/>
                <a:gd name="connsiteY8" fmla="*/ 2876559 h 2876559"/>
                <a:gd name="connsiteX9" fmla="*/ 428657 w 2233464"/>
                <a:gd name="connsiteY9" fmla="*/ 2876559 h 2876559"/>
                <a:gd name="connsiteX0" fmla="*/ 428657 w 2229008"/>
                <a:gd name="connsiteY0" fmla="*/ 2876560 h 2876560"/>
                <a:gd name="connsiteX1" fmla="*/ 333407 w 2229008"/>
                <a:gd name="connsiteY1" fmla="*/ 2752735 h 2876560"/>
                <a:gd name="connsiteX2" fmla="*/ 304832 w 2229008"/>
                <a:gd name="connsiteY2" fmla="*/ 2438410 h 2876560"/>
                <a:gd name="connsiteX3" fmla="*/ 32 w 2229008"/>
                <a:gd name="connsiteY3" fmla="*/ 1114435 h 2876560"/>
                <a:gd name="connsiteX4" fmla="*/ 1181132 w 2229008"/>
                <a:gd name="connsiteY4" fmla="*/ 10 h 2876560"/>
                <a:gd name="connsiteX5" fmla="*/ 2228882 w 2229008"/>
                <a:gd name="connsiteY5" fmla="*/ 1095385 h 2876560"/>
                <a:gd name="connsiteX6" fmla="*/ 1885982 w 2229008"/>
                <a:gd name="connsiteY6" fmla="*/ 2428885 h 2876560"/>
                <a:gd name="connsiteX7" fmla="*/ 1857407 w 2229008"/>
                <a:gd name="connsiteY7" fmla="*/ 2733685 h 2876560"/>
                <a:gd name="connsiteX8" fmla="*/ 1771682 w 2229008"/>
                <a:gd name="connsiteY8" fmla="*/ 2876560 h 2876560"/>
                <a:gd name="connsiteX9" fmla="*/ 428657 w 2229008"/>
                <a:gd name="connsiteY9" fmla="*/ 2876560 h 2876560"/>
                <a:gd name="connsiteX0" fmla="*/ 428657 w 2229008"/>
                <a:gd name="connsiteY0" fmla="*/ 2876560 h 2876560"/>
                <a:gd name="connsiteX1" fmla="*/ 333407 w 2229008"/>
                <a:gd name="connsiteY1" fmla="*/ 2752735 h 2876560"/>
                <a:gd name="connsiteX2" fmla="*/ 304832 w 2229008"/>
                <a:gd name="connsiteY2" fmla="*/ 2438410 h 2876560"/>
                <a:gd name="connsiteX3" fmla="*/ 32 w 2229008"/>
                <a:gd name="connsiteY3" fmla="*/ 1114435 h 2876560"/>
                <a:gd name="connsiteX4" fmla="*/ 1181132 w 2229008"/>
                <a:gd name="connsiteY4" fmla="*/ 10 h 2876560"/>
                <a:gd name="connsiteX5" fmla="*/ 2228882 w 2229008"/>
                <a:gd name="connsiteY5" fmla="*/ 1095385 h 2876560"/>
                <a:gd name="connsiteX6" fmla="*/ 1885982 w 2229008"/>
                <a:gd name="connsiteY6" fmla="*/ 2428885 h 2876560"/>
                <a:gd name="connsiteX7" fmla="*/ 1857407 w 2229008"/>
                <a:gd name="connsiteY7" fmla="*/ 2733685 h 2876560"/>
                <a:gd name="connsiteX8" fmla="*/ 1771682 w 2229008"/>
                <a:gd name="connsiteY8" fmla="*/ 2876560 h 2876560"/>
                <a:gd name="connsiteX9" fmla="*/ 428657 w 2229008"/>
                <a:gd name="connsiteY9" fmla="*/ 2876560 h 2876560"/>
                <a:gd name="connsiteX0" fmla="*/ 638207 w 2229008"/>
                <a:gd name="connsiteY0" fmla="*/ 2876560 h 2876560"/>
                <a:gd name="connsiteX1" fmla="*/ 333407 w 2229008"/>
                <a:gd name="connsiteY1" fmla="*/ 2752735 h 2876560"/>
                <a:gd name="connsiteX2" fmla="*/ 304832 w 2229008"/>
                <a:gd name="connsiteY2" fmla="*/ 2438410 h 2876560"/>
                <a:gd name="connsiteX3" fmla="*/ 32 w 2229008"/>
                <a:gd name="connsiteY3" fmla="*/ 1114435 h 2876560"/>
                <a:gd name="connsiteX4" fmla="*/ 1181132 w 2229008"/>
                <a:gd name="connsiteY4" fmla="*/ 10 h 2876560"/>
                <a:gd name="connsiteX5" fmla="*/ 2228882 w 2229008"/>
                <a:gd name="connsiteY5" fmla="*/ 1095385 h 2876560"/>
                <a:gd name="connsiteX6" fmla="*/ 1885982 w 2229008"/>
                <a:gd name="connsiteY6" fmla="*/ 2428885 h 2876560"/>
                <a:gd name="connsiteX7" fmla="*/ 1857407 w 2229008"/>
                <a:gd name="connsiteY7" fmla="*/ 2733685 h 2876560"/>
                <a:gd name="connsiteX8" fmla="*/ 1771682 w 2229008"/>
                <a:gd name="connsiteY8" fmla="*/ 2876560 h 2876560"/>
                <a:gd name="connsiteX9" fmla="*/ 638207 w 2229008"/>
                <a:gd name="connsiteY9" fmla="*/ 2876560 h 2876560"/>
                <a:gd name="connsiteX0" fmla="*/ 638207 w 2229008"/>
                <a:gd name="connsiteY0" fmla="*/ 2876560 h 2876560"/>
                <a:gd name="connsiteX1" fmla="*/ 333407 w 2229008"/>
                <a:gd name="connsiteY1" fmla="*/ 2752735 h 2876560"/>
                <a:gd name="connsiteX2" fmla="*/ 304832 w 2229008"/>
                <a:gd name="connsiteY2" fmla="*/ 2438410 h 2876560"/>
                <a:gd name="connsiteX3" fmla="*/ 32 w 2229008"/>
                <a:gd name="connsiteY3" fmla="*/ 1114435 h 2876560"/>
                <a:gd name="connsiteX4" fmla="*/ 1181132 w 2229008"/>
                <a:gd name="connsiteY4" fmla="*/ 10 h 2876560"/>
                <a:gd name="connsiteX5" fmla="*/ 2228882 w 2229008"/>
                <a:gd name="connsiteY5" fmla="*/ 1095385 h 2876560"/>
                <a:gd name="connsiteX6" fmla="*/ 1885982 w 2229008"/>
                <a:gd name="connsiteY6" fmla="*/ 2428885 h 2876560"/>
                <a:gd name="connsiteX7" fmla="*/ 1857407 w 2229008"/>
                <a:gd name="connsiteY7" fmla="*/ 2733685 h 2876560"/>
                <a:gd name="connsiteX8" fmla="*/ 1571657 w 2229008"/>
                <a:gd name="connsiteY8" fmla="*/ 2876560 h 2876560"/>
                <a:gd name="connsiteX9" fmla="*/ 638207 w 2229008"/>
                <a:gd name="connsiteY9" fmla="*/ 2876560 h 2876560"/>
                <a:gd name="connsiteX0" fmla="*/ 638207 w 2229008"/>
                <a:gd name="connsiteY0" fmla="*/ 2876560 h 2876560"/>
                <a:gd name="connsiteX1" fmla="*/ 333407 w 2229008"/>
                <a:gd name="connsiteY1" fmla="*/ 2752735 h 2876560"/>
                <a:gd name="connsiteX2" fmla="*/ 304832 w 2229008"/>
                <a:gd name="connsiteY2" fmla="*/ 2438410 h 2876560"/>
                <a:gd name="connsiteX3" fmla="*/ 32 w 2229008"/>
                <a:gd name="connsiteY3" fmla="*/ 1114435 h 2876560"/>
                <a:gd name="connsiteX4" fmla="*/ 1181132 w 2229008"/>
                <a:gd name="connsiteY4" fmla="*/ 10 h 2876560"/>
                <a:gd name="connsiteX5" fmla="*/ 2228882 w 2229008"/>
                <a:gd name="connsiteY5" fmla="*/ 1095385 h 2876560"/>
                <a:gd name="connsiteX6" fmla="*/ 1885982 w 2229008"/>
                <a:gd name="connsiteY6" fmla="*/ 2428885 h 2876560"/>
                <a:gd name="connsiteX7" fmla="*/ 1685957 w 2229008"/>
                <a:gd name="connsiteY7" fmla="*/ 2762260 h 2876560"/>
                <a:gd name="connsiteX8" fmla="*/ 1571657 w 2229008"/>
                <a:gd name="connsiteY8" fmla="*/ 2876560 h 2876560"/>
                <a:gd name="connsiteX9" fmla="*/ 638207 w 2229008"/>
                <a:gd name="connsiteY9" fmla="*/ 2876560 h 2876560"/>
                <a:gd name="connsiteX0" fmla="*/ 638207 w 2229008"/>
                <a:gd name="connsiteY0" fmla="*/ 2876560 h 2876560"/>
                <a:gd name="connsiteX1" fmla="*/ 495332 w 2229008"/>
                <a:gd name="connsiteY1" fmla="*/ 2828935 h 2876560"/>
                <a:gd name="connsiteX2" fmla="*/ 304832 w 2229008"/>
                <a:gd name="connsiteY2" fmla="*/ 2438410 h 2876560"/>
                <a:gd name="connsiteX3" fmla="*/ 32 w 2229008"/>
                <a:gd name="connsiteY3" fmla="*/ 1114435 h 2876560"/>
                <a:gd name="connsiteX4" fmla="*/ 1181132 w 2229008"/>
                <a:gd name="connsiteY4" fmla="*/ 10 h 2876560"/>
                <a:gd name="connsiteX5" fmla="*/ 2228882 w 2229008"/>
                <a:gd name="connsiteY5" fmla="*/ 1095385 h 2876560"/>
                <a:gd name="connsiteX6" fmla="*/ 1885982 w 2229008"/>
                <a:gd name="connsiteY6" fmla="*/ 2428885 h 2876560"/>
                <a:gd name="connsiteX7" fmla="*/ 1685957 w 2229008"/>
                <a:gd name="connsiteY7" fmla="*/ 2762260 h 2876560"/>
                <a:gd name="connsiteX8" fmla="*/ 1571657 w 2229008"/>
                <a:gd name="connsiteY8" fmla="*/ 2876560 h 2876560"/>
                <a:gd name="connsiteX9" fmla="*/ 638207 w 2229008"/>
                <a:gd name="connsiteY9" fmla="*/ 2876560 h 2876560"/>
                <a:gd name="connsiteX0" fmla="*/ 663894 w 2254695"/>
                <a:gd name="connsiteY0" fmla="*/ 2876560 h 2876560"/>
                <a:gd name="connsiteX1" fmla="*/ 521019 w 2254695"/>
                <a:gd name="connsiteY1" fmla="*/ 2828935 h 2876560"/>
                <a:gd name="connsiteX2" fmla="*/ 397194 w 2254695"/>
                <a:gd name="connsiteY2" fmla="*/ 2428885 h 2876560"/>
                <a:gd name="connsiteX3" fmla="*/ 25719 w 2254695"/>
                <a:gd name="connsiteY3" fmla="*/ 1114435 h 2876560"/>
                <a:gd name="connsiteX4" fmla="*/ 1206819 w 2254695"/>
                <a:gd name="connsiteY4" fmla="*/ 10 h 2876560"/>
                <a:gd name="connsiteX5" fmla="*/ 2254569 w 2254695"/>
                <a:gd name="connsiteY5" fmla="*/ 1095385 h 2876560"/>
                <a:gd name="connsiteX6" fmla="*/ 1911669 w 2254695"/>
                <a:gd name="connsiteY6" fmla="*/ 2428885 h 2876560"/>
                <a:gd name="connsiteX7" fmla="*/ 1711644 w 2254695"/>
                <a:gd name="connsiteY7" fmla="*/ 2762260 h 2876560"/>
                <a:gd name="connsiteX8" fmla="*/ 1597344 w 2254695"/>
                <a:gd name="connsiteY8" fmla="*/ 2876560 h 2876560"/>
                <a:gd name="connsiteX9" fmla="*/ 663894 w 2254695"/>
                <a:gd name="connsiteY9" fmla="*/ 2876560 h 2876560"/>
                <a:gd name="connsiteX0" fmla="*/ 638464 w 2229265"/>
                <a:gd name="connsiteY0" fmla="*/ 2876560 h 2876560"/>
                <a:gd name="connsiteX1" fmla="*/ 495589 w 2229265"/>
                <a:gd name="connsiteY1" fmla="*/ 2828935 h 2876560"/>
                <a:gd name="connsiteX2" fmla="*/ 371764 w 2229265"/>
                <a:gd name="connsiteY2" fmla="*/ 2428885 h 2876560"/>
                <a:gd name="connsiteX3" fmla="*/ 289 w 2229265"/>
                <a:gd name="connsiteY3" fmla="*/ 1114435 h 2876560"/>
                <a:gd name="connsiteX4" fmla="*/ 1181389 w 2229265"/>
                <a:gd name="connsiteY4" fmla="*/ 10 h 2876560"/>
                <a:gd name="connsiteX5" fmla="*/ 2229139 w 2229265"/>
                <a:gd name="connsiteY5" fmla="*/ 1095385 h 2876560"/>
                <a:gd name="connsiteX6" fmla="*/ 1886239 w 2229265"/>
                <a:gd name="connsiteY6" fmla="*/ 2428885 h 2876560"/>
                <a:gd name="connsiteX7" fmla="*/ 1686214 w 2229265"/>
                <a:gd name="connsiteY7" fmla="*/ 2762260 h 2876560"/>
                <a:gd name="connsiteX8" fmla="*/ 1571914 w 2229265"/>
                <a:gd name="connsiteY8" fmla="*/ 2876560 h 2876560"/>
                <a:gd name="connsiteX9" fmla="*/ 638464 w 2229265"/>
                <a:gd name="connsiteY9" fmla="*/ 2876560 h 2876560"/>
                <a:gd name="connsiteX0" fmla="*/ 590890 w 2181691"/>
                <a:gd name="connsiteY0" fmla="*/ 2876572 h 2876572"/>
                <a:gd name="connsiteX1" fmla="*/ 448015 w 2181691"/>
                <a:gd name="connsiteY1" fmla="*/ 2828947 h 2876572"/>
                <a:gd name="connsiteX2" fmla="*/ 324190 w 2181691"/>
                <a:gd name="connsiteY2" fmla="*/ 2428897 h 2876572"/>
                <a:gd name="connsiteX3" fmla="*/ 340 w 2181691"/>
                <a:gd name="connsiteY3" fmla="*/ 1123972 h 2876572"/>
                <a:gd name="connsiteX4" fmla="*/ 1133815 w 2181691"/>
                <a:gd name="connsiteY4" fmla="*/ 22 h 2876572"/>
                <a:gd name="connsiteX5" fmla="*/ 2181565 w 2181691"/>
                <a:gd name="connsiteY5" fmla="*/ 1095397 h 2876572"/>
                <a:gd name="connsiteX6" fmla="*/ 1838665 w 2181691"/>
                <a:gd name="connsiteY6" fmla="*/ 2428897 h 2876572"/>
                <a:gd name="connsiteX7" fmla="*/ 1638640 w 2181691"/>
                <a:gd name="connsiteY7" fmla="*/ 2762272 h 2876572"/>
                <a:gd name="connsiteX8" fmla="*/ 1524340 w 2181691"/>
                <a:gd name="connsiteY8" fmla="*/ 2876572 h 2876572"/>
                <a:gd name="connsiteX9" fmla="*/ 590890 w 2181691"/>
                <a:gd name="connsiteY9" fmla="*/ 2876572 h 2876572"/>
                <a:gd name="connsiteX0" fmla="*/ 590890 w 2181691"/>
                <a:gd name="connsiteY0" fmla="*/ 2876572 h 2876572"/>
                <a:gd name="connsiteX1" fmla="*/ 448015 w 2181691"/>
                <a:gd name="connsiteY1" fmla="*/ 2828947 h 2876572"/>
                <a:gd name="connsiteX2" fmla="*/ 324190 w 2181691"/>
                <a:gd name="connsiteY2" fmla="*/ 2428897 h 2876572"/>
                <a:gd name="connsiteX3" fmla="*/ 340 w 2181691"/>
                <a:gd name="connsiteY3" fmla="*/ 1123972 h 2876572"/>
                <a:gd name="connsiteX4" fmla="*/ 1133815 w 2181691"/>
                <a:gd name="connsiteY4" fmla="*/ 22 h 2876572"/>
                <a:gd name="connsiteX5" fmla="*/ 2181565 w 2181691"/>
                <a:gd name="connsiteY5" fmla="*/ 1095397 h 2876572"/>
                <a:gd name="connsiteX6" fmla="*/ 1838665 w 2181691"/>
                <a:gd name="connsiteY6" fmla="*/ 2428897 h 2876572"/>
                <a:gd name="connsiteX7" fmla="*/ 1638640 w 2181691"/>
                <a:gd name="connsiteY7" fmla="*/ 2762272 h 2876572"/>
                <a:gd name="connsiteX8" fmla="*/ 1524340 w 2181691"/>
                <a:gd name="connsiteY8" fmla="*/ 2876572 h 2876572"/>
                <a:gd name="connsiteX9" fmla="*/ 590890 w 2181691"/>
                <a:gd name="connsiteY9" fmla="*/ 2876572 h 2876572"/>
                <a:gd name="connsiteX0" fmla="*/ 809965 w 2181691"/>
                <a:gd name="connsiteY0" fmla="*/ 2876572 h 2876572"/>
                <a:gd name="connsiteX1" fmla="*/ 448015 w 2181691"/>
                <a:gd name="connsiteY1" fmla="*/ 2828947 h 2876572"/>
                <a:gd name="connsiteX2" fmla="*/ 324190 w 2181691"/>
                <a:gd name="connsiteY2" fmla="*/ 2428897 h 2876572"/>
                <a:gd name="connsiteX3" fmla="*/ 340 w 2181691"/>
                <a:gd name="connsiteY3" fmla="*/ 1123972 h 2876572"/>
                <a:gd name="connsiteX4" fmla="*/ 1133815 w 2181691"/>
                <a:gd name="connsiteY4" fmla="*/ 22 h 2876572"/>
                <a:gd name="connsiteX5" fmla="*/ 2181565 w 2181691"/>
                <a:gd name="connsiteY5" fmla="*/ 1095397 h 2876572"/>
                <a:gd name="connsiteX6" fmla="*/ 1838665 w 2181691"/>
                <a:gd name="connsiteY6" fmla="*/ 2428897 h 2876572"/>
                <a:gd name="connsiteX7" fmla="*/ 1638640 w 2181691"/>
                <a:gd name="connsiteY7" fmla="*/ 2762272 h 2876572"/>
                <a:gd name="connsiteX8" fmla="*/ 1524340 w 2181691"/>
                <a:gd name="connsiteY8" fmla="*/ 2876572 h 2876572"/>
                <a:gd name="connsiteX9" fmla="*/ 809965 w 2181691"/>
                <a:gd name="connsiteY9" fmla="*/ 2876572 h 2876572"/>
                <a:gd name="connsiteX0" fmla="*/ 809965 w 2181691"/>
                <a:gd name="connsiteY0" fmla="*/ 2876572 h 2876572"/>
                <a:gd name="connsiteX1" fmla="*/ 448015 w 2181691"/>
                <a:gd name="connsiteY1" fmla="*/ 2828947 h 2876572"/>
                <a:gd name="connsiteX2" fmla="*/ 324190 w 2181691"/>
                <a:gd name="connsiteY2" fmla="*/ 2428897 h 2876572"/>
                <a:gd name="connsiteX3" fmla="*/ 340 w 2181691"/>
                <a:gd name="connsiteY3" fmla="*/ 1123972 h 2876572"/>
                <a:gd name="connsiteX4" fmla="*/ 1133815 w 2181691"/>
                <a:gd name="connsiteY4" fmla="*/ 22 h 2876572"/>
                <a:gd name="connsiteX5" fmla="*/ 2181565 w 2181691"/>
                <a:gd name="connsiteY5" fmla="*/ 1095397 h 2876572"/>
                <a:gd name="connsiteX6" fmla="*/ 1838665 w 2181691"/>
                <a:gd name="connsiteY6" fmla="*/ 2428897 h 2876572"/>
                <a:gd name="connsiteX7" fmla="*/ 1638640 w 2181691"/>
                <a:gd name="connsiteY7" fmla="*/ 2762272 h 2876572"/>
                <a:gd name="connsiteX8" fmla="*/ 1390990 w 2181691"/>
                <a:gd name="connsiteY8" fmla="*/ 2876572 h 2876572"/>
                <a:gd name="connsiteX9" fmla="*/ 809965 w 2181691"/>
                <a:gd name="connsiteY9" fmla="*/ 2876572 h 2876572"/>
                <a:gd name="connsiteX0" fmla="*/ 714715 w 2181691"/>
                <a:gd name="connsiteY0" fmla="*/ 2876572 h 2876572"/>
                <a:gd name="connsiteX1" fmla="*/ 448015 w 2181691"/>
                <a:gd name="connsiteY1" fmla="*/ 2828947 h 2876572"/>
                <a:gd name="connsiteX2" fmla="*/ 324190 w 2181691"/>
                <a:gd name="connsiteY2" fmla="*/ 2428897 h 2876572"/>
                <a:gd name="connsiteX3" fmla="*/ 340 w 2181691"/>
                <a:gd name="connsiteY3" fmla="*/ 1123972 h 2876572"/>
                <a:gd name="connsiteX4" fmla="*/ 1133815 w 2181691"/>
                <a:gd name="connsiteY4" fmla="*/ 22 h 2876572"/>
                <a:gd name="connsiteX5" fmla="*/ 2181565 w 2181691"/>
                <a:gd name="connsiteY5" fmla="*/ 1095397 h 2876572"/>
                <a:gd name="connsiteX6" fmla="*/ 1838665 w 2181691"/>
                <a:gd name="connsiteY6" fmla="*/ 2428897 h 2876572"/>
                <a:gd name="connsiteX7" fmla="*/ 1638640 w 2181691"/>
                <a:gd name="connsiteY7" fmla="*/ 2762272 h 2876572"/>
                <a:gd name="connsiteX8" fmla="*/ 1390990 w 2181691"/>
                <a:gd name="connsiteY8" fmla="*/ 2876572 h 2876572"/>
                <a:gd name="connsiteX9" fmla="*/ 714715 w 2181691"/>
                <a:gd name="connsiteY9" fmla="*/ 2876572 h 2876572"/>
                <a:gd name="connsiteX0" fmla="*/ 1238366 w 2705342"/>
                <a:gd name="connsiteY0" fmla="*/ 2882562 h 2882562"/>
                <a:gd name="connsiteX1" fmla="*/ 971666 w 2705342"/>
                <a:gd name="connsiteY1" fmla="*/ 2834937 h 2882562"/>
                <a:gd name="connsiteX2" fmla="*/ 847841 w 2705342"/>
                <a:gd name="connsiteY2" fmla="*/ 2434887 h 2882562"/>
                <a:gd name="connsiteX3" fmla="*/ 116 w 2705342"/>
                <a:gd name="connsiteY3" fmla="*/ 1606212 h 2882562"/>
                <a:gd name="connsiteX4" fmla="*/ 1657466 w 2705342"/>
                <a:gd name="connsiteY4" fmla="*/ 6012 h 2882562"/>
                <a:gd name="connsiteX5" fmla="*/ 2705216 w 2705342"/>
                <a:gd name="connsiteY5" fmla="*/ 1101387 h 2882562"/>
                <a:gd name="connsiteX6" fmla="*/ 2362316 w 2705342"/>
                <a:gd name="connsiteY6" fmla="*/ 2434887 h 2882562"/>
                <a:gd name="connsiteX7" fmla="*/ 2162291 w 2705342"/>
                <a:gd name="connsiteY7" fmla="*/ 2768262 h 2882562"/>
                <a:gd name="connsiteX8" fmla="*/ 1914641 w 2705342"/>
                <a:gd name="connsiteY8" fmla="*/ 2882562 h 2882562"/>
                <a:gd name="connsiteX9" fmla="*/ 1238366 w 2705342"/>
                <a:gd name="connsiteY9" fmla="*/ 2882562 h 2882562"/>
                <a:gd name="connsiteX0" fmla="*/ 1238366 w 3181508"/>
                <a:gd name="connsiteY0" fmla="*/ 2876575 h 2876575"/>
                <a:gd name="connsiteX1" fmla="*/ 971666 w 3181508"/>
                <a:gd name="connsiteY1" fmla="*/ 2828950 h 2876575"/>
                <a:gd name="connsiteX2" fmla="*/ 847841 w 3181508"/>
                <a:gd name="connsiteY2" fmla="*/ 2428900 h 2876575"/>
                <a:gd name="connsiteX3" fmla="*/ 116 w 3181508"/>
                <a:gd name="connsiteY3" fmla="*/ 1600225 h 2876575"/>
                <a:gd name="connsiteX4" fmla="*/ 1657466 w 3181508"/>
                <a:gd name="connsiteY4" fmla="*/ 25 h 2876575"/>
                <a:gd name="connsiteX5" fmla="*/ 3181466 w 3181508"/>
                <a:gd name="connsiteY5" fmla="*/ 1562125 h 2876575"/>
                <a:gd name="connsiteX6" fmla="*/ 2362316 w 3181508"/>
                <a:gd name="connsiteY6" fmla="*/ 2428900 h 2876575"/>
                <a:gd name="connsiteX7" fmla="*/ 2162291 w 3181508"/>
                <a:gd name="connsiteY7" fmla="*/ 2762275 h 2876575"/>
                <a:gd name="connsiteX8" fmla="*/ 1914641 w 3181508"/>
                <a:gd name="connsiteY8" fmla="*/ 2876575 h 2876575"/>
                <a:gd name="connsiteX9" fmla="*/ 1238366 w 3181508"/>
                <a:gd name="connsiteY9" fmla="*/ 2876575 h 2876575"/>
                <a:gd name="connsiteX0" fmla="*/ 1249118 w 3206549"/>
                <a:gd name="connsiteY0" fmla="*/ 2876575 h 2876575"/>
                <a:gd name="connsiteX1" fmla="*/ 982418 w 3206549"/>
                <a:gd name="connsiteY1" fmla="*/ 2828950 h 2876575"/>
                <a:gd name="connsiteX2" fmla="*/ 858593 w 3206549"/>
                <a:gd name="connsiteY2" fmla="*/ 2428900 h 2876575"/>
                <a:gd name="connsiteX3" fmla="*/ 10868 w 3206549"/>
                <a:gd name="connsiteY3" fmla="*/ 1600225 h 2876575"/>
                <a:gd name="connsiteX4" fmla="*/ 1572968 w 3206549"/>
                <a:gd name="connsiteY4" fmla="*/ 25 h 2876575"/>
                <a:gd name="connsiteX5" fmla="*/ 3192218 w 3206549"/>
                <a:gd name="connsiteY5" fmla="*/ 1562125 h 2876575"/>
                <a:gd name="connsiteX6" fmla="*/ 2373068 w 3206549"/>
                <a:gd name="connsiteY6" fmla="*/ 2428900 h 2876575"/>
                <a:gd name="connsiteX7" fmla="*/ 2173043 w 3206549"/>
                <a:gd name="connsiteY7" fmla="*/ 2762275 h 2876575"/>
                <a:gd name="connsiteX8" fmla="*/ 1925393 w 3206549"/>
                <a:gd name="connsiteY8" fmla="*/ 2876575 h 2876575"/>
                <a:gd name="connsiteX9" fmla="*/ 1249118 w 3206549"/>
                <a:gd name="connsiteY9" fmla="*/ 2876575 h 2876575"/>
                <a:gd name="connsiteX0" fmla="*/ 1274620 w 3232051"/>
                <a:gd name="connsiteY0" fmla="*/ 2876575 h 2914675"/>
                <a:gd name="connsiteX1" fmla="*/ 1007920 w 3232051"/>
                <a:gd name="connsiteY1" fmla="*/ 2828950 h 2914675"/>
                <a:gd name="connsiteX2" fmla="*/ 493570 w 3232051"/>
                <a:gd name="connsiteY2" fmla="*/ 2914675 h 2914675"/>
                <a:gd name="connsiteX3" fmla="*/ 36370 w 3232051"/>
                <a:gd name="connsiteY3" fmla="*/ 1600225 h 2914675"/>
                <a:gd name="connsiteX4" fmla="*/ 1598470 w 3232051"/>
                <a:gd name="connsiteY4" fmla="*/ 25 h 2914675"/>
                <a:gd name="connsiteX5" fmla="*/ 3217720 w 3232051"/>
                <a:gd name="connsiteY5" fmla="*/ 1562125 h 2914675"/>
                <a:gd name="connsiteX6" fmla="*/ 2398570 w 3232051"/>
                <a:gd name="connsiteY6" fmla="*/ 2428900 h 2914675"/>
                <a:gd name="connsiteX7" fmla="*/ 2198545 w 3232051"/>
                <a:gd name="connsiteY7" fmla="*/ 2762275 h 2914675"/>
                <a:gd name="connsiteX8" fmla="*/ 1950895 w 3232051"/>
                <a:gd name="connsiteY8" fmla="*/ 2876575 h 2914675"/>
                <a:gd name="connsiteX9" fmla="*/ 1274620 w 3232051"/>
                <a:gd name="connsiteY9" fmla="*/ 2876575 h 2914675"/>
                <a:gd name="connsiteX0" fmla="*/ 1274620 w 3232051"/>
                <a:gd name="connsiteY0" fmla="*/ 2876575 h 4372000"/>
                <a:gd name="connsiteX1" fmla="*/ 1007920 w 3232051"/>
                <a:gd name="connsiteY1" fmla="*/ 4372000 h 4372000"/>
                <a:gd name="connsiteX2" fmla="*/ 493570 w 3232051"/>
                <a:gd name="connsiteY2" fmla="*/ 2914675 h 4372000"/>
                <a:gd name="connsiteX3" fmla="*/ 36370 w 3232051"/>
                <a:gd name="connsiteY3" fmla="*/ 1600225 h 4372000"/>
                <a:gd name="connsiteX4" fmla="*/ 1598470 w 3232051"/>
                <a:gd name="connsiteY4" fmla="*/ 25 h 4372000"/>
                <a:gd name="connsiteX5" fmla="*/ 3217720 w 3232051"/>
                <a:gd name="connsiteY5" fmla="*/ 1562125 h 4372000"/>
                <a:gd name="connsiteX6" fmla="*/ 2398570 w 3232051"/>
                <a:gd name="connsiteY6" fmla="*/ 2428900 h 4372000"/>
                <a:gd name="connsiteX7" fmla="*/ 2198545 w 3232051"/>
                <a:gd name="connsiteY7" fmla="*/ 2762275 h 4372000"/>
                <a:gd name="connsiteX8" fmla="*/ 1950895 w 3232051"/>
                <a:gd name="connsiteY8" fmla="*/ 2876575 h 4372000"/>
                <a:gd name="connsiteX9" fmla="*/ 1274620 w 3232051"/>
                <a:gd name="connsiteY9" fmla="*/ 2876575 h 4372000"/>
                <a:gd name="connsiteX0" fmla="*/ 1274620 w 3232051"/>
                <a:gd name="connsiteY0" fmla="*/ 2876575 h 4486300"/>
                <a:gd name="connsiteX1" fmla="*/ 903145 w 3232051"/>
                <a:gd name="connsiteY1" fmla="*/ 4486300 h 4486300"/>
                <a:gd name="connsiteX2" fmla="*/ 493570 w 3232051"/>
                <a:gd name="connsiteY2" fmla="*/ 2914675 h 4486300"/>
                <a:gd name="connsiteX3" fmla="*/ 36370 w 3232051"/>
                <a:gd name="connsiteY3" fmla="*/ 1600225 h 4486300"/>
                <a:gd name="connsiteX4" fmla="*/ 1598470 w 3232051"/>
                <a:gd name="connsiteY4" fmla="*/ 25 h 4486300"/>
                <a:gd name="connsiteX5" fmla="*/ 3217720 w 3232051"/>
                <a:gd name="connsiteY5" fmla="*/ 1562125 h 4486300"/>
                <a:gd name="connsiteX6" fmla="*/ 2398570 w 3232051"/>
                <a:gd name="connsiteY6" fmla="*/ 2428900 h 4486300"/>
                <a:gd name="connsiteX7" fmla="*/ 2198545 w 3232051"/>
                <a:gd name="connsiteY7" fmla="*/ 2762275 h 4486300"/>
                <a:gd name="connsiteX8" fmla="*/ 1950895 w 3232051"/>
                <a:gd name="connsiteY8" fmla="*/ 2876575 h 4486300"/>
                <a:gd name="connsiteX9" fmla="*/ 1274620 w 3232051"/>
                <a:gd name="connsiteY9" fmla="*/ 2876575 h 4486300"/>
                <a:gd name="connsiteX0" fmla="*/ 2265220 w 3232051"/>
                <a:gd name="connsiteY0" fmla="*/ 4495825 h 4495825"/>
                <a:gd name="connsiteX1" fmla="*/ 903145 w 3232051"/>
                <a:gd name="connsiteY1" fmla="*/ 4486300 h 4495825"/>
                <a:gd name="connsiteX2" fmla="*/ 493570 w 3232051"/>
                <a:gd name="connsiteY2" fmla="*/ 2914675 h 4495825"/>
                <a:gd name="connsiteX3" fmla="*/ 36370 w 3232051"/>
                <a:gd name="connsiteY3" fmla="*/ 1600225 h 4495825"/>
                <a:gd name="connsiteX4" fmla="*/ 1598470 w 3232051"/>
                <a:gd name="connsiteY4" fmla="*/ 25 h 4495825"/>
                <a:gd name="connsiteX5" fmla="*/ 3217720 w 3232051"/>
                <a:gd name="connsiteY5" fmla="*/ 1562125 h 4495825"/>
                <a:gd name="connsiteX6" fmla="*/ 2398570 w 3232051"/>
                <a:gd name="connsiteY6" fmla="*/ 2428900 h 4495825"/>
                <a:gd name="connsiteX7" fmla="*/ 2198545 w 3232051"/>
                <a:gd name="connsiteY7" fmla="*/ 2762275 h 4495825"/>
                <a:gd name="connsiteX8" fmla="*/ 1950895 w 3232051"/>
                <a:gd name="connsiteY8" fmla="*/ 2876575 h 4495825"/>
                <a:gd name="connsiteX9" fmla="*/ 2265220 w 3232051"/>
                <a:gd name="connsiteY9" fmla="*/ 4495825 h 4495825"/>
                <a:gd name="connsiteX0" fmla="*/ 2265220 w 3232051"/>
                <a:gd name="connsiteY0" fmla="*/ 4495825 h 4495825"/>
                <a:gd name="connsiteX1" fmla="*/ 903145 w 3232051"/>
                <a:gd name="connsiteY1" fmla="*/ 4486300 h 4495825"/>
                <a:gd name="connsiteX2" fmla="*/ 493570 w 3232051"/>
                <a:gd name="connsiteY2" fmla="*/ 2914675 h 4495825"/>
                <a:gd name="connsiteX3" fmla="*/ 36370 w 3232051"/>
                <a:gd name="connsiteY3" fmla="*/ 1600225 h 4495825"/>
                <a:gd name="connsiteX4" fmla="*/ 1598470 w 3232051"/>
                <a:gd name="connsiteY4" fmla="*/ 25 h 4495825"/>
                <a:gd name="connsiteX5" fmla="*/ 3217720 w 3232051"/>
                <a:gd name="connsiteY5" fmla="*/ 1562125 h 4495825"/>
                <a:gd name="connsiteX6" fmla="*/ 2398570 w 3232051"/>
                <a:gd name="connsiteY6" fmla="*/ 2428900 h 4495825"/>
                <a:gd name="connsiteX7" fmla="*/ 2198545 w 3232051"/>
                <a:gd name="connsiteY7" fmla="*/ 2762275 h 4495825"/>
                <a:gd name="connsiteX8" fmla="*/ 2741470 w 3232051"/>
                <a:gd name="connsiteY8" fmla="*/ 2971825 h 4495825"/>
                <a:gd name="connsiteX9" fmla="*/ 2265220 w 3232051"/>
                <a:gd name="connsiteY9" fmla="*/ 4495825 h 4495825"/>
                <a:gd name="connsiteX0" fmla="*/ 2265220 w 3232051"/>
                <a:gd name="connsiteY0" fmla="*/ 4495825 h 4495825"/>
                <a:gd name="connsiteX1" fmla="*/ 903145 w 3232051"/>
                <a:gd name="connsiteY1" fmla="*/ 4486300 h 4495825"/>
                <a:gd name="connsiteX2" fmla="*/ 493570 w 3232051"/>
                <a:gd name="connsiteY2" fmla="*/ 2914675 h 4495825"/>
                <a:gd name="connsiteX3" fmla="*/ 36370 w 3232051"/>
                <a:gd name="connsiteY3" fmla="*/ 1600225 h 4495825"/>
                <a:gd name="connsiteX4" fmla="*/ 1598470 w 3232051"/>
                <a:gd name="connsiteY4" fmla="*/ 25 h 4495825"/>
                <a:gd name="connsiteX5" fmla="*/ 3217720 w 3232051"/>
                <a:gd name="connsiteY5" fmla="*/ 1562125 h 4495825"/>
                <a:gd name="connsiteX6" fmla="*/ 2398570 w 3232051"/>
                <a:gd name="connsiteY6" fmla="*/ 2428900 h 4495825"/>
                <a:gd name="connsiteX7" fmla="*/ 2741470 w 3232051"/>
                <a:gd name="connsiteY7" fmla="*/ 2971825 h 4495825"/>
                <a:gd name="connsiteX8" fmla="*/ 2265220 w 3232051"/>
                <a:gd name="connsiteY8" fmla="*/ 4495825 h 4495825"/>
                <a:gd name="connsiteX0" fmla="*/ 2265220 w 3259860"/>
                <a:gd name="connsiteY0" fmla="*/ 4495828 h 4495828"/>
                <a:gd name="connsiteX1" fmla="*/ 903145 w 3259860"/>
                <a:gd name="connsiteY1" fmla="*/ 4486303 h 4495828"/>
                <a:gd name="connsiteX2" fmla="*/ 493570 w 3259860"/>
                <a:gd name="connsiteY2" fmla="*/ 2914678 h 4495828"/>
                <a:gd name="connsiteX3" fmla="*/ 36370 w 3259860"/>
                <a:gd name="connsiteY3" fmla="*/ 1600228 h 4495828"/>
                <a:gd name="connsiteX4" fmla="*/ 1598470 w 3259860"/>
                <a:gd name="connsiteY4" fmla="*/ 28 h 4495828"/>
                <a:gd name="connsiteX5" fmla="*/ 3217720 w 3259860"/>
                <a:gd name="connsiteY5" fmla="*/ 1562128 h 4495828"/>
                <a:gd name="connsiteX6" fmla="*/ 2741470 w 3259860"/>
                <a:gd name="connsiteY6" fmla="*/ 2971828 h 4495828"/>
                <a:gd name="connsiteX7" fmla="*/ 2265220 w 3259860"/>
                <a:gd name="connsiteY7" fmla="*/ 4495828 h 4495828"/>
                <a:gd name="connsiteX0" fmla="*/ 2265220 w 3259860"/>
                <a:gd name="connsiteY0" fmla="*/ 4495807 h 4495807"/>
                <a:gd name="connsiteX1" fmla="*/ 903145 w 3259860"/>
                <a:gd name="connsiteY1" fmla="*/ 4486282 h 4495807"/>
                <a:gd name="connsiteX2" fmla="*/ 493570 w 3259860"/>
                <a:gd name="connsiteY2" fmla="*/ 2914657 h 4495807"/>
                <a:gd name="connsiteX3" fmla="*/ 36370 w 3259860"/>
                <a:gd name="connsiteY3" fmla="*/ 1600207 h 4495807"/>
                <a:gd name="connsiteX4" fmla="*/ 1598470 w 3259860"/>
                <a:gd name="connsiteY4" fmla="*/ 7 h 4495807"/>
                <a:gd name="connsiteX5" fmla="*/ 3217720 w 3259860"/>
                <a:gd name="connsiteY5" fmla="*/ 1562107 h 4495807"/>
                <a:gd name="connsiteX6" fmla="*/ 2741470 w 3259860"/>
                <a:gd name="connsiteY6" fmla="*/ 2971807 h 4495807"/>
                <a:gd name="connsiteX7" fmla="*/ 2265220 w 3259860"/>
                <a:gd name="connsiteY7" fmla="*/ 4495807 h 4495807"/>
                <a:gd name="connsiteX0" fmla="*/ 2265220 w 3219387"/>
                <a:gd name="connsiteY0" fmla="*/ 4495807 h 4495807"/>
                <a:gd name="connsiteX1" fmla="*/ 903145 w 3219387"/>
                <a:gd name="connsiteY1" fmla="*/ 4486282 h 4495807"/>
                <a:gd name="connsiteX2" fmla="*/ 493570 w 3219387"/>
                <a:gd name="connsiteY2" fmla="*/ 2914657 h 4495807"/>
                <a:gd name="connsiteX3" fmla="*/ 36370 w 3219387"/>
                <a:gd name="connsiteY3" fmla="*/ 1600207 h 4495807"/>
                <a:gd name="connsiteX4" fmla="*/ 1598470 w 3219387"/>
                <a:gd name="connsiteY4" fmla="*/ 7 h 4495807"/>
                <a:gd name="connsiteX5" fmla="*/ 3217720 w 3219387"/>
                <a:gd name="connsiteY5" fmla="*/ 1562107 h 4495807"/>
                <a:gd name="connsiteX6" fmla="*/ 2741470 w 3219387"/>
                <a:gd name="connsiteY6" fmla="*/ 2971807 h 4495807"/>
                <a:gd name="connsiteX7" fmla="*/ 2265220 w 3219387"/>
                <a:gd name="connsiteY7" fmla="*/ 4495807 h 4495807"/>
                <a:gd name="connsiteX0" fmla="*/ 2228870 w 3183037"/>
                <a:gd name="connsiteY0" fmla="*/ 4495807 h 4495807"/>
                <a:gd name="connsiteX1" fmla="*/ 866795 w 3183037"/>
                <a:gd name="connsiteY1" fmla="*/ 4486282 h 4495807"/>
                <a:gd name="connsiteX2" fmla="*/ 457220 w 3183037"/>
                <a:gd name="connsiteY2" fmla="*/ 2914657 h 4495807"/>
                <a:gd name="connsiteX3" fmla="*/ 20 w 3183037"/>
                <a:gd name="connsiteY3" fmla="*/ 1600207 h 4495807"/>
                <a:gd name="connsiteX4" fmla="*/ 1562120 w 3183037"/>
                <a:gd name="connsiteY4" fmla="*/ 7 h 4495807"/>
                <a:gd name="connsiteX5" fmla="*/ 3181370 w 3183037"/>
                <a:gd name="connsiteY5" fmla="*/ 1562107 h 4495807"/>
                <a:gd name="connsiteX6" fmla="*/ 2705120 w 3183037"/>
                <a:gd name="connsiteY6" fmla="*/ 2971807 h 4495807"/>
                <a:gd name="connsiteX7" fmla="*/ 2228870 w 3183037"/>
                <a:gd name="connsiteY7" fmla="*/ 4495807 h 4495807"/>
                <a:gd name="connsiteX0" fmla="*/ 2228870 w 3183037"/>
                <a:gd name="connsiteY0" fmla="*/ 4495807 h 4495807"/>
                <a:gd name="connsiteX1" fmla="*/ 866795 w 3183037"/>
                <a:gd name="connsiteY1" fmla="*/ 4486282 h 4495807"/>
                <a:gd name="connsiteX2" fmla="*/ 457220 w 3183037"/>
                <a:gd name="connsiteY2" fmla="*/ 2914657 h 4495807"/>
                <a:gd name="connsiteX3" fmla="*/ 20 w 3183037"/>
                <a:gd name="connsiteY3" fmla="*/ 1600207 h 4495807"/>
                <a:gd name="connsiteX4" fmla="*/ 1562120 w 3183037"/>
                <a:gd name="connsiteY4" fmla="*/ 7 h 4495807"/>
                <a:gd name="connsiteX5" fmla="*/ 3181370 w 3183037"/>
                <a:gd name="connsiteY5" fmla="*/ 1562107 h 4495807"/>
                <a:gd name="connsiteX6" fmla="*/ 2705120 w 3183037"/>
                <a:gd name="connsiteY6" fmla="*/ 2971807 h 4495807"/>
                <a:gd name="connsiteX7" fmla="*/ 2228870 w 3183037"/>
                <a:gd name="connsiteY7" fmla="*/ 4495807 h 4495807"/>
                <a:gd name="connsiteX0" fmla="*/ 2228870 w 3183942"/>
                <a:gd name="connsiteY0" fmla="*/ 4495807 h 4495807"/>
                <a:gd name="connsiteX1" fmla="*/ 866795 w 3183942"/>
                <a:gd name="connsiteY1" fmla="*/ 4486282 h 4495807"/>
                <a:gd name="connsiteX2" fmla="*/ 457220 w 3183942"/>
                <a:gd name="connsiteY2" fmla="*/ 2914657 h 4495807"/>
                <a:gd name="connsiteX3" fmla="*/ 20 w 3183942"/>
                <a:gd name="connsiteY3" fmla="*/ 1600207 h 4495807"/>
                <a:gd name="connsiteX4" fmla="*/ 1562120 w 3183942"/>
                <a:gd name="connsiteY4" fmla="*/ 7 h 4495807"/>
                <a:gd name="connsiteX5" fmla="*/ 3181370 w 3183942"/>
                <a:gd name="connsiteY5" fmla="*/ 1562107 h 4495807"/>
                <a:gd name="connsiteX6" fmla="*/ 2705120 w 3183942"/>
                <a:gd name="connsiteY6" fmla="*/ 2971807 h 4495807"/>
                <a:gd name="connsiteX7" fmla="*/ 2228870 w 3183942"/>
                <a:gd name="connsiteY7" fmla="*/ 4495807 h 4495807"/>
                <a:gd name="connsiteX0" fmla="*/ 2228870 w 3183600"/>
                <a:gd name="connsiteY0" fmla="*/ 4495807 h 4495807"/>
                <a:gd name="connsiteX1" fmla="*/ 866795 w 3183600"/>
                <a:gd name="connsiteY1" fmla="*/ 4486282 h 4495807"/>
                <a:gd name="connsiteX2" fmla="*/ 457220 w 3183600"/>
                <a:gd name="connsiteY2" fmla="*/ 2914657 h 4495807"/>
                <a:gd name="connsiteX3" fmla="*/ 20 w 3183600"/>
                <a:gd name="connsiteY3" fmla="*/ 1600207 h 4495807"/>
                <a:gd name="connsiteX4" fmla="*/ 1562120 w 3183600"/>
                <a:gd name="connsiteY4" fmla="*/ 7 h 4495807"/>
                <a:gd name="connsiteX5" fmla="*/ 3181370 w 3183600"/>
                <a:gd name="connsiteY5" fmla="*/ 1562107 h 4495807"/>
                <a:gd name="connsiteX6" fmla="*/ 2705120 w 3183600"/>
                <a:gd name="connsiteY6" fmla="*/ 2971807 h 4495807"/>
                <a:gd name="connsiteX7" fmla="*/ 2228870 w 3183600"/>
                <a:gd name="connsiteY7" fmla="*/ 4495807 h 4495807"/>
                <a:gd name="connsiteX0" fmla="*/ 2269249 w 3223979"/>
                <a:gd name="connsiteY0" fmla="*/ 4495807 h 4495807"/>
                <a:gd name="connsiteX1" fmla="*/ 907174 w 3223979"/>
                <a:gd name="connsiteY1" fmla="*/ 4486282 h 4495807"/>
                <a:gd name="connsiteX2" fmla="*/ 497599 w 3223979"/>
                <a:gd name="connsiteY2" fmla="*/ 2914657 h 4495807"/>
                <a:gd name="connsiteX3" fmla="*/ 40399 w 3223979"/>
                <a:gd name="connsiteY3" fmla="*/ 1600207 h 4495807"/>
                <a:gd name="connsiteX4" fmla="*/ 1602499 w 3223979"/>
                <a:gd name="connsiteY4" fmla="*/ 7 h 4495807"/>
                <a:gd name="connsiteX5" fmla="*/ 3221749 w 3223979"/>
                <a:gd name="connsiteY5" fmla="*/ 1562107 h 4495807"/>
                <a:gd name="connsiteX6" fmla="*/ 2745499 w 3223979"/>
                <a:gd name="connsiteY6" fmla="*/ 2971807 h 4495807"/>
                <a:gd name="connsiteX7" fmla="*/ 2269249 w 3223979"/>
                <a:gd name="connsiteY7" fmla="*/ 4495807 h 4495807"/>
                <a:gd name="connsiteX0" fmla="*/ 2274286 w 3229016"/>
                <a:gd name="connsiteY0" fmla="*/ 4495807 h 4495807"/>
                <a:gd name="connsiteX1" fmla="*/ 912211 w 3229016"/>
                <a:gd name="connsiteY1" fmla="*/ 4486282 h 4495807"/>
                <a:gd name="connsiteX2" fmla="*/ 502636 w 3229016"/>
                <a:gd name="connsiteY2" fmla="*/ 2914657 h 4495807"/>
                <a:gd name="connsiteX3" fmla="*/ 45436 w 3229016"/>
                <a:gd name="connsiteY3" fmla="*/ 1600207 h 4495807"/>
                <a:gd name="connsiteX4" fmla="*/ 1607536 w 3229016"/>
                <a:gd name="connsiteY4" fmla="*/ 7 h 4495807"/>
                <a:gd name="connsiteX5" fmla="*/ 3226786 w 3229016"/>
                <a:gd name="connsiteY5" fmla="*/ 1562107 h 4495807"/>
                <a:gd name="connsiteX6" fmla="*/ 2750536 w 3229016"/>
                <a:gd name="connsiteY6" fmla="*/ 2971807 h 4495807"/>
                <a:gd name="connsiteX7" fmla="*/ 2274286 w 3229016"/>
                <a:gd name="connsiteY7" fmla="*/ 4495807 h 4495807"/>
                <a:gd name="connsiteX0" fmla="*/ 2228882 w 3183612"/>
                <a:gd name="connsiteY0" fmla="*/ 4495807 h 4495807"/>
                <a:gd name="connsiteX1" fmla="*/ 866807 w 3183612"/>
                <a:gd name="connsiteY1" fmla="*/ 4486282 h 4495807"/>
                <a:gd name="connsiteX2" fmla="*/ 457232 w 3183612"/>
                <a:gd name="connsiteY2" fmla="*/ 2914657 h 4495807"/>
                <a:gd name="connsiteX3" fmla="*/ 32 w 3183612"/>
                <a:gd name="connsiteY3" fmla="*/ 1600207 h 4495807"/>
                <a:gd name="connsiteX4" fmla="*/ 1562132 w 3183612"/>
                <a:gd name="connsiteY4" fmla="*/ 7 h 4495807"/>
                <a:gd name="connsiteX5" fmla="*/ 3181382 w 3183612"/>
                <a:gd name="connsiteY5" fmla="*/ 1562107 h 4495807"/>
                <a:gd name="connsiteX6" fmla="*/ 2705132 w 3183612"/>
                <a:gd name="connsiteY6" fmla="*/ 2971807 h 4495807"/>
                <a:gd name="connsiteX7" fmla="*/ 2228882 w 3183612"/>
                <a:gd name="connsiteY7" fmla="*/ 4495807 h 4495807"/>
                <a:gd name="connsiteX0" fmla="*/ 2228933 w 3183663"/>
                <a:gd name="connsiteY0" fmla="*/ 4495807 h 4495807"/>
                <a:gd name="connsiteX1" fmla="*/ 866858 w 3183663"/>
                <a:gd name="connsiteY1" fmla="*/ 4486282 h 4495807"/>
                <a:gd name="connsiteX2" fmla="*/ 457283 w 3183663"/>
                <a:gd name="connsiteY2" fmla="*/ 2914657 h 4495807"/>
                <a:gd name="connsiteX3" fmla="*/ 83 w 3183663"/>
                <a:gd name="connsiteY3" fmla="*/ 1600207 h 4495807"/>
                <a:gd name="connsiteX4" fmla="*/ 1562183 w 3183663"/>
                <a:gd name="connsiteY4" fmla="*/ 7 h 4495807"/>
                <a:gd name="connsiteX5" fmla="*/ 3181433 w 3183663"/>
                <a:gd name="connsiteY5" fmla="*/ 1562107 h 4495807"/>
                <a:gd name="connsiteX6" fmla="*/ 2705183 w 3183663"/>
                <a:gd name="connsiteY6" fmla="*/ 2971807 h 4495807"/>
                <a:gd name="connsiteX7" fmla="*/ 2228933 w 3183663"/>
                <a:gd name="connsiteY7" fmla="*/ 4495807 h 4495807"/>
                <a:gd name="connsiteX0" fmla="*/ 2228933 w 3183663"/>
                <a:gd name="connsiteY0" fmla="*/ 4495807 h 4495807"/>
                <a:gd name="connsiteX1" fmla="*/ 866858 w 3183663"/>
                <a:gd name="connsiteY1" fmla="*/ 4486282 h 4495807"/>
                <a:gd name="connsiteX2" fmla="*/ 457283 w 3183663"/>
                <a:gd name="connsiteY2" fmla="*/ 2914657 h 4495807"/>
                <a:gd name="connsiteX3" fmla="*/ 83 w 3183663"/>
                <a:gd name="connsiteY3" fmla="*/ 1600207 h 4495807"/>
                <a:gd name="connsiteX4" fmla="*/ 1562183 w 3183663"/>
                <a:gd name="connsiteY4" fmla="*/ 7 h 4495807"/>
                <a:gd name="connsiteX5" fmla="*/ 3181433 w 3183663"/>
                <a:gd name="connsiteY5" fmla="*/ 1562107 h 4495807"/>
                <a:gd name="connsiteX6" fmla="*/ 2705183 w 3183663"/>
                <a:gd name="connsiteY6" fmla="*/ 2971807 h 4495807"/>
                <a:gd name="connsiteX7" fmla="*/ 2228933 w 3183663"/>
                <a:gd name="connsiteY7" fmla="*/ 4495807 h 4495807"/>
                <a:gd name="connsiteX0" fmla="*/ 2228933 w 3183663"/>
                <a:gd name="connsiteY0" fmla="*/ 4495807 h 4495814"/>
                <a:gd name="connsiteX1" fmla="*/ 866858 w 3183663"/>
                <a:gd name="connsiteY1" fmla="*/ 4486282 h 4495814"/>
                <a:gd name="connsiteX2" fmla="*/ 457283 w 3183663"/>
                <a:gd name="connsiteY2" fmla="*/ 2914657 h 4495814"/>
                <a:gd name="connsiteX3" fmla="*/ 83 w 3183663"/>
                <a:gd name="connsiteY3" fmla="*/ 1600207 h 4495814"/>
                <a:gd name="connsiteX4" fmla="*/ 1562183 w 3183663"/>
                <a:gd name="connsiteY4" fmla="*/ 7 h 4495814"/>
                <a:gd name="connsiteX5" fmla="*/ 3181433 w 3183663"/>
                <a:gd name="connsiteY5" fmla="*/ 1562107 h 4495814"/>
                <a:gd name="connsiteX6" fmla="*/ 2705183 w 3183663"/>
                <a:gd name="connsiteY6" fmla="*/ 2971807 h 4495814"/>
                <a:gd name="connsiteX7" fmla="*/ 2228933 w 3183663"/>
                <a:gd name="connsiteY7" fmla="*/ 4495807 h 4495814"/>
                <a:gd name="connsiteX0" fmla="*/ 2228933 w 3183663"/>
                <a:gd name="connsiteY0" fmla="*/ 4495807 h 4501467"/>
                <a:gd name="connsiteX1" fmla="*/ 866858 w 3183663"/>
                <a:gd name="connsiteY1" fmla="*/ 4486282 h 4501467"/>
                <a:gd name="connsiteX2" fmla="*/ 457283 w 3183663"/>
                <a:gd name="connsiteY2" fmla="*/ 2914657 h 4501467"/>
                <a:gd name="connsiteX3" fmla="*/ 83 w 3183663"/>
                <a:gd name="connsiteY3" fmla="*/ 1600207 h 4501467"/>
                <a:gd name="connsiteX4" fmla="*/ 1562183 w 3183663"/>
                <a:gd name="connsiteY4" fmla="*/ 7 h 4501467"/>
                <a:gd name="connsiteX5" fmla="*/ 3181433 w 3183663"/>
                <a:gd name="connsiteY5" fmla="*/ 1562107 h 4501467"/>
                <a:gd name="connsiteX6" fmla="*/ 2705183 w 3183663"/>
                <a:gd name="connsiteY6" fmla="*/ 2971807 h 4501467"/>
                <a:gd name="connsiteX7" fmla="*/ 2228933 w 3183663"/>
                <a:gd name="connsiteY7" fmla="*/ 4495807 h 4501467"/>
                <a:gd name="connsiteX0" fmla="*/ 2228933 w 3183663"/>
                <a:gd name="connsiteY0" fmla="*/ 4495807 h 4501467"/>
                <a:gd name="connsiteX1" fmla="*/ 866858 w 3183663"/>
                <a:gd name="connsiteY1" fmla="*/ 4486282 h 4501467"/>
                <a:gd name="connsiteX2" fmla="*/ 457283 w 3183663"/>
                <a:gd name="connsiteY2" fmla="*/ 2914657 h 4501467"/>
                <a:gd name="connsiteX3" fmla="*/ 83 w 3183663"/>
                <a:gd name="connsiteY3" fmla="*/ 1600207 h 4501467"/>
                <a:gd name="connsiteX4" fmla="*/ 1562183 w 3183663"/>
                <a:gd name="connsiteY4" fmla="*/ 7 h 4501467"/>
                <a:gd name="connsiteX5" fmla="*/ 3181433 w 3183663"/>
                <a:gd name="connsiteY5" fmla="*/ 1562107 h 4501467"/>
                <a:gd name="connsiteX6" fmla="*/ 2705183 w 3183663"/>
                <a:gd name="connsiteY6" fmla="*/ 2971807 h 4501467"/>
                <a:gd name="connsiteX7" fmla="*/ 2228933 w 3183663"/>
                <a:gd name="connsiteY7" fmla="*/ 4495807 h 4501467"/>
                <a:gd name="connsiteX0" fmla="*/ 2228933 w 3183663"/>
                <a:gd name="connsiteY0" fmla="*/ 4495807 h 4612660"/>
                <a:gd name="connsiteX1" fmla="*/ 933533 w 3183663"/>
                <a:gd name="connsiteY1" fmla="*/ 4505332 h 4612660"/>
                <a:gd name="connsiteX2" fmla="*/ 457283 w 3183663"/>
                <a:gd name="connsiteY2" fmla="*/ 2914657 h 4612660"/>
                <a:gd name="connsiteX3" fmla="*/ 83 w 3183663"/>
                <a:gd name="connsiteY3" fmla="*/ 1600207 h 4612660"/>
                <a:gd name="connsiteX4" fmla="*/ 1562183 w 3183663"/>
                <a:gd name="connsiteY4" fmla="*/ 7 h 4612660"/>
                <a:gd name="connsiteX5" fmla="*/ 3181433 w 3183663"/>
                <a:gd name="connsiteY5" fmla="*/ 1562107 h 4612660"/>
                <a:gd name="connsiteX6" fmla="*/ 2705183 w 3183663"/>
                <a:gd name="connsiteY6" fmla="*/ 2971807 h 4612660"/>
                <a:gd name="connsiteX7" fmla="*/ 2228933 w 3183663"/>
                <a:gd name="connsiteY7" fmla="*/ 4495807 h 4612660"/>
                <a:gd name="connsiteX0" fmla="*/ 2228933 w 3183663"/>
                <a:gd name="connsiteY0" fmla="*/ 4495807 h 4612660"/>
                <a:gd name="connsiteX1" fmla="*/ 933533 w 3183663"/>
                <a:gd name="connsiteY1" fmla="*/ 4505332 h 4612660"/>
                <a:gd name="connsiteX2" fmla="*/ 457283 w 3183663"/>
                <a:gd name="connsiteY2" fmla="*/ 2914657 h 4612660"/>
                <a:gd name="connsiteX3" fmla="*/ 83 w 3183663"/>
                <a:gd name="connsiteY3" fmla="*/ 1600207 h 4612660"/>
                <a:gd name="connsiteX4" fmla="*/ 1562183 w 3183663"/>
                <a:gd name="connsiteY4" fmla="*/ 7 h 4612660"/>
                <a:gd name="connsiteX5" fmla="*/ 3181433 w 3183663"/>
                <a:gd name="connsiteY5" fmla="*/ 1562107 h 4612660"/>
                <a:gd name="connsiteX6" fmla="*/ 2705183 w 3183663"/>
                <a:gd name="connsiteY6" fmla="*/ 2971807 h 4612660"/>
                <a:gd name="connsiteX7" fmla="*/ 2228933 w 3183663"/>
                <a:gd name="connsiteY7" fmla="*/ 4495807 h 4612660"/>
                <a:gd name="connsiteX0" fmla="*/ 2228933 w 3183663"/>
                <a:gd name="connsiteY0" fmla="*/ 4495807 h 4506326"/>
                <a:gd name="connsiteX1" fmla="*/ 933533 w 3183663"/>
                <a:gd name="connsiteY1" fmla="*/ 4505332 h 4506326"/>
                <a:gd name="connsiteX2" fmla="*/ 457283 w 3183663"/>
                <a:gd name="connsiteY2" fmla="*/ 2914657 h 4506326"/>
                <a:gd name="connsiteX3" fmla="*/ 83 w 3183663"/>
                <a:gd name="connsiteY3" fmla="*/ 1600207 h 4506326"/>
                <a:gd name="connsiteX4" fmla="*/ 1562183 w 3183663"/>
                <a:gd name="connsiteY4" fmla="*/ 7 h 4506326"/>
                <a:gd name="connsiteX5" fmla="*/ 3181433 w 3183663"/>
                <a:gd name="connsiteY5" fmla="*/ 1562107 h 4506326"/>
                <a:gd name="connsiteX6" fmla="*/ 2705183 w 3183663"/>
                <a:gd name="connsiteY6" fmla="*/ 2971807 h 4506326"/>
                <a:gd name="connsiteX7" fmla="*/ 2228933 w 3183663"/>
                <a:gd name="connsiteY7" fmla="*/ 4495807 h 450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3663" h="4506326">
                  <a:moveTo>
                    <a:pt x="2228933" y="4495807"/>
                  </a:moveTo>
                  <a:cubicBezTo>
                    <a:pt x="1933658" y="4503744"/>
                    <a:pt x="1187533" y="4508507"/>
                    <a:pt x="933533" y="4505332"/>
                  </a:cubicBezTo>
                  <a:cubicBezTo>
                    <a:pt x="679533" y="4502157"/>
                    <a:pt x="612858" y="3398845"/>
                    <a:pt x="457283" y="2914657"/>
                  </a:cubicBezTo>
                  <a:cubicBezTo>
                    <a:pt x="301708" y="2430470"/>
                    <a:pt x="6433" y="2171707"/>
                    <a:pt x="83" y="1600207"/>
                  </a:cubicBezTo>
                  <a:cubicBezTo>
                    <a:pt x="-6267" y="1028707"/>
                    <a:pt x="346158" y="-3168"/>
                    <a:pt x="1562183" y="7"/>
                  </a:cubicBezTo>
                  <a:cubicBezTo>
                    <a:pt x="2778208" y="3182"/>
                    <a:pt x="3152858" y="971557"/>
                    <a:pt x="3181433" y="1562107"/>
                  </a:cubicBezTo>
                  <a:cubicBezTo>
                    <a:pt x="3210008" y="2152657"/>
                    <a:pt x="2959183" y="2454282"/>
                    <a:pt x="2705183" y="2971807"/>
                  </a:cubicBezTo>
                  <a:cubicBezTo>
                    <a:pt x="2451183" y="3489332"/>
                    <a:pt x="2524208" y="4487870"/>
                    <a:pt x="2228933" y="4495807"/>
                  </a:cubicBezTo>
                  <a:close/>
                </a:path>
              </a:pathLst>
            </a:custGeom>
            <a:noFill/>
            <a:ln w="19050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4" name="Freeform 173"/>
            <p:cNvSpPr/>
            <p:nvPr/>
          </p:nvSpPr>
          <p:spPr>
            <a:xfrm>
              <a:off x="2344786" y="4546595"/>
              <a:ext cx="183611" cy="323077"/>
            </a:xfrm>
            <a:custGeom>
              <a:avLst/>
              <a:gdLst>
                <a:gd name="connsiteX0" fmla="*/ 486053 w 1095860"/>
                <a:gd name="connsiteY0" fmla="*/ 2505076 h 2505076"/>
                <a:gd name="connsiteX1" fmla="*/ 467003 w 1095860"/>
                <a:gd name="connsiteY1" fmla="*/ 1000126 h 2505076"/>
                <a:gd name="connsiteX2" fmla="*/ 278 w 1095860"/>
                <a:gd name="connsiteY2" fmla="*/ 104776 h 2505076"/>
                <a:gd name="connsiteX3" fmla="*/ 409853 w 1095860"/>
                <a:gd name="connsiteY3" fmla="*/ 1123951 h 2505076"/>
                <a:gd name="connsiteX4" fmla="*/ 1095653 w 1095860"/>
                <a:gd name="connsiteY4" fmla="*/ 1 h 2505076"/>
                <a:gd name="connsiteX5" fmla="*/ 486053 w 1095860"/>
                <a:gd name="connsiteY5" fmla="*/ 1133476 h 2505076"/>
                <a:gd name="connsiteX0" fmla="*/ 486053 w 1095860"/>
                <a:gd name="connsiteY0" fmla="*/ 2505076 h 2505076"/>
                <a:gd name="connsiteX1" fmla="*/ 467003 w 1095860"/>
                <a:gd name="connsiteY1" fmla="*/ 1000126 h 2505076"/>
                <a:gd name="connsiteX2" fmla="*/ 278 w 1095860"/>
                <a:gd name="connsiteY2" fmla="*/ 104776 h 2505076"/>
                <a:gd name="connsiteX3" fmla="*/ 409853 w 1095860"/>
                <a:gd name="connsiteY3" fmla="*/ 1123951 h 2505076"/>
                <a:gd name="connsiteX4" fmla="*/ 1095653 w 1095860"/>
                <a:gd name="connsiteY4" fmla="*/ 1 h 2505076"/>
                <a:gd name="connsiteX5" fmla="*/ 486053 w 1095860"/>
                <a:gd name="connsiteY5" fmla="*/ 1133476 h 2505076"/>
                <a:gd name="connsiteX0" fmla="*/ 486066 w 1162527"/>
                <a:gd name="connsiteY0" fmla="*/ 2486027 h 2486027"/>
                <a:gd name="connsiteX1" fmla="*/ 467016 w 1162527"/>
                <a:gd name="connsiteY1" fmla="*/ 981077 h 2486027"/>
                <a:gd name="connsiteX2" fmla="*/ 291 w 1162527"/>
                <a:gd name="connsiteY2" fmla="*/ 85727 h 2486027"/>
                <a:gd name="connsiteX3" fmla="*/ 409866 w 1162527"/>
                <a:gd name="connsiteY3" fmla="*/ 1104902 h 2486027"/>
                <a:gd name="connsiteX4" fmla="*/ 1162341 w 1162527"/>
                <a:gd name="connsiteY4" fmla="*/ 2 h 2486027"/>
                <a:gd name="connsiteX5" fmla="*/ 486066 w 1162527"/>
                <a:gd name="connsiteY5" fmla="*/ 1114427 h 2486027"/>
                <a:gd name="connsiteX0" fmla="*/ 486070 w 1181575"/>
                <a:gd name="connsiteY0" fmla="*/ 2495551 h 2495551"/>
                <a:gd name="connsiteX1" fmla="*/ 467020 w 1181575"/>
                <a:gd name="connsiteY1" fmla="*/ 990601 h 2495551"/>
                <a:gd name="connsiteX2" fmla="*/ 295 w 1181575"/>
                <a:gd name="connsiteY2" fmla="*/ 95251 h 2495551"/>
                <a:gd name="connsiteX3" fmla="*/ 409870 w 1181575"/>
                <a:gd name="connsiteY3" fmla="*/ 1114426 h 2495551"/>
                <a:gd name="connsiteX4" fmla="*/ 1181395 w 1181575"/>
                <a:gd name="connsiteY4" fmla="*/ 1 h 2495551"/>
                <a:gd name="connsiteX5" fmla="*/ 486070 w 1181575"/>
                <a:gd name="connsiteY5" fmla="*/ 1123951 h 2495551"/>
                <a:gd name="connsiteX0" fmla="*/ 486070 w 1181575"/>
                <a:gd name="connsiteY0" fmla="*/ 2495551 h 2495551"/>
                <a:gd name="connsiteX1" fmla="*/ 467020 w 1181575"/>
                <a:gd name="connsiteY1" fmla="*/ 990601 h 2495551"/>
                <a:gd name="connsiteX2" fmla="*/ 295 w 1181575"/>
                <a:gd name="connsiteY2" fmla="*/ 95251 h 2495551"/>
                <a:gd name="connsiteX3" fmla="*/ 409870 w 1181575"/>
                <a:gd name="connsiteY3" fmla="*/ 1114426 h 2495551"/>
                <a:gd name="connsiteX4" fmla="*/ 1181395 w 1181575"/>
                <a:gd name="connsiteY4" fmla="*/ 1 h 2495551"/>
                <a:gd name="connsiteX5" fmla="*/ 486070 w 1181575"/>
                <a:gd name="connsiteY5" fmla="*/ 1123951 h 2495551"/>
                <a:gd name="connsiteX0" fmla="*/ 591228 w 1286733"/>
                <a:gd name="connsiteY0" fmla="*/ 2495551 h 2495551"/>
                <a:gd name="connsiteX1" fmla="*/ 572178 w 1286733"/>
                <a:gd name="connsiteY1" fmla="*/ 990601 h 2495551"/>
                <a:gd name="connsiteX2" fmla="*/ 105453 w 1286733"/>
                <a:gd name="connsiteY2" fmla="*/ 95251 h 2495551"/>
                <a:gd name="connsiteX3" fmla="*/ 515028 w 1286733"/>
                <a:gd name="connsiteY3" fmla="*/ 1114426 h 2495551"/>
                <a:gd name="connsiteX4" fmla="*/ 1286553 w 1286733"/>
                <a:gd name="connsiteY4" fmla="*/ 1 h 2495551"/>
                <a:gd name="connsiteX5" fmla="*/ 591228 w 1286733"/>
                <a:gd name="connsiteY5" fmla="*/ 1123951 h 2495551"/>
                <a:gd name="connsiteX0" fmla="*/ 591228 w 1409595"/>
                <a:gd name="connsiteY0" fmla="*/ 2542318 h 2542318"/>
                <a:gd name="connsiteX1" fmla="*/ 572178 w 1409595"/>
                <a:gd name="connsiteY1" fmla="*/ 1037368 h 2542318"/>
                <a:gd name="connsiteX2" fmla="*/ 105453 w 1409595"/>
                <a:gd name="connsiteY2" fmla="*/ 142018 h 2542318"/>
                <a:gd name="connsiteX3" fmla="*/ 515028 w 1409595"/>
                <a:gd name="connsiteY3" fmla="*/ 1161193 h 2542318"/>
                <a:gd name="connsiteX4" fmla="*/ 1286553 w 1409595"/>
                <a:gd name="connsiteY4" fmla="*/ 46768 h 2542318"/>
                <a:gd name="connsiteX5" fmla="*/ 591228 w 1409595"/>
                <a:gd name="connsiteY5" fmla="*/ 1170718 h 2542318"/>
                <a:gd name="connsiteX0" fmla="*/ 485810 w 1181136"/>
                <a:gd name="connsiteY0" fmla="*/ 2495551 h 2495551"/>
                <a:gd name="connsiteX1" fmla="*/ 466760 w 1181136"/>
                <a:gd name="connsiteY1" fmla="*/ 990601 h 2495551"/>
                <a:gd name="connsiteX2" fmla="*/ 35 w 1181136"/>
                <a:gd name="connsiteY2" fmla="*/ 95251 h 2495551"/>
                <a:gd name="connsiteX3" fmla="*/ 492160 w 1181136"/>
                <a:gd name="connsiteY3" fmla="*/ 1117601 h 2495551"/>
                <a:gd name="connsiteX4" fmla="*/ 1181135 w 1181136"/>
                <a:gd name="connsiteY4" fmla="*/ 1 h 2495551"/>
                <a:gd name="connsiteX5" fmla="*/ 485810 w 1181136"/>
                <a:gd name="connsiteY5" fmla="*/ 1123951 h 2495551"/>
                <a:gd name="connsiteX0" fmla="*/ 485775 w 1181101"/>
                <a:gd name="connsiteY0" fmla="*/ 2495551 h 2495551"/>
                <a:gd name="connsiteX1" fmla="*/ 492125 w 1181101"/>
                <a:gd name="connsiteY1" fmla="*/ 1120776 h 2495551"/>
                <a:gd name="connsiteX2" fmla="*/ 0 w 1181101"/>
                <a:gd name="connsiteY2" fmla="*/ 95251 h 2495551"/>
                <a:gd name="connsiteX3" fmla="*/ 492125 w 1181101"/>
                <a:gd name="connsiteY3" fmla="*/ 1117601 h 2495551"/>
                <a:gd name="connsiteX4" fmla="*/ 1181100 w 1181101"/>
                <a:gd name="connsiteY4" fmla="*/ 1 h 2495551"/>
                <a:gd name="connsiteX5" fmla="*/ 485775 w 1181101"/>
                <a:gd name="connsiteY5" fmla="*/ 1123951 h 2495551"/>
                <a:gd name="connsiteX0" fmla="*/ 492918 w 1188244"/>
                <a:gd name="connsiteY0" fmla="*/ 2495551 h 2495551"/>
                <a:gd name="connsiteX1" fmla="*/ 499268 w 1188244"/>
                <a:gd name="connsiteY1" fmla="*/ 1120776 h 2495551"/>
                <a:gd name="connsiteX2" fmla="*/ 0 w 1188244"/>
                <a:gd name="connsiteY2" fmla="*/ 104776 h 2495551"/>
                <a:gd name="connsiteX3" fmla="*/ 499268 w 1188244"/>
                <a:gd name="connsiteY3" fmla="*/ 1117601 h 2495551"/>
                <a:gd name="connsiteX4" fmla="*/ 1188243 w 1188244"/>
                <a:gd name="connsiteY4" fmla="*/ 1 h 2495551"/>
                <a:gd name="connsiteX5" fmla="*/ 492918 w 1188244"/>
                <a:gd name="connsiteY5" fmla="*/ 1123951 h 2495551"/>
                <a:gd name="connsiteX0" fmla="*/ 492918 w 1188244"/>
                <a:gd name="connsiteY0" fmla="*/ 2495551 h 2495551"/>
                <a:gd name="connsiteX1" fmla="*/ 499268 w 1188244"/>
                <a:gd name="connsiteY1" fmla="*/ 1120776 h 2495551"/>
                <a:gd name="connsiteX2" fmla="*/ 0 w 1188244"/>
                <a:gd name="connsiteY2" fmla="*/ 104776 h 2495551"/>
                <a:gd name="connsiteX3" fmla="*/ 499268 w 1188244"/>
                <a:gd name="connsiteY3" fmla="*/ 1117601 h 2495551"/>
                <a:gd name="connsiteX4" fmla="*/ 1188243 w 1188244"/>
                <a:gd name="connsiteY4" fmla="*/ 1 h 2495551"/>
                <a:gd name="connsiteX5" fmla="*/ 492918 w 1188244"/>
                <a:gd name="connsiteY5" fmla="*/ 1123951 h 2495551"/>
                <a:gd name="connsiteX0" fmla="*/ 481012 w 1176338"/>
                <a:gd name="connsiteY0" fmla="*/ 2495551 h 2495551"/>
                <a:gd name="connsiteX1" fmla="*/ 487362 w 1176338"/>
                <a:gd name="connsiteY1" fmla="*/ 1120776 h 2495551"/>
                <a:gd name="connsiteX2" fmla="*/ 0 w 1176338"/>
                <a:gd name="connsiteY2" fmla="*/ 97632 h 2495551"/>
                <a:gd name="connsiteX3" fmla="*/ 487362 w 1176338"/>
                <a:gd name="connsiteY3" fmla="*/ 1117601 h 2495551"/>
                <a:gd name="connsiteX4" fmla="*/ 1176337 w 1176338"/>
                <a:gd name="connsiteY4" fmla="*/ 1 h 2495551"/>
                <a:gd name="connsiteX5" fmla="*/ 481012 w 1176338"/>
                <a:gd name="connsiteY5" fmla="*/ 1123951 h 2495551"/>
                <a:gd name="connsiteX0" fmla="*/ 541931 w 1237257"/>
                <a:gd name="connsiteY0" fmla="*/ 2522958 h 2522958"/>
                <a:gd name="connsiteX1" fmla="*/ 548281 w 1237257"/>
                <a:gd name="connsiteY1" fmla="*/ 1148183 h 2522958"/>
                <a:gd name="connsiteX2" fmla="*/ 60919 w 1237257"/>
                <a:gd name="connsiteY2" fmla="*/ 125039 h 2522958"/>
                <a:gd name="connsiteX3" fmla="*/ 60920 w 1237257"/>
                <a:gd name="connsiteY3" fmla="*/ 129802 h 2522958"/>
                <a:gd name="connsiteX4" fmla="*/ 548281 w 1237257"/>
                <a:gd name="connsiteY4" fmla="*/ 1145008 h 2522958"/>
                <a:gd name="connsiteX5" fmla="*/ 1237256 w 1237257"/>
                <a:gd name="connsiteY5" fmla="*/ 27408 h 2522958"/>
                <a:gd name="connsiteX6" fmla="*/ 541931 w 1237257"/>
                <a:gd name="connsiteY6" fmla="*/ 1151358 h 2522958"/>
                <a:gd name="connsiteX0" fmla="*/ 498427 w 1193753"/>
                <a:gd name="connsiteY0" fmla="*/ 2512648 h 2512648"/>
                <a:gd name="connsiteX1" fmla="*/ 504777 w 1193753"/>
                <a:gd name="connsiteY1" fmla="*/ 1137873 h 2512648"/>
                <a:gd name="connsiteX2" fmla="*/ 17415 w 1193753"/>
                <a:gd name="connsiteY2" fmla="*/ 114729 h 2512648"/>
                <a:gd name="connsiteX3" fmla="*/ 17416 w 1193753"/>
                <a:gd name="connsiteY3" fmla="*/ 119492 h 2512648"/>
                <a:gd name="connsiteX4" fmla="*/ 504777 w 1193753"/>
                <a:gd name="connsiteY4" fmla="*/ 1134698 h 2512648"/>
                <a:gd name="connsiteX5" fmla="*/ 1193752 w 1193753"/>
                <a:gd name="connsiteY5" fmla="*/ 17098 h 2512648"/>
                <a:gd name="connsiteX6" fmla="*/ 498427 w 1193753"/>
                <a:gd name="connsiteY6" fmla="*/ 1141048 h 2512648"/>
                <a:gd name="connsiteX0" fmla="*/ 492028 w 1187354"/>
                <a:gd name="connsiteY0" fmla="*/ 2515151 h 2515151"/>
                <a:gd name="connsiteX1" fmla="*/ 498378 w 1187354"/>
                <a:gd name="connsiteY1" fmla="*/ 1140376 h 2515151"/>
                <a:gd name="connsiteX2" fmla="*/ 11016 w 1187354"/>
                <a:gd name="connsiteY2" fmla="*/ 117232 h 2515151"/>
                <a:gd name="connsiteX3" fmla="*/ 77692 w 1187354"/>
                <a:gd name="connsiteY3" fmla="*/ 117233 h 2515151"/>
                <a:gd name="connsiteX4" fmla="*/ 498378 w 1187354"/>
                <a:gd name="connsiteY4" fmla="*/ 1137201 h 2515151"/>
                <a:gd name="connsiteX5" fmla="*/ 1187353 w 1187354"/>
                <a:gd name="connsiteY5" fmla="*/ 19601 h 2515151"/>
                <a:gd name="connsiteX6" fmla="*/ 492028 w 1187354"/>
                <a:gd name="connsiteY6" fmla="*/ 1143551 h 2515151"/>
                <a:gd name="connsiteX0" fmla="*/ 532325 w 1227651"/>
                <a:gd name="connsiteY0" fmla="*/ 2533284 h 2533284"/>
                <a:gd name="connsiteX1" fmla="*/ 538675 w 1227651"/>
                <a:gd name="connsiteY1" fmla="*/ 1158509 h 2533284"/>
                <a:gd name="connsiteX2" fmla="*/ 51313 w 1227651"/>
                <a:gd name="connsiteY2" fmla="*/ 135365 h 2533284"/>
                <a:gd name="connsiteX3" fmla="*/ 117989 w 1227651"/>
                <a:gd name="connsiteY3" fmla="*/ 135366 h 2533284"/>
                <a:gd name="connsiteX4" fmla="*/ 538675 w 1227651"/>
                <a:gd name="connsiteY4" fmla="*/ 1155334 h 2533284"/>
                <a:gd name="connsiteX5" fmla="*/ 1227650 w 1227651"/>
                <a:gd name="connsiteY5" fmla="*/ 37734 h 2533284"/>
                <a:gd name="connsiteX6" fmla="*/ 532325 w 1227651"/>
                <a:gd name="connsiteY6" fmla="*/ 1161684 h 2533284"/>
                <a:gd name="connsiteX0" fmla="*/ 481012 w 1176338"/>
                <a:gd name="connsiteY0" fmla="*/ 2495551 h 2495551"/>
                <a:gd name="connsiteX1" fmla="*/ 487362 w 1176338"/>
                <a:gd name="connsiteY1" fmla="*/ 1120776 h 2495551"/>
                <a:gd name="connsiteX2" fmla="*/ 0 w 1176338"/>
                <a:gd name="connsiteY2" fmla="*/ 97632 h 2495551"/>
                <a:gd name="connsiteX3" fmla="*/ 487362 w 1176338"/>
                <a:gd name="connsiteY3" fmla="*/ 1117601 h 2495551"/>
                <a:gd name="connsiteX4" fmla="*/ 1176337 w 1176338"/>
                <a:gd name="connsiteY4" fmla="*/ 1 h 2495551"/>
                <a:gd name="connsiteX5" fmla="*/ 481012 w 1176338"/>
                <a:gd name="connsiteY5" fmla="*/ 1123951 h 2495551"/>
                <a:gd name="connsiteX0" fmla="*/ 481012 w 1176342"/>
                <a:gd name="connsiteY0" fmla="*/ 2496877 h 2496877"/>
                <a:gd name="connsiteX1" fmla="*/ 487362 w 1176342"/>
                <a:gd name="connsiteY1" fmla="*/ 1122102 h 2496877"/>
                <a:gd name="connsiteX2" fmla="*/ 0 w 1176342"/>
                <a:gd name="connsiteY2" fmla="*/ 98958 h 2496877"/>
                <a:gd name="connsiteX3" fmla="*/ 487362 w 1176342"/>
                <a:gd name="connsiteY3" fmla="*/ 1118927 h 2496877"/>
                <a:gd name="connsiteX4" fmla="*/ 1176337 w 1176342"/>
                <a:gd name="connsiteY4" fmla="*/ 1327 h 2496877"/>
                <a:gd name="connsiteX5" fmla="*/ 476249 w 1176342"/>
                <a:gd name="connsiteY5" fmla="*/ 899058 h 2496877"/>
                <a:gd name="connsiteX0" fmla="*/ 481012 w 1176361"/>
                <a:gd name="connsiteY0" fmla="*/ 2495896 h 2495896"/>
                <a:gd name="connsiteX1" fmla="*/ 487362 w 1176361"/>
                <a:gd name="connsiteY1" fmla="*/ 1121121 h 2495896"/>
                <a:gd name="connsiteX2" fmla="*/ 0 w 1176361"/>
                <a:gd name="connsiteY2" fmla="*/ 97977 h 2495896"/>
                <a:gd name="connsiteX3" fmla="*/ 487362 w 1176361"/>
                <a:gd name="connsiteY3" fmla="*/ 1117946 h 2495896"/>
                <a:gd name="connsiteX4" fmla="*/ 1176337 w 1176361"/>
                <a:gd name="connsiteY4" fmla="*/ 346 h 2495896"/>
                <a:gd name="connsiteX5" fmla="*/ 514349 w 1176361"/>
                <a:gd name="connsiteY5" fmla="*/ 1000471 h 2495896"/>
                <a:gd name="connsiteX0" fmla="*/ 481012 w 1262272"/>
                <a:gd name="connsiteY0" fmla="*/ 2531587 h 2531587"/>
                <a:gd name="connsiteX1" fmla="*/ 487362 w 1262272"/>
                <a:gd name="connsiteY1" fmla="*/ 1156812 h 2531587"/>
                <a:gd name="connsiteX2" fmla="*/ 0 w 1262272"/>
                <a:gd name="connsiteY2" fmla="*/ 133668 h 2531587"/>
                <a:gd name="connsiteX3" fmla="*/ 487362 w 1262272"/>
                <a:gd name="connsiteY3" fmla="*/ 1153637 h 2531587"/>
                <a:gd name="connsiteX4" fmla="*/ 1176337 w 1262272"/>
                <a:gd name="connsiteY4" fmla="*/ 36037 h 2531587"/>
                <a:gd name="connsiteX5" fmla="*/ 514349 w 1262272"/>
                <a:gd name="connsiteY5" fmla="*/ 1036162 h 2531587"/>
                <a:gd name="connsiteX0" fmla="*/ 481012 w 1176357"/>
                <a:gd name="connsiteY0" fmla="*/ 2495651 h 2495651"/>
                <a:gd name="connsiteX1" fmla="*/ 487362 w 1176357"/>
                <a:gd name="connsiteY1" fmla="*/ 1120876 h 2495651"/>
                <a:gd name="connsiteX2" fmla="*/ 0 w 1176357"/>
                <a:gd name="connsiteY2" fmla="*/ 97732 h 2495651"/>
                <a:gd name="connsiteX3" fmla="*/ 489743 w 1176357"/>
                <a:gd name="connsiteY3" fmla="*/ 1062932 h 2495651"/>
                <a:gd name="connsiteX4" fmla="*/ 1176337 w 1176357"/>
                <a:gd name="connsiteY4" fmla="*/ 101 h 2495651"/>
                <a:gd name="connsiteX5" fmla="*/ 514349 w 1176357"/>
                <a:gd name="connsiteY5" fmla="*/ 1000226 h 2495651"/>
                <a:gd name="connsiteX0" fmla="*/ 481376 w 1176721"/>
                <a:gd name="connsiteY0" fmla="*/ 2495651 h 2495651"/>
                <a:gd name="connsiteX1" fmla="*/ 411526 w 1176721"/>
                <a:gd name="connsiteY1" fmla="*/ 1087538 h 2495651"/>
                <a:gd name="connsiteX2" fmla="*/ 364 w 1176721"/>
                <a:gd name="connsiteY2" fmla="*/ 97732 h 2495651"/>
                <a:gd name="connsiteX3" fmla="*/ 490107 w 1176721"/>
                <a:gd name="connsiteY3" fmla="*/ 1062932 h 2495651"/>
                <a:gd name="connsiteX4" fmla="*/ 1176701 w 1176721"/>
                <a:gd name="connsiteY4" fmla="*/ 101 h 2495651"/>
                <a:gd name="connsiteX5" fmla="*/ 514713 w 1176721"/>
                <a:gd name="connsiteY5" fmla="*/ 1000226 h 2495651"/>
                <a:gd name="connsiteX0" fmla="*/ 481043 w 1176388"/>
                <a:gd name="connsiteY0" fmla="*/ 2495651 h 2495651"/>
                <a:gd name="connsiteX1" fmla="*/ 465962 w 1176388"/>
                <a:gd name="connsiteY1" fmla="*/ 1094682 h 2495651"/>
                <a:gd name="connsiteX2" fmla="*/ 31 w 1176388"/>
                <a:gd name="connsiteY2" fmla="*/ 97732 h 2495651"/>
                <a:gd name="connsiteX3" fmla="*/ 489774 w 1176388"/>
                <a:gd name="connsiteY3" fmla="*/ 1062932 h 2495651"/>
                <a:gd name="connsiteX4" fmla="*/ 1176368 w 1176388"/>
                <a:gd name="connsiteY4" fmla="*/ 101 h 2495651"/>
                <a:gd name="connsiteX5" fmla="*/ 514380 w 1176388"/>
                <a:gd name="connsiteY5" fmla="*/ 1000226 h 2495651"/>
                <a:gd name="connsiteX0" fmla="*/ 481281 w 1176950"/>
                <a:gd name="connsiteY0" fmla="*/ 2495760 h 2495760"/>
                <a:gd name="connsiteX1" fmla="*/ 466200 w 1176950"/>
                <a:gd name="connsiteY1" fmla="*/ 1094791 h 2495760"/>
                <a:gd name="connsiteX2" fmla="*/ 269 w 1176950"/>
                <a:gd name="connsiteY2" fmla="*/ 97841 h 2495760"/>
                <a:gd name="connsiteX3" fmla="*/ 411430 w 1176950"/>
                <a:gd name="connsiteY3" fmla="*/ 1091616 h 2495760"/>
                <a:gd name="connsiteX4" fmla="*/ 1176606 w 1176950"/>
                <a:gd name="connsiteY4" fmla="*/ 210 h 2495760"/>
                <a:gd name="connsiteX5" fmla="*/ 514618 w 1176950"/>
                <a:gd name="connsiteY5" fmla="*/ 1000335 h 2495760"/>
                <a:gd name="connsiteX0" fmla="*/ 595689 w 1291358"/>
                <a:gd name="connsiteY0" fmla="*/ 2495760 h 2495760"/>
                <a:gd name="connsiteX1" fmla="*/ 580608 w 1291358"/>
                <a:gd name="connsiteY1" fmla="*/ 1094791 h 2495760"/>
                <a:gd name="connsiteX2" fmla="*/ 114677 w 1291358"/>
                <a:gd name="connsiteY2" fmla="*/ 97841 h 2495760"/>
                <a:gd name="connsiteX3" fmla="*/ 525838 w 1291358"/>
                <a:gd name="connsiteY3" fmla="*/ 1091616 h 2495760"/>
                <a:gd name="connsiteX4" fmla="*/ 1291014 w 1291358"/>
                <a:gd name="connsiteY4" fmla="*/ 210 h 2495760"/>
                <a:gd name="connsiteX5" fmla="*/ 629026 w 1291358"/>
                <a:gd name="connsiteY5" fmla="*/ 1000335 h 2495760"/>
                <a:gd name="connsiteX0" fmla="*/ 595689 w 1402758"/>
                <a:gd name="connsiteY0" fmla="*/ 2548777 h 2548777"/>
                <a:gd name="connsiteX1" fmla="*/ 580608 w 1402758"/>
                <a:gd name="connsiteY1" fmla="*/ 1147808 h 2548777"/>
                <a:gd name="connsiteX2" fmla="*/ 114677 w 1402758"/>
                <a:gd name="connsiteY2" fmla="*/ 150858 h 2548777"/>
                <a:gd name="connsiteX3" fmla="*/ 525838 w 1402758"/>
                <a:gd name="connsiteY3" fmla="*/ 1144633 h 2548777"/>
                <a:gd name="connsiteX4" fmla="*/ 1291014 w 1402758"/>
                <a:gd name="connsiteY4" fmla="*/ 53227 h 2548777"/>
                <a:gd name="connsiteX5" fmla="*/ 629026 w 1402758"/>
                <a:gd name="connsiteY5" fmla="*/ 1053352 h 2548777"/>
                <a:gd name="connsiteX0" fmla="*/ 595689 w 1291765"/>
                <a:gd name="connsiteY0" fmla="*/ 2495620 h 2495620"/>
                <a:gd name="connsiteX1" fmla="*/ 580608 w 1291765"/>
                <a:gd name="connsiteY1" fmla="*/ 1094651 h 2495620"/>
                <a:gd name="connsiteX2" fmla="*/ 114677 w 1291765"/>
                <a:gd name="connsiteY2" fmla="*/ 97701 h 2495620"/>
                <a:gd name="connsiteX3" fmla="*/ 525838 w 1291765"/>
                <a:gd name="connsiteY3" fmla="*/ 1091476 h 2495620"/>
                <a:gd name="connsiteX4" fmla="*/ 1291014 w 1291765"/>
                <a:gd name="connsiteY4" fmla="*/ 70 h 2495620"/>
                <a:gd name="connsiteX5" fmla="*/ 674270 w 1291765"/>
                <a:gd name="connsiteY5" fmla="*/ 1038295 h 2495620"/>
                <a:gd name="connsiteX0" fmla="*/ 595689 w 1291602"/>
                <a:gd name="connsiteY0" fmla="*/ 2496473 h 2496473"/>
                <a:gd name="connsiteX1" fmla="*/ 580608 w 1291602"/>
                <a:gd name="connsiteY1" fmla="*/ 1095504 h 2496473"/>
                <a:gd name="connsiteX2" fmla="*/ 114677 w 1291602"/>
                <a:gd name="connsiteY2" fmla="*/ 98554 h 2496473"/>
                <a:gd name="connsiteX3" fmla="*/ 525838 w 1291602"/>
                <a:gd name="connsiteY3" fmla="*/ 1092329 h 2496473"/>
                <a:gd name="connsiteX4" fmla="*/ 1291014 w 1291602"/>
                <a:gd name="connsiteY4" fmla="*/ 923 h 2496473"/>
                <a:gd name="connsiteX5" fmla="*/ 652840 w 1291602"/>
                <a:gd name="connsiteY5" fmla="*/ 905799 h 2496473"/>
                <a:gd name="connsiteX6" fmla="*/ 674270 w 1291602"/>
                <a:gd name="connsiteY6" fmla="*/ 1039148 h 2496473"/>
                <a:gd name="connsiteX0" fmla="*/ 595689 w 1291879"/>
                <a:gd name="connsiteY0" fmla="*/ 2495621 h 2495621"/>
                <a:gd name="connsiteX1" fmla="*/ 580608 w 1291879"/>
                <a:gd name="connsiteY1" fmla="*/ 1094652 h 2495621"/>
                <a:gd name="connsiteX2" fmla="*/ 114677 w 1291879"/>
                <a:gd name="connsiteY2" fmla="*/ 97702 h 2495621"/>
                <a:gd name="connsiteX3" fmla="*/ 525838 w 1291879"/>
                <a:gd name="connsiteY3" fmla="*/ 1091477 h 2495621"/>
                <a:gd name="connsiteX4" fmla="*/ 1291014 w 1291879"/>
                <a:gd name="connsiteY4" fmla="*/ 71 h 2495621"/>
                <a:gd name="connsiteX5" fmla="*/ 674270 w 1291879"/>
                <a:gd name="connsiteY5" fmla="*/ 1038296 h 2495621"/>
                <a:gd name="connsiteX0" fmla="*/ 595689 w 1295478"/>
                <a:gd name="connsiteY0" fmla="*/ 2495606 h 2495606"/>
                <a:gd name="connsiteX1" fmla="*/ 580608 w 1295478"/>
                <a:gd name="connsiteY1" fmla="*/ 1094637 h 2495606"/>
                <a:gd name="connsiteX2" fmla="*/ 114677 w 1295478"/>
                <a:gd name="connsiteY2" fmla="*/ 97687 h 2495606"/>
                <a:gd name="connsiteX3" fmla="*/ 525838 w 1295478"/>
                <a:gd name="connsiteY3" fmla="*/ 1091462 h 2495606"/>
                <a:gd name="connsiteX4" fmla="*/ 1291014 w 1295478"/>
                <a:gd name="connsiteY4" fmla="*/ 56 h 2495606"/>
                <a:gd name="connsiteX5" fmla="*/ 826670 w 1295478"/>
                <a:gd name="connsiteY5" fmla="*/ 1145437 h 2495606"/>
                <a:gd name="connsiteX0" fmla="*/ 595689 w 1291734"/>
                <a:gd name="connsiteY0" fmla="*/ 2495579 h 2495579"/>
                <a:gd name="connsiteX1" fmla="*/ 580608 w 1291734"/>
                <a:gd name="connsiteY1" fmla="*/ 1094610 h 2495579"/>
                <a:gd name="connsiteX2" fmla="*/ 114677 w 1291734"/>
                <a:gd name="connsiteY2" fmla="*/ 97660 h 2495579"/>
                <a:gd name="connsiteX3" fmla="*/ 525838 w 1291734"/>
                <a:gd name="connsiteY3" fmla="*/ 1091435 h 2495579"/>
                <a:gd name="connsiteX4" fmla="*/ 1291014 w 1291734"/>
                <a:gd name="connsiteY4" fmla="*/ 29 h 2495579"/>
                <a:gd name="connsiteX5" fmla="*/ 662364 w 1291734"/>
                <a:gd name="connsiteY5" fmla="*/ 1057304 h 2495579"/>
                <a:gd name="connsiteX0" fmla="*/ 482512 w 1179310"/>
                <a:gd name="connsiteY0" fmla="*/ 2495556 h 2495556"/>
                <a:gd name="connsiteX1" fmla="*/ 467431 w 1179310"/>
                <a:gd name="connsiteY1" fmla="*/ 1094587 h 2495556"/>
                <a:gd name="connsiteX2" fmla="*/ 1500 w 1179310"/>
                <a:gd name="connsiteY2" fmla="*/ 97637 h 2495556"/>
                <a:gd name="connsiteX3" fmla="*/ 350749 w 1179310"/>
                <a:gd name="connsiteY3" fmla="*/ 1072362 h 2495556"/>
                <a:gd name="connsiteX4" fmla="*/ 1177837 w 1179310"/>
                <a:gd name="connsiteY4" fmla="*/ 6 h 2495556"/>
                <a:gd name="connsiteX5" fmla="*/ 549187 w 1179310"/>
                <a:gd name="connsiteY5" fmla="*/ 1057281 h 2495556"/>
                <a:gd name="connsiteX0" fmla="*/ 482858 w 1179656"/>
                <a:gd name="connsiteY0" fmla="*/ 2495556 h 2495556"/>
                <a:gd name="connsiteX1" fmla="*/ 482065 w 1179656"/>
                <a:gd name="connsiteY1" fmla="*/ 1004099 h 2495556"/>
                <a:gd name="connsiteX2" fmla="*/ 1846 w 1179656"/>
                <a:gd name="connsiteY2" fmla="*/ 97637 h 2495556"/>
                <a:gd name="connsiteX3" fmla="*/ 351095 w 1179656"/>
                <a:gd name="connsiteY3" fmla="*/ 1072362 h 2495556"/>
                <a:gd name="connsiteX4" fmla="*/ 1178183 w 1179656"/>
                <a:gd name="connsiteY4" fmla="*/ 6 h 2495556"/>
                <a:gd name="connsiteX5" fmla="*/ 549533 w 1179656"/>
                <a:gd name="connsiteY5" fmla="*/ 1057281 h 2495556"/>
                <a:gd name="connsiteX0" fmla="*/ 482858 w 1180436"/>
                <a:gd name="connsiteY0" fmla="*/ 2495588 h 2495588"/>
                <a:gd name="connsiteX1" fmla="*/ 482065 w 1180436"/>
                <a:gd name="connsiteY1" fmla="*/ 1004131 h 2495588"/>
                <a:gd name="connsiteX2" fmla="*/ 1846 w 1180436"/>
                <a:gd name="connsiteY2" fmla="*/ 97669 h 2495588"/>
                <a:gd name="connsiteX3" fmla="*/ 351095 w 1180436"/>
                <a:gd name="connsiteY3" fmla="*/ 1072394 h 2495588"/>
                <a:gd name="connsiteX4" fmla="*/ 1178183 w 1180436"/>
                <a:gd name="connsiteY4" fmla="*/ 38 h 2495588"/>
                <a:gd name="connsiteX5" fmla="*/ 590015 w 1180436"/>
                <a:gd name="connsiteY5" fmla="*/ 1033500 h 2495588"/>
                <a:gd name="connsiteX0" fmla="*/ 482549 w 1179961"/>
                <a:gd name="connsiteY0" fmla="*/ 2495566 h 2495566"/>
                <a:gd name="connsiteX1" fmla="*/ 481756 w 1179961"/>
                <a:gd name="connsiteY1" fmla="*/ 1004109 h 2495566"/>
                <a:gd name="connsiteX2" fmla="*/ 1537 w 1179961"/>
                <a:gd name="connsiteY2" fmla="*/ 97647 h 2495566"/>
                <a:gd name="connsiteX3" fmla="*/ 360311 w 1179961"/>
                <a:gd name="connsiteY3" fmla="*/ 1058085 h 2495566"/>
                <a:gd name="connsiteX4" fmla="*/ 1177874 w 1179961"/>
                <a:gd name="connsiteY4" fmla="*/ 16 h 2495566"/>
                <a:gd name="connsiteX5" fmla="*/ 589706 w 1179961"/>
                <a:gd name="connsiteY5" fmla="*/ 1033478 h 2495566"/>
                <a:gd name="connsiteX0" fmla="*/ 590850 w 1288262"/>
                <a:gd name="connsiteY0" fmla="*/ 2495566 h 2495566"/>
                <a:gd name="connsiteX1" fmla="*/ 590057 w 1288262"/>
                <a:gd name="connsiteY1" fmla="*/ 1004109 h 2495566"/>
                <a:gd name="connsiteX2" fmla="*/ 109838 w 1288262"/>
                <a:gd name="connsiteY2" fmla="*/ 97647 h 2495566"/>
                <a:gd name="connsiteX3" fmla="*/ 468612 w 1288262"/>
                <a:gd name="connsiteY3" fmla="*/ 1058085 h 2495566"/>
                <a:gd name="connsiteX4" fmla="*/ 1286175 w 1288262"/>
                <a:gd name="connsiteY4" fmla="*/ 16 h 2495566"/>
                <a:gd name="connsiteX5" fmla="*/ 698007 w 1288262"/>
                <a:gd name="connsiteY5" fmla="*/ 1033478 h 2495566"/>
                <a:gd name="connsiteX0" fmla="*/ 673392 w 1370804"/>
                <a:gd name="connsiteY0" fmla="*/ 2495566 h 2495566"/>
                <a:gd name="connsiteX1" fmla="*/ 672599 w 1370804"/>
                <a:gd name="connsiteY1" fmla="*/ 1004109 h 2495566"/>
                <a:gd name="connsiteX2" fmla="*/ 99512 w 1370804"/>
                <a:gd name="connsiteY2" fmla="*/ 133366 h 2495566"/>
                <a:gd name="connsiteX3" fmla="*/ 551154 w 1370804"/>
                <a:gd name="connsiteY3" fmla="*/ 1058085 h 2495566"/>
                <a:gd name="connsiteX4" fmla="*/ 1368717 w 1370804"/>
                <a:gd name="connsiteY4" fmla="*/ 16 h 2495566"/>
                <a:gd name="connsiteX5" fmla="*/ 780549 w 1370804"/>
                <a:gd name="connsiteY5" fmla="*/ 1033478 h 2495566"/>
                <a:gd name="connsiteX0" fmla="*/ 647787 w 1345199"/>
                <a:gd name="connsiteY0" fmla="*/ 2495566 h 2495566"/>
                <a:gd name="connsiteX1" fmla="*/ 646994 w 1345199"/>
                <a:gd name="connsiteY1" fmla="*/ 1004109 h 2495566"/>
                <a:gd name="connsiteX2" fmla="*/ 102482 w 1345199"/>
                <a:gd name="connsiteY2" fmla="*/ 111934 h 2495566"/>
                <a:gd name="connsiteX3" fmla="*/ 525549 w 1345199"/>
                <a:gd name="connsiteY3" fmla="*/ 1058085 h 2495566"/>
                <a:gd name="connsiteX4" fmla="*/ 1343112 w 1345199"/>
                <a:gd name="connsiteY4" fmla="*/ 16 h 2495566"/>
                <a:gd name="connsiteX5" fmla="*/ 754944 w 1345199"/>
                <a:gd name="connsiteY5" fmla="*/ 1033478 h 2495566"/>
                <a:gd name="connsiteX0" fmla="*/ 629733 w 1327145"/>
                <a:gd name="connsiteY0" fmla="*/ 2495566 h 2495566"/>
                <a:gd name="connsiteX1" fmla="*/ 628940 w 1327145"/>
                <a:gd name="connsiteY1" fmla="*/ 1004109 h 2495566"/>
                <a:gd name="connsiteX2" fmla="*/ 84428 w 1327145"/>
                <a:gd name="connsiteY2" fmla="*/ 111934 h 2495566"/>
                <a:gd name="connsiteX3" fmla="*/ 507495 w 1327145"/>
                <a:gd name="connsiteY3" fmla="*/ 1058085 h 2495566"/>
                <a:gd name="connsiteX4" fmla="*/ 1325058 w 1327145"/>
                <a:gd name="connsiteY4" fmla="*/ 16 h 2495566"/>
                <a:gd name="connsiteX5" fmla="*/ 736890 w 1327145"/>
                <a:gd name="connsiteY5" fmla="*/ 1033478 h 2495566"/>
                <a:gd name="connsiteX0" fmla="*/ 647786 w 1345198"/>
                <a:gd name="connsiteY0" fmla="*/ 2495566 h 2495566"/>
                <a:gd name="connsiteX1" fmla="*/ 646993 w 1345198"/>
                <a:gd name="connsiteY1" fmla="*/ 1004109 h 2495566"/>
                <a:gd name="connsiteX2" fmla="*/ 102481 w 1345198"/>
                <a:gd name="connsiteY2" fmla="*/ 111934 h 2495566"/>
                <a:gd name="connsiteX3" fmla="*/ 525548 w 1345198"/>
                <a:gd name="connsiteY3" fmla="*/ 1058085 h 2495566"/>
                <a:gd name="connsiteX4" fmla="*/ 1343111 w 1345198"/>
                <a:gd name="connsiteY4" fmla="*/ 16 h 2495566"/>
                <a:gd name="connsiteX5" fmla="*/ 754943 w 1345198"/>
                <a:gd name="connsiteY5" fmla="*/ 1033478 h 2495566"/>
                <a:gd name="connsiteX0" fmla="*/ 687819 w 1385231"/>
                <a:gd name="connsiteY0" fmla="*/ 2495566 h 2495566"/>
                <a:gd name="connsiteX1" fmla="*/ 687026 w 1385231"/>
                <a:gd name="connsiteY1" fmla="*/ 1004109 h 2495566"/>
                <a:gd name="connsiteX2" fmla="*/ 142514 w 1385231"/>
                <a:gd name="connsiteY2" fmla="*/ 111934 h 2495566"/>
                <a:gd name="connsiteX3" fmla="*/ 565581 w 1385231"/>
                <a:gd name="connsiteY3" fmla="*/ 1058085 h 2495566"/>
                <a:gd name="connsiteX4" fmla="*/ 1383144 w 1385231"/>
                <a:gd name="connsiteY4" fmla="*/ 16 h 2495566"/>
                <a:gd name="connsiteX5" fmla="*/ 794976 w 1385231"/>
                <a:gd name="connsiteY5" fmla="*/ 1033478 h 2495566"/>
                <a:gd name="connsiteX0" fmla="*/ 675000 w 1372412"/>
                <a:gd name="connsiteY0" fmla="*/ 2495566 h 2495566"/>
                <a:gd name="connsiteX1" fmla="*/ 674207 w 1372412"/>
                <a:gd name="connsiteY1" fmla="*/ 1004109 h 2495566"/>
                <a:gd name="connsiteX2" fmla="*/ 129695 w 1372412"/>
                <a:gd name="connsiteY2" fmla="*/ 111934 h 2495566"/>
                <a:gd name="connsiteX3" fmla="*/ 552762 w 1372412"/>
                <a:gd name="connsiteY3" fmla="*/ 1058085 h 2495566"/>
                <a:gd name="connsiteX4" fmla="*/ 1370325 w 1372412"/>
                <a:gd name="connsiteY4" fmla="*/ 16 h 2495566"/>
                <a:gd name="connsiteX5" fmla="*/ 782157 w 1372412"/>
                <a:gd name="connsiteY5" fmla="*/ 1033478 h 2495566"/>
                <a:gd name="connsiteX0" fmla="*/ 675000 w 1502594"/>
                <a:gd name="connsiteY0" fmla="*/ 2546661 h 2546661"/>
                <a:gd name="connsiteX1" fmla="*/ 674207 w 1502594"/>
                <a:gd name="connsiteY1" fmla="*/ 1055204 h 2546661"/>
                <a:gd name="connsiteX2" fmla="*/ 129695 w 1502594"/>
                <a:gd name="connsiteY2" fmla="*/ 163029 h 2546661"/>
                <a:gd name="connsiteX3" fmla="*/ 552762 w 1502594"/>
                <a:gd name="connsiteY3" fmla="*/ 1109180 h 2546661"/>
                <a:gd name="connsiteX4" fmla="*/ 1370325 w 1502594"/>
                <a:gd name="connsiteY4" fmla="*/ 51111 h 2546661"/>
                <a:gd name="connsiteX5" fmla="*/ 782157 w 1502594"/>
                <a:gd name="connsiteY5" fmla="*/ 1084573 h 2546661"/>
                <a:gd name="connsiteX0" fmla="*/ 645869 w 1473463"/>
                <a:gd name="connsiteY0" fmla="*/ 2546661 h 2546661"/>
                <a:gd name="connsiteX1" fmla="*/ 645076 w 1473463"/>
                <a:gd name="connsiteY1" fmla="*/ 1055204 h 2546661"/>
                <a:gd name="connsiteX2" fmla="*/ 100564 w 1473463"/>
                <a:gd name="connsiteY2" fmla="*/ 163029 h 2546661"/>
                <a:gd name="connsiteX3" fmla="*/ 523631 w 1473463"/>
                <a:gd name="connsiteY3" fmla="*/ 1109180 h 2546661"/>
                <a:gd name="connsiteX4" fmla="*/ 1341194 w 1473463"/>
                <a:gd name="connsiteY4" fmla="*/ 51111 h 2546661"/>
                <a:gd name="connsiteX5" fmla="*/ 753026 w 1473463"/>
                <a:gd name="connsiteY5" fmla="*/ 1084573 h 2546661"/>
                <a:gd name="connsiteX0" fmla="*/ 648747 w 1476341"/>
                <a:gd name="connsiteY0" fmla="*/ 2546661 h 2546661"/>
                <a:gd name="connsiteX1" fmla="*/ 647954 w 1476341"/>
                <a:gd name="connsiteY1" fmla="*/ 1055204 h 2546661"/>
                <a:gd name="connsiteX2" fmla="*/ 103442 w 1476341"/>
                <a:gd name="connsiteY2" fmla="*/ 163029 h 2546661"/>
                <a:gd name="connsiteX3" fmla="*/ 526509 w 1476341"/>
                <a:gd name="connsiteY3" fmla="*/ 1109180 h 2546661"/>
                <a:gd name="connsiteX4" fmla="*/ 1344072 w 1476341"/>
                <a:gd name="connsiteY4" fmla="*/ 51111 h 2546661"/>
                <a:gd name="connsiteX5" fmla="*/ 755904 w 1476341"/>
                <a:gd name="connsiteY5" fmla="*/ 1084573 h 2546661"/>
                <a:gd name="connsiteX0" fmla="*/ 648747 w 1476341"/>
                <a:gd name="connsiteY0" fmla="*/ 2546661 h 2546661"/>
                <a:gd name="connsiteX1" fmla="*/ 647954 w 1476341"/>
                <a:gd name="connsiteY1" fmla="*/ 1055204 h 2546661"/>
                <a:gd name="connsiteX2" fmla="*/ 103442 w 1476341"/>
                <a:gd name="connsiteY2" fmla="*/ 163029 h 2546661"/>
                <a:gd name="connsiteX3" fmla="*/ 526509 w 1476341"/>
                <a:gd name="connsiteY3" fmla="*/ 1109180 h 2546661"/>
                <a:gd name="connsiteX4" fmla="*/ 1344072 w 1476341"/>
                <a:gd name="connsiteY4" fmla="*/ 51111 h 2546661"/>
                <a:gd name="connsiteX5" fmla="*/ 755904 w 1476341"/>
                <a:gd name="connsiteY5" fmla="*/ 1084573 h 2546661"/>
                <a:gd name="connsiteX6" fmla="*/ 755903 w 1476341"/>
                <a:gd name="connsiteY6" fmla="*/ 1079812 h 2546661"/>
                <a:gd name="connsiteX0" fmla="*/ 648747 w 1476341"/>
                <a:gd name="connsiteY0" fmla="*/ 2546661 h 2546661"/>
                <a:gd name="connsiteX1" fmla="*/ 647954 w 1476341"/>
                <a:gd name="connsiteY1" fmla="*/ 1055204 h 2546661"/>
                <a:gd name="connsiteX2" fmla="*/ 103442 w 1476341"/>
                <a:gd name="connsiteY2" fmla="*/ 163029 h 2546661"/>
                <a:gd name="connsiteX3" fmla="*/ 526509 w 1476341"/>
                <a:gd name="connsiteY3" fmla="*/ 1109180 h 2546661"/>
                <a:gd name="connsiteX4" fmla="*/ 1344072 w 1476341"/>
                <a:gd name="connsiteY4" fmla="*/ 51111 h 2546661"/>
                <a:gd name="connsiteX5" fmla="*/ 755904 w 1476341"/>
                <a:gd name="connsiteY5" fmla="*/ 1084573 h 2546661"/>
                <a:gd name="connsiteX6" fmla="*/ 665416 w 1476341"/>
                <a:gd name="connsiteY6" fmla="*/ 1153630 h 2546661"/>
                <a:gd name="connsiteX0" fmla="*/ 648747 w 1476341"/>
                <a:gd name="connsiteY0" fmla="*/ 2546661 h 2546661"/>
                <a:gd name="connsiteX1" fmla="*/ 647954 w 1476341"/>
                <a:gd name="connsiteY1" fmla="*/ 1055204 h 2546661"/>
                <a:gd name="connsiteX2" fmla="*/ 103442 w 1476341"/>
                <a:gd name="connsiteY2" fmla="*/ 163029 h 2546661"/>
                <a:gd name="connsiteX3" fmla="*/ 526509 w 1476341"/>
                <a:gd name="connsiteY3" fmla="*/ 1109180 h 2546661"/>
                <a:gd name="connsiteX4" fmla="*/ 1344072 w 1476341"/>
                <a:gd name="connsiteY4" fmla="*/ 51111 h 2546661"/>
                <a:gd name="connsiteX5" fmla="*/ 755904 w 1476341"/>
                <a:gd name="connsiteY5" fmla="*/ 1084573 h 2546661"/>
                <a:gd name="connsiteX6" fmla="*/ 624935 w 1476341"/>
                <a:gd name="connsiteY6" fmla="*/ 948843 h 2546661"/>
                <a:gd name="connsiteX0" fmla="*/ 648747 w 1473490"/>
                <a:gd name="connsiteY0" fmla="*/ 2546661 h 2546661"/>
                <a:gd name="connsiteX1" fmla="*/ 647954 w 1473490"/>
                <a:gd name="connsiteY1" fmla="*/ 1055204 h 2546661"/>
                <a:gd name="connsiteX2" fmla="*/ 103442 w 1473490"/>
                <a:gd name="connsiteY2" fmla="*/ 163029 h 2546661"/>
                <a:gd name="connsiteX3" fmla="*/ 526509 w 1473490"/>
                <a:gd name="connsiteY3" fmla="*/ 1109180 h 2546661"/>
                <a:gd name="connsiteX4" fmla="*/ 1344072 w 1473490"/>
                <a:gd name="connsiteY4" fmla="*/ 51111 h 2546661"/>
                <a:gd name="connsiteX5" fmla="*/ 755904 w 1473490"/>
                <a:gd name="connsiteY5" fmla="*/ 1084573 h 2546661"/>
                <a:gd name="connsiteX6" fmla="*/ 624935 w 1473490"/>
                <a:gd name="connsiteY6" fmla="*/ 948843 h 2546661"/>
                <a:gd name="connsiteX0" fmla="*/ 648747 w 1477073"/>
                <a:gd name="connsiteY0" fmla="*/ 2546661 h 2546661"/>
                <a:gd name="connsiteX1" fmla="*/ 647954 w 1477073"/>
                <a:gd name="connsiteY1" fmla="*/ 1055204 h 2546661"/>
                <a:gd name="connsiteX2" fmla="*/ 103442 w 1477073"/>
                <a:gd name="connsiteY2" fmla="*/ 163029 h 2546661"/>
                <a:gd name="connsiteX3" fmla="*/ 526509 w 1477073"/>
                <a:gd name="connsiteY3" fmla="*/ 1109180 h 2546661"/>
                <a:gd name="connsiteX4" fmla="*/ 1344072 w 1477073"/>
                <a:gd name="connsiteY4" fmla="*/ 51111 h 2546661"/>
                <a:gd name="connsiteX5" fmla="*/ 755904 w 1477073"/>
                <a:gd name="connsiteY5" fmla="*/ 1084573 h 2546661"/>
                <a:gd name="connsiteX6" fmla="*/ 624935 w 1477073"/>
                <a:gd name="connsiteY6" fmla="*/ 948843 h 2546661"/>
                <a:gd name="connsiteX0" fmla="*/ 648747 w 1467966"/>
                <a:gd name="connsiteY0" fmla="*/ 2534924 h 2534924"/>
                <a:gd name="connsiteX1" fmla="*/ 647954 w 1467966"/>
                <a:gd name="connsiteY1" fmla="*/ 1043467 h 2534924"/>
                <a:gd name="connsiteX2" fmla="*/ 103442 w 1467966"/>
                <a:gd name="connsiteY2" fmla="*/ 151292 h 2534924"/>
                <a:gd name="connsiteX3" fmla="*/ 526509 w 1467966"/>
                <a:gd name="connsiteY3" fmla="*/ 1097443 h 2534924"/>
                <a:gd name="connsiteX4" fmla="*/ 1344072 w 1467966"/>
                <a:gd name="connsiteY4" fmla="*/ 39374 h 2534924"/>
                <a:gd name="connsiteX5" fmla="*/ 755904 w 1467966"/>
                <a:gd name="connsiteY5" fmla="*/ 1072836 h 2534924"/>
                <a:gd name="connsiteX6" fmla="*/ 624935 w 1467966"/>
                <a:gd name="connsiteY6" fmla="*/ 937106 h 2534924"/>
                <a:gd name="connsiteX0" fmla="*/ 631614 w 1450833"/>
                <a:gd name="connsiteY0" fmla="*/ 2534924 h 2534924"/>
                <a:gd name="connsiteX1" fmla="*/ 630821 w 1450833"/>
                <a:gd name="connsiteY1" fmla="*/ 1043467 h 2534924"/>
                <a:gd name="connsiteX2" fmla="*/ 86309 w 1450833"/>
                <a:gd name="connsiteY2" fmla="*/ 151292 h 2534924"/>
                <a:gd name="connsiteX3" fmla="*/ 509376 w 1450833"/>
                <a:gd name="connsiteY3" fmla="*/ 1097443 h 2534924"/>
                <a:gd name="connsiteX4" fmla="*/ 1326939 w 1450833"/>
                <a:gd name="connsiteY4" fmla="*/ 39374 h 2534924"/>
                <a:gd name="connsiteX5" fmla="*/ 738771 w 1450833"/>
                <a:gd name="connsiteY5" fmla="*/ 1072836 h 2534924"/>
                <a:gd name="connsiteX6" fmla="*/ 607802 w 1450833"/>
                <a:gd name="connsiteY6" fmla="*/ 937106 h 2534924"/>
                <a:gd name="connsiteX0" fmla="*/ 655497 w 1474716"/>
                <a:gd name="connsiteY0" fmla="*/ 2534924 h 2534924"/>
                <a:gd name="connsiteX1" fmla="*/ 654704 w 1474716"/>
                <a:gd name="connsiteY1" fmla="*/ 1043467 h 2534924"/>
                <a:gd name="connsiteX2" fmla="*/ 110192 w 1474716"/>
                <a:gd name="connsiteY2" fmla="*/ 151292 h 2534924"/>
                <a:gd name="connsiteX3" fmla="*/ 533259 w 1474716"/>
                <a:gd name="connsiteY3" fmla="*/ 1097443 h 2534924"/>
                <a:gd name="connsiteX4" fmla="*/ 1350822 w 1474716"/>
                <a:gd name="connsiteY4" fmla="*/ 39374 h 2534924"/>
                <a:gd name="connsiteX5" fmla="*/ 762654 w 1474716"/>
                <a:gd name="connsiteY5" fmla="*/ 1072836 h 2534924"/>
                <a:gd name="connsiteX6" fmla="*/ 631685 w 1474716"/>
                <a:gd name="connsiteY6" fmla="*/ 937106 h 2534924"/>
                <a:gd name="connsiteX0" fmla="*/ 680903 w 1500122"/>
                <a:gd name="connsiteY0" fmla="*/ 2534924 h 2534924"/>
                <a:gd name="connsiteX1" fmla="*/ 680110 w 1500122"/>
                <a:gd name="connsiteY1" fmla="*/ 1043467 h 2534924"/>
                <a:gd name="connsiteX2" fmla="*/ 135598 w 1500122"/>
                <a:gd name="connsiteY2" fmla="*/ 151292 h 2534924"/>
                <a:gd name="connsiteX3" fmla="*/ 558665 w 1500122"/>
                <a:gd name="connsiteY3" fmla="*/ 1097443 h 2534924"/>
                <a:gd name="connsiteX4" fmla="*/ 1376228 w 1500122"/>
                <a:gd name="connsiteY4" fmla="*/ 39374 h 2534924"/>
                <a:gd name="connsiteX5" fmla="*/ 788060 w 1500122"/>
                <a:gd name="connsiteY5" fmla="*/ 1072836 h 2534924"/>
                <a:gd name="connsiteX6" fmla="*/ 657091 w 1500122"/>
                <a:gd name="connsiteY6" fmla="*/ 937106 h 2534924"/>
                <a:gd name="connsiteX0" fmla="*/ 679919 w 1499138"/>
                <a:gd name="connsiteY0" fmla="*/ 2534924 h 2534924"/>
                <a:gd name="connsiteX1" fmla="*/ 679126 w 1499138"/>
                <a:gd name="connsiteY1" fmla="*/ 1043467 h 2534924"/>
                <a:gd name="connsiteX2" fmla="*/ 134614 w 1499138"/>
                <a:gd name="connsiteY2" fmla="*/ 151292 h 2534924"/>
                <a:gd name="connsiteX3" fmla="*/ 557681 w 1499138"/>
                <a:gd name="connsiteY3" fmla="*/ 1097443 h 2534924"/>
                <a:gd name="connsiteX4" fmla="*/ 1375244 w 1499138"/>
                <a:gd name="connsiteY4" fmla="*/ 39374 h 2534924"/>
                <a:gd name="connsiteX5" fmla="*/ 787076 w 1499138"/>
                <a:gd name="connsiteY5" fmla="*/ 1072836 h 2534924"/>
                <a:gd name="connsiteX6" fmla="*/ 656107 w 1499138"/>
                <a:gd name="connsiteY6" fmla="*/ 937106 h 2534924"/>
                <a:gd name="connsiteX0" fmla="*/ 661317 w 1480536"/>
                <a:gd name="connsiteY0" fmla="*/ 2534924 h 2534924"/>
                <a:gd name="connsiteX1" fmla="*/ 660524 w 1480536"/>
                <a:gd name="connsiteY1" fmla="*/ 1043467 h 2534924"/>
                <a:gd name="connsiteX2" fmla="*/ 116012 w 1480536"/>
                <a:gd name="connsiteY2" fmla="*/ 151292 h 2534924"/>
                <a:gd name="connsiteX3" fmla="*/ 539079 w 1480536"/>
                <a:gd name="connsiteY3" fmla="*/ 1097443 h 2534924"/>
                <a:gd name="connsiteX4" fmla="*/ 1356642 w 1480536"/>
                <a:gd name="connsiteY4" fmla="*/ 39374 h 2534924"/>
                <a:gd name="connsiteX5" fmla="*/ 768474 w 1480536"/>
                <a:gd name="connsiteY5" fmla="*/ 1072836 h 2534924"/>
                <a:gd name="connsiteX6" fmla="*/ 637505 w 1480536"/>
                <a:gd name="connsiteY6" fmla="*/ 937106 h 2534924"/>
                <a:gd name="connsiteX0" fmla="*/ 654531 w 1473750"/>
                <a:gd name="connsiteY0" fmla="*/ 2534924 h 2534924"/>
                <a:gd name="connsiteX1" fmla="*/ 653738 w 1473750"/>
                <a:gd name="connsiteY1" fmla="*/ 1043467 h 2534924"/>
                <a:gd name="connsiteX2" fmla="*/ 109226 w 1473750"/>
                <a:gd name="connsiteY2" fmla="*/ 151292 h 2534924"/>
                <a:gd name="connsiteX3" fmla="*/ 532293 w 1473750"/>
                <a:gd name="connsiteY3" fmla="*/ 1097443 h 2534924"/>
                <a:gd name="connsiteX4" fmla="*/ 1349856 w 1473750"/>
                <a:gd name="connsiteY4" fmla="*/ 39374 h 2534924"/>
                <a:gd name="connsiteX5" fmla="*/ 761688 w 1473750"/>
                <a:gd name="connsiteY5" fmla="*/ 1072836 h 2534924"/>
                <a:gd name="connsiteX6" fmla="*/ 630719 w 1473750"/>
                <a:gd name="connsiteY6" fmla="*/ 937106 h 2534924"/>
                <a:gd name="connsiteX0" fmla="*/ 640881 w 1337663"/>
                <a:gd name="connsiteY0" fmla="*/ 2495551 h 2495551"/>
                <a:gd name="connsiteX1" fmla="*/ 640088 w 1337663"/>
                <a:gd name="connsiteY1" fmla="*/ 1004094 h 2495551"/>
                <a:gd name="connsiteX2" fmla="*/ 95576 w 1337663"/>
                <a:gd name="connsiteY2" fmla="*/ 111919 h 2495551"/>
                <a:gd name="connsiteX3" fmla="*/ 518643 w 1337663"/>
                <a:gd name="connsiteY3" fmla="*/ 1058070 h 2495551"/>
                <a:gd name="connsiteX4" fmla="*/ 559918 w 1337663"/>
                <a:gd name="connsiteY4" fmla="*/ 1038226 h 2495551"/>
                <a:gd name="connsiteX5" fmla="*/ 1336206 w 1337663"/>
                <a:gd name="connsiteY5" fmla="*/ 1 h 2495551"/>
                <a:gd name="connsiteX6" fmla="*/ 748038 w 1337663"/>
                <a:gd name="connsiteY6" fmla="*/ 1033463 h 2495551"/>
                <a:gd name="connsiteX7" fmla="*/ 617069 w 1337663"/>
                <a:gd name="connsiteY7" fmla="*/ 897733 h 2495551"/>
                <a:gd name="connsiteX0" fmla="*/ 640881 w 1337663"/>
                <a:gd name="connsiteY0" fmla="*/ 2495551 h 2495551"/>
                <a:gd name="connsiteX1" fmla="*/ 640088 w 1337663"/>
                <a:gd name="connsiteY1" fmla="*/ 1004094 h 2495551"/>
                <a:gd name="connsiteX2" fmla="*/ 95576 w 1337663"/>
                <a:gd name="connsiteY2" fmla="*/ 111919 h 2495551"/>
                <a:gd name="connsiteX3" fmla="*/ 518643 w 1337663"/>
                <a:gd name="connsiteY3" fmla="*/ 1058070 h 2495551"/>
                <a:gd name="connsiteX4" fmla="*/ 559918 w 1337663"/>
                <a:gd name="connsiteY4" fmla="*/ 1038226 h 2495551"/>
                <a:gd name="connsiteX5" fmla="*/ 1336206 w 1337663"/>
                <a:gd name="connsiteY5" fmla="*/ 1 h 2495551"/>
                <a:gd name="connsiteX6" fmla="*/ 748038 w 1337663"/>
                <a:gd name="connsiteY6" fmla="*/ 1033463 h 2495551"/>
                <a:gd name="connsiteX7" fmla="*/ 617069 w 1337663"/>
                <a:gd name="connsiteY7" fmla="*/ 897733 h 2495551"/>
                <a:gd name="connsiteX0" fmla="*/ 640881 w 1337663"/>
                <a:gd name="connsiteY0" fmla="*/ 2495551 h 2495551"/>
                <a:gd name="connsiteX1" fmla="*/ 640088 w 1337663"/>
                <a:gd name="connsiteY1" fmla="*/ 1004094 h 2495551"/>
                <a:gd name="connsiteX2" fmla="*/ 95576 w 1337663"/>
                <a:gd name="connsiteY2" fmla="*/ 111919 h 2495551"/>
                <a:gd name="connsiteX3" fmla="*/ 518643 w 1337663"/>
                <a:gd name="connsiteY3" fmla="*/ 1058070 h 2495551"/>
                <a:gd name="connsiteX4" fmla="*/ 559918 w 1337663"/>
                <a:gd name="connsiteY4" fmla="*/ 1038226 h 2495551"/>
                <a:gd name="connsiteX5" fmla="*/ 1336206 w 1337663"/>
                <a:gd name="connsiteY5" fmla="*/ 1 h 2495551"/>
                <a:gd name="connsiteX6" fmla="*/ 748038 w 1337663"/>
                <a:gd name="connsiteY6" fmla="*/ 1033463 h 2495551"/>
                <a:gd name="connsiteX7" fmla="*/ 617069 w 1337663"/>
                <a:gd name="connsiteY7" fmla="*/ 897733 h 2495551"/>
                <a:gd name="connsiteX0" fmla="*/ 640881 w 1337663"/>
                <a:gd name="connsiteY0" fmla="*/ 2495551 h 2495551"/>
                <a:gd name="connsiteX1" fmla="*/ 640088 w 1337663"/>
                <a:gd name="connsiteY1" fmla="*/ 1004094 h 2495551"/>
                <a:gd name="connsiteX2" fmla="*/ 95576 w 1337663"/>
                <a:gd name="connsiteY2" fmla="*/ 111919 h 2495551"/>
                <a:gd name="connsiteX3" fmla="*/ 518643 w 1337663"/>
                <a:gd name="connsiteY3" fmla="*/ 1058070 h 2495551"/>
                <a:gd name="connsiteX4" fmla="*/ 559918 w 1337663"/>
                <a:gd name="connsiteY4" fmla="*/ 1038226 h 2495551"/>
                <a:gd name="connsiteX5" fmla="*/ 1336206 w 1337663"/>
                <a:gd name="connsiteY5" fmla="*/ 1 h 2495551"/>
                <a:gd name="connsiteX6" fmla="*/ 748038 w 1337663"/>
                <a:gd name="connsiteY6" fmla="*/ 1033463 h 2495551"/>
                <a:gd name="connsiteX7" fmla="*/ 617069 w 1337663"/>
                <a:gd name="connsiteY7" fmla="*/ 897733 h 2495551"/>
                <a:gd name="connsiteX0" fmla="*/ 640881 w 1337663"/>
                <a:gd name="connsiteY0" fmla="*/ 2495551 h 2495551"/>
                <a:gd name="connsiteX1" fmla="*/ 640088 w 1337663"/>
                <a:gd name="connsiteY1" fmla="*/ 1004094 h 2495551"/>
                <a:gd name="connsiteX2" fmla="*/ 95576 w 1337663"/>
                <a:gd name="connsiteY2" fmla="*/ 111919 h 2495551"/>
                <a:gd name="connsiteX3" fmla="*/ 518643 w 1337663"/>
                <a:gd name="connsiteY3" fmla="*/ 1058070 h 2495551"/>
                <a:gd name="connsiteX4" fmla="*/ 559918 w 1337663"/>
                <a:gd name="connsiteY4" fmla="*/ 1038226 h 2495551"/>
                <a:gd name="connsiteX5" fmla="*/ 1336206 w 1337663"/>
                <a:gd name="connsiteY5" fmla="*/ 1 h 2495551"/>
                <a:gd name="connsiteX6" fmla="*/ 748038 w 1337663"/>
                <a:gd name="connsiteY6" fmla="*/ 1033463 h 2495551"/>
                <a:gd name="connsiteX7" fmla="*/ 617069 w 1337663"/>
                <a:gd name="connsiteY7" fmla="*/ 897733 h 2495551"/>
                <a:gd name="connsiteX0" fmla="*/ 628802 w 1325584"/>
                <a:gd name="connsiteY0" fmla="*/ 2495551 h 2495551"/>
                <a:gd name="connsiteX1" fmla="*/ 628009 w 1325584"/>
                <a:gd name="connsiteY1" fmla="*/ 1004094 h 2495551"/>
                <a:gd name="connsiteX2" fmla="*/ 83497 w 1325584"/>
                <a:gd name="connsiteY2" fmla="*/ 111919 h 2495551"/>
                <a:gd name="connsiteX3" fmla="*/ 506564 w 1325584"/>
                <a:gd name="connsiteY3" fmla="*/ 1058070 h 2495551"/>
                <a:gd name="connsiteX4" fmla="*/ 547839 w 1325584"/>
                <a:gd name="connsiteY4" fmla="*/ 1038226 h 2495551"/>
                <a:gd name="connsiteX5" fmla="*/ 1324127 w 1325584"/>
                <a:gd name="connsiteY5" fmla="*/ 1 h 2495551"/>
                <a:gd name="connsiteX6" fmla="*/ 735959 w 1325584"/>
                <a:gd name="connsiteY6" fmla="*/ 1033463 h 2495551"/>
                <a:gd name="connsiteX7" fmla="*/ 604990 w 1325584"/>
                <a:gd name="connsiteY7" fmla="*/ 897733 h 2495551"/>
                <a:gd name="connsiteX0" fmla="*/ 655570 w 1352352"/>
                <a:gd name="connsiteY0" fmla="*/ 2495551 h 2495551"/>
                <a:gd name="connsiteX1" fmla="*/ 654777 w 1352352"/>
                <a:gd name="connsiteY1" fmla="*/ 1004094 h 2495551"/>
                <a:gd name="connsiteX2" fmla="*/ 110265 w 1352352"/>
                <a:gd name="connsiteY2" fmla="*/ 111919 h 2495551"/>
                <a:gd name="connsiteX3" fmla="*/ 533332 w 1352352"/>
                <a:gd name="connsiteY3" fmla="*/ 1058070 h 2495551"/>
                <a:gd name="connsiteX4" fmla="*/ 574607 w 1352352"/>
                <a:gd name="connsiteY4" fmla="*/ 1038226 h 2495551"/>
                <a:gd name="connsiteX5" fmla="*/ 1350895 w 1352352"/>
                <a:gd name="connsiteY5" fmla="*/ 1 h 2495551"/>
                <a:gd name="connsiteX6" fmla="*/ 762727 w 1352352"/>
                <a:gd name="connsiteY6" fmla="*/ 1033463 h 2495551"/>
                <a:gd name="connsiteX7" fmla="*/ 631758 w 1352352"/>
                <a:gd name="connsiteY7" fmla="*/ 897733 h 2495551"/>
                <a:gd name="connsiteX0" fmla="*/ 655238 w 1414040"/>
                <a:gd name="connsiteY0" fmla="*/ 2505652 h 2505652"/>
                <a:gd name="connsiteX1" fmla="*/ 654445 w 1414040"/>
                <a:gd name="connsiteY1" fmla="*/ 1014195 h 2505652"/>
                <a:gd name="connsiteX2" fmla="*/ 109933 w 1414040"/>
                <a:gd name="connsiteY2" fmla="*/ 122020 h 2505652"/>
                <a:gd name="connsiteX3" fmla="*/ 533000 w 1414040"/>
                <a:gd name="connsiteY3" fmla="*/ 1068171 h 2505652"/>
                <a:gd name="connsiteX4" fmla="*/ 1386281 w 1414040"/>
                <a:gd name="connsiteY4" fmla="*/ 569696 h 2505652"/>
                <a:gd name="connsiteX5" fmla="*/ 1350563 w 1414040"/>
                <a:gd name="connsiteY5" fmla="*/ 10102 h 2505652"/>
                <a:gd name="connsiteX6" fmla="*/ 762395 w 1414040"/>
                <a:gd name="connsiteY6" fmla="*/ 1043564 h 2505652"/>
                <a:gd name="connsiteX7" fmla="*/ 631426 w 1414040"/>
                <a:gd name="connsiteY7" fmla="*/ 907834 h 2505652"/>
                <a:gd name="connsiteX0" fmla="*/ 654907 w 1405669"/>
                <a:gd name="connsiteY0" fmla="*/ 2518282 h 2518282"/>
                <a:gd name="connsiteX1" fmla="*/ 654114 w 1405669"/>
                <a:gd name="connsiteY1" fmla="*/ 1026825 h 2518282"/>
                <a:gd name="connsiteX2" fmla="*/ 109602 w 1405669"/>
                <a:gd name="connsiteY2" fmla="*/ 134650 h 2518282"/>
                <a:gd name="connsiteX3" fmla="*/ 532669 w 1405669"/>
                <a:gd name="connsiteY3" fmla="*/ 1080801 h 2518282"/>
                <a:gd name="connsiteX4" fmla="*/ 1369281 w 1405669"/>
                <a:gd name="connsiteY4" fmla="*/ 429926 h 2518282"/>
                <a:gd name="connsiteX5" fmla="*/ 1350232 w 1405669"/>
                <a:gd name="connsiteY5" fmla="*/ 22732 h 2518282"/>
                <a:gd name="connsiteX6" fmla="*/ 762064 w 1405669"/>
                <a:gd name="connsiteY6" fmla="*/ 1056194 h 2518282"/>
                <a:gd name="connsiteX7" fmla="*/ 631095 w 1405669"/>
                <a:gd name="connsiteY7" fmla="*/ 920464 h 2518282"/>
                <a:gd name="connsiteX0" fmla="*/ 654907 w 1453077"/>
                <a:gd name="connsiteY0" fmla="*/ 2522152 h 2522152"/>
                <a:gd name="connsiteX1" fmla="*/ 654114 w 1453077"/>
                <a:gd name="connsiteY1" fmla="*/ 1030695 h 2522152"/>
                <a:gd name="connsiteX2" fmla="*/ 109602 w 1453077"/>
                <a:gd name="connsiteY2" fmla="*/ 138520 h 2522152"/>
                <a:gd name="connsiteX3" fmla="*/ 532669 w 1453077"/>
                <a:gd name="connsiteY3" fmla="*/ 1084671 h 2522152"/>
                <a:gd name="connsiteX4" fmla="*/ 1369281 w 1453077"/>
                <a:gd name="connsiteY4" fmla="*/ 433796 h 2522152"/>
                <a:gd name="connsiteX5" fmla="*/ 1354995 w 1453077"/>
                <a:gd name="connsiteY5" fmla="*/ 19458 h 2522152"/>
                <a:gd name="connsiteX6" fmla="*/ 762064 w 1453077"/>
                <a:gd name="connsiteY6" fmla="*/ 1060064 h 2522152"/>
                <a:gd name="connsiteX7" fmla="*/ 631095 w 1453077"/>
                <a:gd name="connsiteY7" fmla="*/ 924334 h 2522152"/>
                <a:gd name="connsiteX0" fmla="*/ 654907 w 1430197"/>
                <a:gd name="connsiteY0" fmla="*/ 2529882 h 2529882"/>
                <a:gd name="connsiteX1" fmla="*/ 654114 w 1430197"/>
                <a:gd name="connsiteY1" fmla="*/ 1038425 h 2529882"/>
                <a:gd name="connsiteX2" fmla="*/ 109602 w 1430197"/>
                <a:gd name="connsiteY2" fmla="*/ 146250 h 2529882"/>
                <a:gd name="connsiteX3" fmla="*/ 532669 w 1430197"/>
                <a:gd name="connsiteY3" fmla="*/ 1092401 h 2529882"/>
                <a:gd name="connsiteX4" fmla="*/ 1369281 w 1430197"/>
                <a:gd name="connsiteY4" fmla="*/ 441526 h 2529882"/>
                <a:gd name="connsiteX5" fmla="*/ 1354995 w 1430197"/>
                <a:gd name="connsiteY5" fmla="*/ 27188 h 2529882"/>
                <a:gd name="connsiteX6" fmla="*/ 1269269 w 1430197"/>
                <a:gd name="connsiteY6" fmla="*/ 153394 h 2529882"/>
                <a:gd name="connsiteX7" fmla="*/ 762064 w 1430197"/>
                <a:gd name="connsiteY7" fmla="*/ 1067794 h 2529882"/>
                <a:gd name="connsiteX8" fmla="*/ 631095 w 1430197"/>
                <a:gd name="connsiteY8" fmla="*/ 932064 h 2529882"/>
                <a:gd name="connsiteX0" fmla="*/ 654907 w 1441145"/>
                <a:gd name="connsiteY0" fmla="*/ 2531567 h 2531567"/>
                <a:gd name="connsiteX1" fmla="*/ 654114 w 1441145"/>
                <a:gd name="connsiteY1" fmla="*/ 1040110 h 2531567"/>
                <a:gd name="connsiteX2" fmla="*/ 109602 w 1441145"/>
                <a:gd name="connsiteY2" fmla="*/ 147935 h 2531567"/>
                <a:gd name="connsiteX3" fmla="*/ 532669 w 1441145"/>
                <a:gd name="connsiteY3" fmla="*/ 1094086 h 2531567"/>
                <a:gd name="connsiteX4" fmla="*/ 1369281 w 1441145"/>
                <a:gd name="connsiteY4" fmla="*/ 443211 h 2531567"/>
                <a:gd name="connsiteX5" fmla="*/ 1354995 w 1441145"/>
                <a:gd name="connsiteY5" fmla="*/ 28873 h 2531567"/>
                <a:gd name="connsiteX6" fmla="*/ 1002569 w 1441145"/>
                <a:gd name="connsiteY6" fmla="*/ 150317 h 2531567"/>
                <a:gd name="connsiteX7" fmla="*/ 762064 w 1441145"/>
                <a:gd name="connsiteY7" fmla="*/ 1069479 h 2531567"/>
                <a:gd name="connsiteX8" fmla="*/ 631095 w 1441145"/>
                <a:gd name="connsiteY8" fmla="*/ 933749 h 2531567"/>
                <a:gd name="connsiteX0" fmla="*/ 654907 w 1441145"/>
                <a:gd name="connsiteY0" fmla="*/ 2531567 h 2531567"/>
                <a:gd name="connsiteX1" fmla="*/ 654114 w 1441145"/>
                <a:gd name="connsiteY1" fmla="*/ 1040110 h 2531567"/>
                <a:gd name="connsiteX2" fmla="*/ 109602 w 1441145"/>
                <a:gd name="connsiteY2" fmla="*/ 147935 h 2531567"/>
                <a:gd name="connsiteX3" fmla="*/ 532669 w 1441145"/>
                <a:gd name="connsiteY3" fmla="*/ 1094086 h 2531567"/>
                <a:gd name="connsiteX4" fmla="*/ 1369281 w 1441145"/>
                <a:gd name="connsiteY4" fmla="*/ 443211 h 2531567"/>
                <a:gd name="connsiteX5" fmla="*/ 1354995 w 1441145"/>
                <a:gd name="connsiteY5" fmla="*/ 28873 h 2531567"/>
                <a:gd name="connsiteX6" fmla="*/ 1002569 w 1441145"/>
                <a:gd name="connsiteY6" fmla="*/ 150317 h 2531567"/>
                <a:gd name="connsiteX7" fmla="*/ 721582 w 1441145"/>
                <a:gd name="connsiteY7" fmla="*/ 840879 h 2531567"/>
                <a:gd name="connsiteX8" fmla="*/ 631095 w 1441145"/>
                <a:gd name="connsiteY8" fmla="*/ 933749 h 2531567"/>
                <a:gd name="connsiteX0" fmla="*/ 652181 w 1367793"/>
                <a:gd name="connsiteY0" fmla="*/ 2548817 h 2548817"/>
                <a:gd name="connsiteX1" fmla="*/ 651388 w 1367793"/>
                <a:gd name="connsiteY1" fmla="*/ 1057360 h 2548817"/>
                <a:gd name="connsiteX2" fmla="*/ 106876 w 1367793"/>
                <a:gd name="connsiteY2" fmla="*/ 165185 h 2548817"/>
                <a:gd name="connsiteX3" fmla="*/ 529943 w 1367793"/>
                <a:gd name="connsiteY3" fmla="*/ 1111336 h 2548817"/>
                <a:gd name="connsiteX4" fmla="*/ 1226061 w 1367793"/>
                <a:gd name="connsiteY4" fmla="*/ 693823 h 2548817"/>
                <a:gd name="connsiteX5" fmla="*/ 1352269 w 1367793"/>
                <a:gd name="connsiteY5" fmla="*/ 46123 h 2548817"/>
                <a:gd name="connsiteX6" fmla="*/ 999843 w 1367793"/>
                <a:gd name="connsiteY6" fmla="*/ 167567 h 2548817"/>
                <a:gd name="connsiteX7" fmla="*/ 718856 w 1367793"/>
                <a:gd name="connsiteY7" fmla="*/ 858129 h 2548817"/>
                <a:gd name="connsiteX8" fmla="*/ 628369 w 1367793"/>
                <a:gd name="connsiteY8" fmla="*/ 950999 h 2548817"/>
                <a:gd name="connsiteX0" fmla="*/ 652181 w 1441542"/>
                <a:gd name="connsiteY0" fmla="*/ 2535546 h 2535546"/>
                <a:gd name="connsiteX1" fmla="*/ 651388 w 1441542"/>
                <a:gd name="connsiteY1" fmla="*/ 1044089 h 2535546"/>
                <a:gd name="connsiteX2" fmla="*/ 106876 w 1441542"/>
                <a:gd name="connsiteY2" fmla="*/ 151914 h 2535546"/>
                <a:gd name="connsiteX3" fmla="*/ 529943 w 1441542"/>
                <a:gd name="connsiteY3" fmla="*/ 1098065 h 2535546"/>
                <a:gd name="connsiteX4" fmla="*/ 1226061 w 1441542"/>
                <a:gd name="connsiteY4" fmla="*/ 680552 h 2535546"/>
                <a:gd name="connsiteX5" fmla="*/ 1433232 w 1441542"/>
                <a:gd name="connsiteY5" fmla="*/ 51902 h 2535546"/>
                <a:gd name="connsiteX6" fmla="*/ 999843 w 1441542"/>
                <a:gd name="connsiteY6" fmla="*/ 154296 h 2535546"/>
                <a:gd name="connsiteX7" fmla="*/ 718856 w 1441542"/>
                <a:gd name="connsiteY7" fmla="*/ 844858 h 2535546"/>
                <a:gd name="connsiteX8" fmla="*/ 628369 w 1441542"/>
                <a:gd name="connsiteY8" fmla="*/ 937728 h 2535546"/>
                <a:gd name="connsiteX0" fmla="*/ 652181 w 1462710"/>
                <a:gd name="connsiteY0" fmla="*/ 2564860 h 2564860"/>
                <a:gd name="connsiteX1" fmla="*/ 651388 w 1462710"/>
                <a:gd name="connsiteY1" fmla="*/ 1073403 h 2564860"/>
                <a:gd name="connsiteX2" fmla="*/ 106876 w 1462710"/>
                <a:gd name="connsiteY2" fmla="*/ 181228 h 2564860"/>
                <a:gd name="connsiteX3" fmla="*/ 529943 w 1462710"/>
                <a:gd name="connsiteY3" fmla="*/ 1127379 h 2564860"/>
                <a:gd name="connsiteX4" fmla="*/ 1226061 w 1462710"/>
                <a:gd name="connsiteY4" fmla="*/ 709866 h 2564860"/>
                <a:gd name="connsiteX5" fmla="*/ 1433232 w 1462710"/>
                <a:gd name="connsiteY5" fmla="*/ 81216 h 2564860"/>
                <a:gd name="connsiteX6" fmla="*/ 999843 w 1462710"/>
                <a:gd name="connsiteY6" fmla="*/ 183610 h 2564860"/>
                <a:gd name="connsiteX7" fmla="*/ 718856 w 1462710"/>
                <a:gd name="connsiteY7" fmla="*/ 874172 h 2564860"/>
                <a:gd name="connsiteX8" fmla="*/ 628369 w 1462710"/>
                <a:gd name="connsiteY8" fmla="*/ 967042 h 2564860"/>
                <a:gd name="connsiteX0" fmla="*/ 595760 w 1406289"/>
                <a:gd name="connsiteY0" fmla="*/ 2564860 h 2564860"/>
                <a:gd name="connsiteX1" fmla="*/ 594967 w 1406289"/>
                <a:gd name="connsiteY1" fmla="*/ 1073403 h 2564860"/>
                <a:gd name="connsiteX2" fmla="*/ 50455 w 1406289"/>
                <a:gd name="connsiteY2" fmla="*/ 181228 h 2564860"/>
                <a:gd name="connsiteX3" fmla="*/ 71883 w 1406289"/>
                <a:gd name="connsiteY3" fmla="*/ 709866 h 2564860"/>
                <a:gd name="connsiteX4" fmla="*/ 473522 w 1406289"/>
                <a:gd name="connsiteY4" fmla="*/ 1127379 h 2564860"/>
                <a:gd name="connsiteX5" fmla="*/ 1169640 w 1406289"/>
                <a:gd name="connsiteY5" fmla="*/ 709866 h 2564860"/>
                <a:gd name="connsiteX6" fmla="*/ 1376811 w 1406289"/>
                <a:gd name="connsiteY6" fmla="*/ 81216 h 2564860"/>
                <a:gd name="connsiteX7" fmla="*/ 943422 w 1406289"/>
                <a:gd name="connsiteY7" fmla="*/ 183610 h 2564860"/>
                <a:gd name="connsiteX8" fmla="*/ 662435 w 1406289"/>
                <a:gd name="connsiteY8" fmla="*/ 874172 h 2564860"/>
                <a:gd name="connsiteX9" fmla="*/ 571948 w 1406289"/>
                <a:gd name="connsiteY9" fmla="*/ 967042 h 2564860"/>
                <a:gd name="connsiteX0" fmla="*/ 570672 w 1381201"/>
                <a:gd name="connsiteY0" fmla="*/ 2564860 h 2564860"/>
                <a:gd name="connsiteX1" fmla="*/ 569879 w 1381201"/>
                <a:gd name="connsiteY1" fmla="*/ 1073403 h 2564860"/>
                <a:gd name="connsiteX2" fmla="*/ 72992 w 1381201"/>
                <a:gd name="connsiteY2" fmla="*/ 197897 h 2564860"/>
                <a:gd name="connsiteX3" fmla="*/ 46795 w 1381201"/>
                <a:gd name="connsiteY3" fmla="*/ 709866 h 2564860"/>
                <a:gd name="connsiteX4" fmla="*/ 448434 w 1381201"/>
                <a:gd name="connsiteY4" fmla="*/ 1127379 h 2564860"/>
                <a:gd name="connsiteX5" fmla="*/ 1144552 w 1381201"/>
                <a:gd name="connsiteY5" fmla="*/ 709866 h 2564860"/>
                <a:gd name="connsiteX6" fmla="*/ 1351723 w 1381201"/>
                <a:gd name="connsiteY6" fmla="*/ 81216 h 2564860"/>
                <a:gd name="connsiteX7" fmla="*/ 918334 w 1381201"/>
                <a:gd name="connsiteY7" fmla="*/ 183610 h 2564860"/>
                <a:gd name="connsiteX8" fmla="*/ 637347 w 1381201"/>
                <a:gd name="connsiteY8" fmla="*/ 874172 h 2564860"/>
                <a:gd name="connsiteX9" fmla="*/ 546860 w 1381201"/>
                <a:gd name="connsiteY9" fmla="*/ 967042 h 2564860"/>
                <a:gd name="connsiteX0" fmla="*/ 557545 w 1368074"/>
                <a:gd name="connsiteY0" fmla="*/ 2564860 h 2564860"/>
                <a:gd name="connsiteX1" fmla="*/ 556752 w 1368074"/>
                <a:gd name="connsiteY1" fmla="*/ 1073403 h 2564860"/>
                <a:gd name="connsiteX2" fmla="*/ 278937 w 1368074"/>
                <a:gd name="connsiteY2" fmla="*/ 457454 h 2564860"/>
                <a:gd name="connsiteX3" fmla="*/ 59865 w 1368074"/>
                <a:gd name="connsiteY3" fmla="*/ 197897 h 2564860"/>
                <a:gd name="connsiteX4" fmla="*/ 33668 w 1368074"/>
                <a:gd name="connsiteY4" fmla="*/ 709866 h 2564860"/>
                <a:gd name="connsiteX5" fmla="*/ 435307 w 1368074"/>
                <a:gd name="connsiteY5" fmla="*/ 1127379 h 2564860"/>
                <a:gd name="connsiteX6" fmla="*/ 1131425 w 1368074"/>
                <a:gd name="connsiteY6" fmla="*/ 709866 h 2564860"/>
                <a:gd name="connsiteX7" fmla="*/ 1338596 w 1368074"/>
                <a:gd name="connsiteY7" fmla="*/ 81216 h 2564860"/>
                <a:gd name="connsiteX8" fmla="*/ 905207 w 1368074"/>
                <a:gd name="connsiteY8" fmla="*/ 183610 h 2564860"/>
                <a:gd name="connsiteX9" fmla="*/ 624220 w 1368074"/>
                <a:gd name="connsiteY9" fmla="*/ 874172 h 2564860"/>
                <a:gd name="connsiteX10" fmla="*/ 533733 w 1368074"/>
                <a:gd name="connsiteY10" fmla="*/ 967042 h 2564860"/>
                <a:gd name="connsiteX0" fmla="*/ 559778 w 1370307"/>
                <a:gd name="connsiteY0" fmla="*/ 2564860 h 2564860"/>
                <a:gd name="connsiteX1" fmla="*/ 558985 w 1370307"/>
                <a:gd name="connsiteY1" fmla="*/ 1073403 h 2564860"/>
                <a:gd name="connsiteX2" fmla="*/ 335939 w 1370307"/>
                <a:gd name="connsiteY2" fmla="*/ 383635 h 2564860"/>
                <a:gd name="connsiteX3" fmla="*/ 62098 w 1370307"/>
                <a:gd name="connsiteY3" fmla="*/ 197897 h 2564860"/>
                <a:gd name="connsiteX4" fmla="*/ 35901 w 1370307"/>
                <a:gd name="connsiteY4" fmla="*/ 709866 h 2564860"/>
                <a:gd name="connsiteX5" fmla="*/ 437540 w 1370307"/>
                <a:gd name="connsiteY5" fmla="*/ 1127379 h 2564860"/>
                <a:gd name="connsiteX6" fmla="*/ 1133658 w 1370307"/>
                <a:gd name="connsiteY6" fmla="*/ 709866 h 2564860"/>
                <a:gd name="connsiteX7" fmla="*/ 1340829 w 1370307"/>
                <a:gd name="connsiteY7" fmla="*/ 81216 h 2564860"/>
                <a:gd name="connsiteX8" fmla="*/ 907440 w 1370307"/>
                <a:gd name="connsiteY8" fmla="*/ 183610 h 2564860"/>
                <a:gd name="connsiteX9" fmla="*/ 626453 w 1370307"/>
                <a:gd name="connsiteY9" fmla="*/ 874172 h 2564860"/>
                <a:gd name="connsiteX10" fmla="*/ 535966 w 1370307"/>
                <a:gd name="connsiteY10" fmla="*/ 967042 h 2564860"/>
                <a:gd name="connsiteX0" fmla="*/ 598828 w 1409357"/>
                <a:gd name="connsiteY0" fmla="*/ 2564860 h 2564860"/>
                <a:gd name="connsiteX1" fmla="*/ 598035 w 1409357"/>
                <a:gd name="connsiteY1" fmla="*/ 1073403 h 2564860"/>
                <a:gd name="connsiteX2" fmla="*/ 374989 w 1409357"/>
                <a:gd name="connsiteY2" fmla="*/ 383635 h 2564860"/>
                <a:gd name="connsiteX3" fmla="*/ 24948 w 1409357"/>
                <a:gd name="connsiteY3" fmla="*/ 207422 h 2564860"/>
                <a:gd name="connsiteX4" fmla="*/ 74951 w 1409357"/>
                <a:gd name="connsiteY4" fmla="*/ 709866 h 2564860"/>
                <a:gd name="connsiteX5" fmla="*/ 476590 w 1409357"/>
                <a:gd name="connsiteY5" fmla="*/ 1127379 h 2564860"/>
                <a:gd name="connsiteX6" fmla="*/ 1172708 w 1409357"/>
                <a:gd name="connsiteY6" fmla="*/ 709866 h 2564860"/>
                <a:gd name="connsiteX7" fmla="*/ 1379879 w 1409357"/>
                <a:gd name="connsiteY7" fmla="*/ 81216 h 2564860"/>
                <a:gd name="connsiteX8" fmla="*/ 946490 w 1409357"/>
                <a:gd name="connsiteY8" fmla="*/ 183610 h 2564860"/>
                <a:gd name="connsiteX9" fmla="*/ 665503 w 1409357"/>
                <a:gd name="connsiteY9" fmla="*/ 874172 h 2564860"/>
                <a:gd name="connsiteX10" fmla="*/ 575016 w 1409357"/>
                <a:gd name="connsiteY10" fmla="*/ 967042 h 2564860"/>
                <a:gd name="connsiteX0" fmla="*/ 631267 w 1441796"/>
                <a:gd name="connsiteY0" fmla="*/ 2564860 h 2564860"/>
                <a:gd name="connsiteX1" fmla="*/ 630474 w 1441796"/>
                <a:gd name="connsiteY1" fmla="*/ 1073403 h 2564860"/>
                <a:gd name="connsiteX2" fmla="*/ 407428 w 1441796"/>
                <a:gd name="connsiteY2" fmla="*/ 383635 h 2564860"/>
                <a:gd name="connsiteX3" fmla="*/ 57387 w 1441796"/>
                <a:gd name="connsiteY3" fmla="*/ 207422 h 2564860"/>
                <a:gd name="connsiteX4" fmla="*/ 43097 w 1441796"/>
                <a:gd name="connsiteY4" fmla="*/ 702722 h 2564860"/>
                <a:gd name="connsiteX5" fmla="*/ 509029 w 1441796"/>
                <a:gd name="connsiteY5" fmla="*/ 1127379 h 2564860"/>
                <a:gd name="connsiteX6" fmla="*/ 1205147 w 1441796"/>
                <a:gd name="connsiteY6" fmla="*/ 709866 h 2564860"/>
                <a:gd name="connsiteX7" fmla="*/ 1412318 w 1441796"/>
                <a:gd name="connsiteY7" fmla="*/ 81216 h 2564860"/>
                <a:gd name="connsiteX8" fmla="*/ 978929 w 1441796"/>
                <a:gd name="connsiteY8" fmla="*/ 183610 h 2564860"/>
                <a:gd name="connsiteX9" fmla="*/ 697942 w 1441796"/>
                <a:gd name="connsiteY9" fmla="*/ 874172 h 2564860"/>
                <a:gd name="connsiteX10" fmla="*/ 607455 w 1441796"/>
                <a:gd name="connsiteY10" fmla="*/ 967042 h 2564860"/>
                <a:gd name="connsiteX0" fmla="*/ 644524 w 1455053"/>
                <a:gd name="connsiteY0" fmla="*/ 2564860 h 2564860"/>
                <a:gd name="connsiteX1" fmla="*/ 643731 w 1455053"/>
                <a:gd name="connsiteY1" fmla="*/ 1073403 h 2564860"/>
                <a:gd name="connsiteX2" fmla="*/ 420685 w 1455053"/>
                <a:gd name="connsiteY2" fmla="*/ 383635 h 2564860"/>
                <a:gd name="connsiteX3" fmla="*/ 70644 w 1455053"/>
                <a:gd name="connsiteY3" fmla="*/ 207422 h 2564860"/>
                <a:gd name="connsiteX4" fmla="*/ 56354 w 1455053"/>
                <a:gd name="connsiteY4" fmla="*/ 702722 h 2564860"/>
                <a:gd name="connsiteX5" fmla="*/ 522286 w 1455053"/>
                <a:gd name="connsiteY5" fmla="*/ 1127379 h 2564860"/>
                <a:gd name="connsiteX6" fmla="*/ 1218404 w 1455053"/>
                <a:gd name="connsiteY6" fmla="*/ 709866 h 2564860"/>
                <a:gd name="connsiteX7" fmla="*/ 1425575 w 1455053"/>
                <a:gd name="connsiteY7" fmla="*/ 81216 h 2564860"/>
                <a:gd name="connsiteX8" fmla="*/ 992186 w 1455053"/>
                <a:gd name="connsiteY8" fmla="*/ 183610 h 2564860"/>
                <a:gd name="connsiteX9" fmla="*/ 711199 w 1455053"/>
                <a:gd name="connsiteY9" fmla="*/ 874172 h 2564860"/>
                <a:gd name="connsiteX10" fmla="*/ 620712 w 1455053"/>
                <a:gd name="connsiteY10" fmla="*/ 967042 h 2564860"/>
                <a:gd name="connsiteX0" fmla="*/ 644524 w 1455053"/>
                <a:gd name="connsiteY0" fmla="*/ 2564860 h 2564860"/>
                <a:gd name="connsiteX1" fmla="*/ 643731 w 1455053"/>
                <a:gd name="connsiteY1" fmla="*/ 1073403 h 2564860"/>
                <a:gd name="connsiteX2" fmla="*/ 420685 w 1455053"/>
                <a:gd name="connsiteY2" fmla="*/ 383635 h 2564860"/>
                <a:gd name="connsiteX3" fmla="*/ 70644 w 1455053"/>
                <a:gd name="connsiteY3" fmla="*/ 207422 h 2564860"/>
                <a:gd name="connsiteX4" fmla="*/ 56354 w 1455053"/>
                <a:gd name="connsiteY4" fmla="*/ 702722 h 2564860"/>
                <a:gd name="connsiteX5" fmla="*/ 522286 w 1455053"/>
                <a:gd name="connsiteY5" fmla="*/ 1127379 h 2564860"/>
                <a:gd name="connsiteX6" fmla="*/ 1218404 w 1455053"/>
                <a:gd name="connsiteY6" fmla="*/ 709866 h 2564860"/>
                <a:gd name="connsiteX7" fmla="*/ 1425575 w 1455053"/>
                <a:gd name="connsiteY7" fmla="*/ 81216 h 2564860"/>
                <a:gd name="connsiteX8" fmla="*/ 992186 w 1455053"/>
                <a:gd name="connsiteY8" fmla="*/ 183610 h 2564860"/>
                <a:gd name="connsiteX9" fmla="*/ 711199 w 1455053"/>
                <a:gd name="connsiteY9" fmla="*/ 874172 h 2564860"/>
                <a:gd name="connsiteX10" fmla="*/ 644524 w 1455053"/>
                <a:gd name="connsiteY10" fmla="*/ 1052767 h 2564860"/>
                <a:gd name="connsiteX0" fmla="*/ 644524 w 1407007"/>
                <a:gd name="connsiteY0" fmla="*/ 2578421 h 2578421"/>
                <a:gd name="connsiteX1" fmla="*/ 643731 w 1407007"/>
                <a:gd name="connsiteY1" fmla="*/ 1086964 h 2578421"/>
                <a:gd name="connsiteX2" fmla="*/ 420685 w 1407007"/>
                <a:gd name="connsiteY2" fmla="*/ 397196 h 2578421"/>
                <a:gd name="connsiteX3" fmla="*/ 70644 w 1407007"/>
                <a:gd name="connsiteY3" fmla="*/ 220983 h 2578421"/>
                <a:gd name="connsiteX4" fmla="*/ 56354 w 1407007"/>
                <a:gd name="connsiteY4" fmla="*/ 716283 h 2578421"/>
                <a:gd name="connsiteX5" fmla="*/ 522286 w 1407007"/>
                <a:gd name="connsiteY5" fmla="*/ 1140940 h 2578421"/>
                <a:gd name="connsiteX6" fmla="*/ 1218404 w 1407007"/>
                <a:gd name="connsiteY6" fmla="*/ 723427 h 2578421"/>
                <a:gd name="connsiteX7" fmla="*/ 1370807 w 1407007"/>
                <a:gd name="connsiteY7" fmla="*/ 75727 h 2578421"/>
                <a:gd name="connsiteX8" fmla="*/ 992186 w 1407007"/>
                <a:gd name="connsiteY8" fmla="*/ 197171 h 2578421"/>
                <a:gd name="connsiteX9" fmla="*/ 711199 w 1407007"/>
                <a:gd name="connsiteY9" fmla="*/ 887733 h 2578421"/>
                <a:gd name="connsiteX10" fmla="*/ 644524 w 1407007"/>
                <a:gd name="connsiteY10" fmla="*/ 1066328 h 2578421"/>
                <a:gd name="connsiteX0" fmla="*/ 644524 w 1386769"/>
                <a:gd name="connsiteY0" fmla="*/ 2527538 h 2527538"/>
                <a:gd name="connsiteX1" fmla="*/ 643731 w 1386769"/>
                <a:gd name="connsiteY1" fmla="*/ 1036081 h 2527538"/>
                <a:gd name="connsiteX2" fmla="*/ 420685 w 1386769"/>
                <a:gd name="connsiteY2" fmla="*/ 346313 h 2527538"/>
                <a:gd name="connsiteX3" fmla="*/ 70644 w 1386769"/>
                <a:gd name="connsiteY3" fmla="*/ 170100 h 2527538"/>
                <a:gd name="connsiteX4" fmla="*/ 56354 w 1386769"/>
                <a:gd name="connsiteY4" fmla="*/ 665400 h 2527538"/>
                <a:gd name="connsiteX5" fmla="*/ 522286 w 1386769"/>
                <a:gd name="connsiteY5" fmla="*/ 1090057 h 2527538"/>
                <a:gd name="connsiteX6" fmla="*/ 1218404 w 1386769"/>
                <a:gd name="connsiteY6" fmla="*/ 672544 h 2527538"/>
                <a:gd name="connsiteX7" fmla="*/ 1370807 w 1386769"/>
                <a:gd name="connsiteY7" fmla="*/ 24844 h 2527538"/>
                <a:gd name="connsiteX8" fmla="*/ 937417 w 1386769"/>
                <a:gd name="connsiteY8" fmla="*/ 224869 h 2527538"/>
                <a:gd name="connsiteX9" fmla="*/ 711199 w 1386769"/>
                <a:gd name="connsiteY9" fmla="*/ 836850 h 2527538"/>
                <a:gd name="connsiteX10" fmla="*/ 644524 w 1386769"/>
                <a:gd name="connsiteY10" fmla="*/ 1015445 h 2527538"/>
                <a:gd name="connsiteX0" fmla="*/ 644524 w 1384661"/>
                <a:gd name="connsiteY0" fmla="*/ 2519324 h 2519324"/>
                <a:gd name="connsiteX1" fmla="*/ 643731 w 1384661"/>
                <a:gd name="connsiteY1" fmla="*/ 1027867 h 2519324"/>
                <a:gd name="connsiteX2" fmla="*/ 420685 w 1384661"/>
                <a:gd name="connsiteY2" fmla="*/ 338099 h 2519324"/>
                <a:gd name="connsiteX3" fmla="*/ 70644 w 1384661"/>
                <a:gd name="connsiteY3" fmla="*/ 161886 h 2519324"/>
                <a:gd name="connsiteX4" fmla="*/ 56354 w 1384661"/>
                <a:gd name="connsiteY4" fmla="*/ 657186 h 2519324"/>
                <a:gd name="connsiteX5" fmla="*/ 522286 w 1384661"/>
                <a:gd name="connsiteY5" fmla="*/ 1081843 h 2519324"/>
                <a:gd name="connsiteX6" fmla="*/ 1218404 w 1384661"/>
                <a:gd name="connsiteY6" fmla="*/ 664330 h 2519324"/>
                <a:gd name="connsiteX7" fmla="*/ 1368426 w 1384661"/>
                <a:gd name="connsiteY7" fmla="*/ 26155 h 2519324"/>
                <a:gd name="connsiteX8" fmla="*/ 937417 w 1384661"/>
                <a:gd name="connsiteY8" fmla="*/ 216655 h 2519324"/>
                <a:gd name="connsiteX9" fmla="*/ 711199 w 1384661"/>
                <a:gd name="connsiteY9" fmla="*/ 828636 h 2519324"/>
                <a:gd name="connsiteX10" fmla="*/ 644524 w 1384661"/>
                <a:gd name="connsiteY10" fmla="*/ 1007231 h 2519324"/>
                <a:gd name="connsiteX0" fmla="*/ 644524 w 1415114"/>
                <a:gd name="connsiteY0" fmla="*/ 2535402 h 2535402"/>
                <a:gd name="connsiteX1" fmla="*/ 643731 w 1415114"/>
                <a:gd name="connsiteY1" fmla="*/ 1043945 h 2535402"/>
                <a:gd name="connsiteX2" fmla="*/ 420685 w 1415114"/>
                <a:gd name="connsiteY2" fmla="*/ 354177 h 2535402"/>
                <a:gd name="connsiteX3" fmla="*/ 70644 w 1415114"/>
                <a:gd name="connsiteY3" fmla="*/ 177964 h 2535402"/>
                <a:gd name="connsiteX4" fmla="*/ 56354 w 1415114"/>
                <a:gd name="connsiteY4" fmla="*/ 673264 h 2535402"/>
                <a:gd name="connsiteX5" fmla="*/ 522286 w 1415114"/>
                <a:gd name="connsiteY5" fmla="*/ 1097921 h 2535402"/>
                <a:gd name="connsiteX6" fmla="*/ 1218404 w 1415114"/>
                <a:gd name="connsiteY6" fmla="*/ 680408 h 2535402"/>
                <a:gd name="connsiteX7" fmla="*/ 1368426 w 1415114"/>
                <a:gd name="connsiteY7" fmla="*/ 42233 h 2535402"/>
                <a:gd name="connsiteX8" fmla="*/ 937417 w 1415114"/>
                <a:gd name="connsiteY8" fmla="*/ 232733 h 2535402"/>
                <a:gd name="connsiteX9" fmla="*/ 711199 w 1415114"/>
                <a:gd name="connsiteY9" fmla="*/ 844714 h 2535402"/>
                <a:gd name="connsiteX10" fmla="*/ 644524 w 1415114"/>
                <a:gd name="connsiteY10" fmla="*/ 1023309 h 2535402"/>
                <a:gd name="connsiteX0" fmla="*/ 663574 w 1415114"/>
                <a:gd name="connsiteY0" fmla="*/ 2535402 h 2535402"/>
                <a:gd name="connsiteX1" fmla="*/ 643731 w 1415114"/>
                <a:gd name="connsiteY1" fmla="*/ 1043945 h 2535402"/>
                <a:gd name="connsiteX2" fmla="*/ 420685 w 1415114"/>
                <a:gd name="connsiteY2" fmla="*/ 354177 h 2535402"/>
                <a:gd name="connsiteX3" fmla="*/ 70644 w 1415114"/>
                <a:gd name="connsiteY3" fmla="*/ 177964 h 2535402"/>
                <a:gd name="connsiteX4" fmla="*/ 56354 w 1415114"/>
                <a:gd name="connsiteY4" fmla="*/ 673264 h 2535402"/>
                <a:gd name="connsiteX5" fmla="*/ 522286 w 1415114"/>
                <a:gd name="connsiteY5" fmla="*/ 1097921 h 2535402"/>
                <a:gd name="connsiteX6" fmla="*/ 1218404 w 1415114"/>
                <a:gd name="connsiteY6" fmla="*/ 680408 h 2535402"/>
                <a:gd name="connsiteX7" fmla="*/ 1368426 w 1415114"/>
                <a:gd name="connsiteY7" fmla="*/ 42233 h 2535402"/>
                <a:gd name="connsiteX8" fmla="*/ 937417 w 1415114"/>
                <a:gd name="connsiteY8" fmla="*/ 232733 h 2535402"/>
                <a:gd name="connsiteX9" fmla="*/ 711199 w 1415114"/>
                <a:gd name="connsiteY9" fmla="*/ 844714 h 2535402"/>
                <a:gd name="connsiteX10" fmla="*/ 644524 w 1415114"/>
                <a:gd name="connsiteY10" fmla="*/ 1023309 h 2535402"/>
                <a:gd name="connsiteX0" fmla="*/ 663574 w 1415114"/>
                <a:gd name="connsiteY0" fmla="*/ 2535402 h 2535402"/>
                <a:gd name="connsiteX1" fmla="*/ 643731 w 1415114"/>
                <a:gd name="connsiteY1" fmla="*/ 1043945 h 2535402"/>
                <a:gd name="connsiteX2" fmla="*/ 420685 w 1415114"/>
                <a:gd name="connsiteY2" fmla="*/ 354177 h 2535402"/>
                <a:gd name="connsiteX3" fmla="*/ 70644 w 1415114"/>
                <a:gd name="connsiteY3" fmla="*/ 177964 h 2535402"/>
                <a:gd name="connsiteX4" fmla="*/ 56354 w 1415114"/>
                <a:gd name="connsiteY4" fmla="*/ 673264 h 2535402"/>
                <a:gd name="connsiteX5" fmla="*/ 522286 w 1415114"/>
                <a:gd name="connsiteY5" fmla="*/ 1097921 h 2535402"/>
                <a:gd name="connsiteX6" fmla="*/ 1218404 w 1415114"/>
                <a:gd name="connsiteY6" fmla="*/ 680408 h 2535402"/>
                <a:gd name="connsiteX7" fmla="*/ 1368426 w 1415114"/>
                <a:gd name="connsiteY7" fmla="*/ 42233 h 2535402"/>
                <a:gd name="connsiteX8" fmla="*/ 937417 w 1415114"/>
                <a:gd name="connsiteY8" fmla="*/ 232733 h 2535402"/>
                <a:gd name="connsiteX9" fmla="*/ 711199 w 1415114"/>
                <a:gd name="connsiteY9" fmla="*/ 844714 h 2535402"/>
                <a:gd name="connsiteX10" fmla="*/ 644524 w 1415114"/>
                <a:gd name="connsiteY10" fmla="*/ 1023309 h 2535402"/>
                <a:gd name="connsiteX0" fmla="*/ 649287 w 1415114"/>
                <a:gd name="connsiteY0" fmla="*/ 2535402 h 2535402"/>
                <a:gd name="connsiteX1" fmla="*/ 643731 w 1415114"/>
                <a:gd name="connsiteY1" fmla="*/ 1043945 h 2535402"/>
                <a:gd name="connsiteX2" fmla="*/ 420685 w 1415114"/>
                <a:gd name="connsiteY2" fmla="*/ 354177 h 2535402"/>
                <a:gd name="connsiteX3" fmla="*/ 70644 w 1415114"/>
                <a:gd name="connsiteY3" fmla="*/ 177964 h 2535402"/>
                <a:gd name="connsiteX4" fmla="*/ 56354 w 1415114"/>
                <a:gd name="connsiteY4" fmla="*/ 673264 h 2535402"/>
                <a:gd name="connsiteX5" fmla="*/ 522286 w 1415114"/>
                <a:gd name="connsiteY5" fmla="*/ 1097921 h 2535402"/>
                <a:gd name="connsiteX6" fmla="*/ 1218404 w 1415114"/>
                <a:gd name="connsiteY6" fmla="*/ 680408 h 2535402"/>
                <a:gd name="connsiteX7" fmla="*/ 1368426 w 1415114"/>
                <a:gd name="connsiteY7" fmla="*/ 42233 h 2535402"/>
                <a:gd name="connsiteX8" fmla="*/ 937417 w 1415114"/>
                <a:gd name="connsiteY8" fmla="*/ 232733 h 2535402"/>
                <a:gd name="connsiteX9" fmla="*/ 711199 w 1415114"/>
                <a:gd name="connsiteY9" fmla="*/ 844714 h 2535402"/>
                <a:gd name="connsiteX10" fmla="*/ 644524 w 1415114"/>
                <a:gd name="connsiteY10" fmla="*/ 1023309 h 2535402"/>
                <a:gd name="connsiteX0" fmla="*/ 649287 w 1415114"/>
                <a:gd name="connsiteY0" fmla="*/ 2535402 h 2535402"/>
                <a:gd name="connsiteX1" fmla="*/ 643731 w 1415114"/>
                <a:gd name="connsiteY1" fmla="*/ 1043945 h 2535402"/>
                <a:gd name="connsiteX2" fmla="*/ 420685 w 1415114"/>
                <a:gd name="connsiteY2" fmla="*/ 354177 h 2535402"/>
                <a:gd name="connsiteX3" fmla="*/ 70644 w 1415114"/>
                <a:gd name="connsiteY3" fmla="*/ 177964 h 2535402"/>
                <a:gd name="connsiteX4" fmla="*/ 56354 w 1415114"/>
                <a:gd name="connsiteY4" fmla="*/ 673264 h 2535402"/>
                <a:gd name="connsiteX5" fmla="*/ 522286 w 1415114"/>
                <a:gd name="connsiteY5" fmla="*/ 1097921 h 2535402"/>
                <a:gd name="connsiteX6" fmla="*/ 1218404 w 1415114"/>
                <a:gd name="connsiteY6" fmla="*/ 680408 h 2535402"/>
                <a:gd name="connsiteX7" fmla="*/ 1368426 w 1415114"/>
                <a:gd name="connsiteY7" fmla="*/ 42233 h 2535402"/>
                <a:gd name="connsiteX8" fmla="*/ 937417 w 1415114"/>
                <a:gd name="connsiteY8" fmla="*/ 232733 h 2535402"/>
                <a:gd name="connsiteX9" fmla="*/ 711199 w 1415114"/>
                <a:gd name="connsiteY9" fmla="*/ 844714 h 2535402"/>
                <a:gd name="connsiteX10" fmla="*/ 644524 w 1415114"/>
                <a:gd name="connsiteY10" fmla="*/ 1023309 h 2535402"/>
                <a:gd name="connsiteX0" fmla="*/ 677862 w 1415114"/>
                <a:gd name="connsiteY0" fmla="*/ 2533021 h 2533021"/>
                <a:gd name="connsiteX1" fmla="*/ 643731 w 1415114"/>
                <a:gd name="connsiteY1" fmla="*/ 1043945 h 2533021"/>
                <a:gd name="connsiteX2" fmla="*/ 420685 w 1415114"/>
                <a:gd name="connsiteY2" fmla="*/ 354177 h 2533021"/>
                <a:gd name="connsiteX3" fmla="*/ 70644 w 1415114"/>
                <a:gd name="connsiteY3" fmla="*/ 177964 h 2533021"/>
                <a:gd name="connsiteX4" fmla="*/ 56354 w 1415114"/>
                <a:gd name="connsiteY4" fmla="*/ 673264 h 2533021"/>
                <a:gd name="connsiteX5" fmla="*/ 522286 w 1415114"/>
                <a:gd name="connsiteY5" fmla="*/ 1097921 h 2533021"/>
                <a:gd name="connsiteX6" fmla="*/ 1218404 w 1415114"/>
                <a:gd name="connsiteY6" fmla="*/ 680408 h 2533021"/>
                <a:gd name="connsiteX7" fmla="*/ 1368426 w 1415114"/>
                <a:gd name="connsiteY7" fmla="*/ 42233 h 2533021"/>
                <a:gd name="connsiteX8" fmla="*/ 937417 w 1415114"/>
                <a:gd name="connsiteY8" fmla="*/ 232733 h 2533021"/>
                <a:gd name="connsiteX9" fmla="*/ 711199 w 1415114"/>
                <a:gd name="connsiteY9" fmla="*/ 844714 h 2533021"/>
                <a:gd name="connsiteX10" fmla="*/ 644524 w 1415114"/>
                <a:gd name="connsiteY10" fmla="*/ 1023309 h 2533021"/>
                <a:gd name="connsiteX0" fmla="*/ 677862 w 1431287"/>
                <a:gd name="connsiteY0" fmla="*/ 2517392 h 2517392"/>
                <a:gd name="connsiteX1" fmla="*/ 643731 w 1431287"/>
                <a:gd name="connsiteY1" fmla="*/ 1028316 h 2517392"/>
                <a:gd name="connsiteX2" fmla="*/ 420685 w 1431287"/>
                <a:gd name="connsiteY2" fmla="*/ 338548 h 2517392"/>
                <a:gd name="connsiteX3" fmla="*/ 70644 w 1431287"/>
                <a:gd name="connsiteY3" fmla="*/ 162335 h 2517392"/>
                <a:gd name="connsiteX4" fmla="*/ 56354 w 1431287"/>
                <a:gd name="connsiteY4" fmla="*/ 657635 h 2517392"/>
                <a:gd name="connsiteX5" fmla="*/ 522286 w 1431287"/>
                <a:gd name="connsiteY5" fmla="*/ 1082292 h 2517392"/>
                <a:gd name="connsiteX6" fmla="*/ 1218404 w 1431287"/>
                <a:gd name="connsiteY6" fmla="*/ 664779 h 2517392"/>
                <a:gd name="connsiteX7" fmla="*/ 1387476 w 1431287"/>
                <a:gd name="connsiteY7" fmla="*/ 45654 h 2517392"/>
                <a:gd name="connsiteX8" fmla="*/ 937417 w 1431287"/>
                <a:gd name="connsiteY8" fmla="*/ 217104 h 2517392"/>
                <a:gd name="connsiteX9" fmla="*/ 711199 w 1431287"/>
                <a:gd name="connsiteY9" fmla="*/ 829085 h 2517392"/>
                <a:gd name="connsiteX10" fmla="*/ 644524 w 1431287"/>
                <a:gd name="connsiteY10" fmla="*/ 1007680 h 2517392"/>
                <a:gd name="connsiteX0" fmla="*/ 677862 w 1442534"/>
                <a:gd name="connsiteY0" fmla="*/ 2534053 h 2534053"/>
                <a:gd name="connsiteX1" fmla="*/ 643731 w 1442534"/>
                <a:gd name="connsiteY1" fmla="*/ 1044977 h 2534053"/>
                <a:gd name="connsiteX2" fmla="*/ 420685 w 1442534"/>
                <a:gd name="connsiteY2" fmla="*/ 355209 h 2534053"/>
                <a:gd name="connsiteX3" fmla="*/ 70644 w 1442534"/>
                <a:gd name="connsiteY3" fmla="*/ 178996 h 2534053"/>
                <a:gd name="connsiteX4" fmla="*/ 56354 w 1442534"/>
                <a:gd name="connsiteY4" fmla="*/ 674296 h 2534053"/>
                <a:gd name="connsiteX5" fmla="*/ 522286 w 1442534"/>
                <a:gd name="connsiteY5" fmla="*/ 1098953 h 2534053"/>
                <a:gd name="connsiteX6" fmla="*/ 1218404 w 1442534"/>
                <a:gd name="connsiteY6" fmla="*/ 681440 h 2534053"/>
                <a:gd name="connsiteX7" fmla="*/ 1387476 w 1442534"/>
                <a:gd name="connsiteY7" fmla="*/ 62315 h 2534053"/>
                <a:gd name="connsiteX8" fmla="*/ 937417 w 1442534"/>
                <a:gd name="connsiteY8" fmla="*/ 233765 h 2534053"/>
                <a:gd name="connsiteX9" fmla="*/ 711199 w 1442534"/>
                <a:gd name="connsiteY9" fmla="*/ 845746 h 2534053"/>
                <a:gd name="connsiteX10" fmla="*/ 644524 w 1442534"/>
                <a:gd name="connsiteY10" fmla="*/ 1024341 h 2534053"/>
                <a:gd name="connsiteX0" fmla="*/ 677862 w 1441232"/>
                <a:gd name="connsiteY0" fmla="*/ 2534053 h 2534053"/>
                <a:gd name="connsiteX1" fmla="*/ 643731 w 1441232"/>
                <a:gd name="connsiteY1" fmla="*/ 1044977 h 2534053"/>
                <a:gd name="connsiteX2" fmla="*/ 420685 w 1441232"/>
                <a:gd name="connsiteY2" fmla="*/ 355209 h 2534053"/>
                <a:gd name="connsiteX3" fmla="*/ 70644 w 1441232"/>
                <a:gd name="connsiteY3" fmla="*/ 178996 h 2534053"/>
                <a:gd name="connsiteX4" fmla="*/ 56354 w 1441232"/>
                <a:gd name="connsiteY4" fmla="*/ 674296 h 2534053"/>
                <a:gd name="connsiteX5" fmla="*/ 572292 w 1441232"/>
                <a:gd name="connsiteY5" fmla="*/ 1103716 h 2534053"/>
                <a:gd name="connsiteX6" fmla="*/ 1218404 w 1441232"/>
                <a:gd name="connsiteY6" fmla="*/ 681440 h 2534053"/>
                <a:gd name="connsiteX7" fmla="*/ 1387476 w 1441232"/>
                <a:gd name="connsiteY7" fmla="*/ 62315 h 2534053"/>
                <a:gd name="connsiteX8" fmla="*/ 937417 w 1441232"/>
                <a:gd name="connsiteY8" fmla="*/ 233765 h 2534053"/>
                <a:gd name="connsiteX9" fmla="*/ 711199 w 1441232"/>
                <a:gd name="connsiteY9" fmla="*/ 845746 h 2534053"/>
                <a:gd name="connsiteX10" fmla="*/ 644524 w 1441232"/>
                <a:gd name="connsiteY10" fmla="*/ 1024341 h 2534053"/>
                <a:gd name="connsiteX0" fmla="*/ 670157 w 1433527"/>
                <a:gd name="connsiteY0" fmla="*/ 2534053 h 2534053"/>
                <a:gd name="connsiteX1" fmla="*/ 636026 w 1433527"/>
                <a:gd name="connsiteY1" fmla="*/ 1044977 h 2534053"/>
                <a:gd name="connsiteX2" fmla="*/ 412980 w 1433527"/>
                <a:gd name="connsiteY2" fmla="*/ 355209 h 2534053"/>
                <a:gd name="connsiteX3" fmla="*/ 79608 w 1433527"/>
                <a:gd name="connsiteY3" fmla="*/ 176615 h 2534053"/>
                <a:gd name="connsiteX4" fmla="*/ 48649 w 1433527"/>
                <a:gd name="connsiteY4" fmla="*/ 674296 h 2534053"/>
                <a:gd name="connsiteX5" fmla="*/ 564587 w 1433527"/>
                <a:gd name="connsiteY5" fmla="*/ 1103716 h 2534053"/>
                <a:gd name="connsiteX6" fmla="*/ 1210699 w 1433527"/>
                <a:gd name="connsiteY6" fmla="*/ 681440 h 2534053"/>
                <a:gd name="connsiteX7" fmla="*/ 1379771 w 1433527"/>
                <a:gd name="connsiteY7" fmla="*/ 62315 h 2534053"/>
                <a:gd name="connsiteX8" fmla="*/ 929712 w 1433527"/>
                <a:gd name="connsiteY8" fmla="*/ 233765 h 2534053"/>
                <a:gd name="connsiteX9" fmla="*/ 703494 w 1433527"/>
                <a:gd name="connsiteY9" fmla="*/ 845746 h 2534053"/>
                <a:gd name="connsiteX10" fmla="*/ 636819 w 1433527"/>
                <a:gd name="connsiteY10" fmla="*/ 1024341 h 2534053"/>
                <a:gd name="connsiteX0" fmla="*/ 684730 w 1448100"/>
                <a:gd name="connsiteY0" fmla="*/ 2534053 h 2534053"/>
                <a:gd name="connsiteX1" fmla="*/ 650599 w 1448100"/>
                <a:gd name="connsiteY1" fmla="*/ 1044977 h 2534053"/>
                <a:gd name="connsiteX2" fmla="*/ 427553 w 1448100"/>
                <a:gd name="connsiteY2" fmla="*/ 355209 h 2534053"/>
                <a:gd name="connsiteX3" fmla="*/ 94181 w 1448100"/>
                <a:gd name="connsiteY3" fmla="*/ 176615 h 2534053"/>
                <a:gd name="connsiteX4" fmla="*/ 63222 w 1448100"/>
                <a:gd name="connsiteY4" fmla="*/ 674296 h 2534053"/>
                <a:gd name="connsiteX5" fmla="*/ 579160 w 1448100"/>
                <a:gd name="connsiteY5" fmla="*/ 1103716 h 2534053"/>
                <a:gd name="connsiteX6" fmla="*/ 1225272 w 1448100"/>
                <a:gd name="connsiteY6" fmla="*/ 681440 h 2534053"/>
                <a:gd name="connsiteX7" fmla="*/ 1394344 w 1448100"/>
                <a:gd name="connsiteY7" fmla="*/ 62315 h 2534053"/>
                <a:gd name="connsiteX8" fmla="*/ 944285 w 1448100"/>
                <a:gd name="connsiteY8" fmla="*/ 233765 h 2534053"/>
                <a:gd name="connsiteX9" fmla="*/ 718067 w 1448100"/>
                <a:gd name="connsiteY9" fmla="*/ 845746 h 2534053"/>
                <a:gd name="connsiteX10" fmla="*/ 651392 w 1448100"/>
                <a:gd name="connsiteY10" fmla="*/ 1024341 h 2534053"/>
                <a:gd name="connsiteX0" fmla="*/ 676779 w 1440149"/>
                <a:gd name="connsiteY0" fmla="*/ 2534053 h 2534053"/>
                <a:gd name="connsiteX1" fmla="*/ 642648 w 1440149"/>
                <a:gd name="connsiteY1" fmla="*/ 1044977 h 2534053"/>
                <a:gd name="connsiteX2" fmla="*/ 419602 w 1440149"/>
                <a:gd name="connsiteY2" fmla="*/ 355209 h 2534053"/>
                <a:gd name="connsiteX3" fmla="*/ 86230 w 1440149"/>
                <a:gd name="connsiteY3" fmla="*/ 176615 h 2534053"/>
                <a:gd name="connsiteX4" fmla="*/ 55271 w 1440149"/>
                <a:gd name="connsiteY4" fmla="*/ 674296 h 2534053"/>
                <a:gd name="connsiteX5" fmla="*/ 571209 w 1440149"/>
                <a:gd name="connsiteY5" fmla="*/ 1103716 h 2534053"/>
                <a:gd name="connsiteX6" fmla="*/ 1217321 w 1440149"/>
                <a:gd name="connsiteY6" fmla="*/ 681440 h 2534053"/>
                <a:gd name="connsiteX7" fmla="*/ 1386393 w 1440149"/>
                <a:gd name="connsiteY7" fmla="*/ 62315 h 2534053"/>
                <a:gd name="connsiteX8" fmla="*/ 936334 w 1440149"/>
                <a:gd name="connsiteY8" fmla="*/ 233765 h 2534053"/>
                <a:gd name="connsiteX9" fmla="*/ 710116 w 1440149"/>
                <a:gd name="connsiteY9" fmla="*/ 845746 h 2534053"/>
                <a:gd name="connsiteX10" fmla="*/ 643441 w 1440149"/>
                <a:gd name="connsiteY10" fmla="*/ 1024341 h 253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0149" h="2534053">
                  <a:moveTo>
                    <a:pt x="676779" y="2534053"/>
                  </a:moveTo>
                  <a:cubicBezTo>
                    <a:pt x="664872" y="1931597"/>
                    <a:pt x="685511" y="1408118"/>
                    <a:pt x="642648" y="1044977"/>
                  </a:cubicBezTo>
                  <a:cubicBezTo>
                    <a:pt x="599785" y="681836"/>
                    <a:pt x="502416" y="501127"/>
                    <a:pt x="419602" y="355209"/>
                  </a:cubicBezTo>
                  <a:cubicBezTo>
                    <a:pt x="336788" y="209291"/>
                    <a:pt x="204102" y="75809"/>
                    <a:pt x="86230" y="176615"/>
                  </a:cubicBezTo>
                  <a:cubicBezTo>
                    <a:pt x="-31642" y="277421"/>
                    <a:pt x="-15240" y="516604"/>
                    <a:pt x="55271" y="674296"/>
                  </a:cubicBezTo>
                  <a:cubicBezTo>
                    <a:pt x="125782" y="831988"/>
                    <a:pt x="377534" y="1102525"/>
                    <a:pt x="571209" y="1103716"/>
                  </a:cubicBezTo>
                  <a:cubicBezTo>
                    <a:pt x="764884" y="1104907"/>
                    <a:pt x="1081457" y="855007"/>
                    <a:pt x="1217321" y="681440"/>
                  </a:cubicBezTo>
                  <a:cubicBezTo>
                    <a:pt x="1353185" y="507873"/>
                    <a:pt x="1530856" y="213127"/>
                    <a:pt x="1386393" y="62315"/>
                  </a:cubicBezTo>
                  <a:cubicBezTo>
                    <a:pt x="1241930" y="-88497"/>
                    <a:pt x="1035156" y="60331"/>
                    <a:pt x="936334" y="233765"/>
                  </a:cubicBezTo>
                  <a:cubicBezTo>
                    <a:pt x="837512" y="407199"/>
                    <a:pt x="758931" y="713983"/>
                    <a:pt x="710116" y="845746"/>
                  </a:cubicBezTo>
                  <a:cubicBezTo>
                    <a:pt x="661301" y="977509"/>
                    <a:pt x="643441" y="1025333"/>
                    <a:pt x="643441" y="1024341"/>
                  </a:cubicBezTo>
                </a:path>
              </a:pathLst>
            </a:custGeom>
            <a:noFill/>
            <a:ln w="19050" cmpd="sng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5" name="Straight Connector 174"/>
            <p:cNvCxnSpPr/>
            <p:nvPr/>
          </p:nvCxnSpPr>
          <p:spPr>
            <a:xfrm>
              <a:off x="2363728" y="4904805"/>
              <a:ext cx="145726" cy="0"/>
            </a:xfrm>
            <a:prstGeom prst="line">
              <a:avLst/>
            </a:prstGeom>
            <a:ln w="34925" cap="rnd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2363728" y="4940832"/>
              <a:ext cx="145726" cy="0"/>
            </a:xfrm>
            <a:prstGeom prst="line">
              <a:avLst/>
            </a:prstGeom>
            <a:ln w="34925" cap="rnd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2363728" y="4977466"/>
              <a:ext cx="145726" cy="0"/>
            </a:xfrm>
            <a:prstGeom prst="line">
              <a:avLst/>
            </a:prstGeom>
            <a:ln w="34925" cap="rnd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2376670" y="4919297"/>
              <a:ext cx="110814" cy="0"/>
            </a:xfrm>
            <a:prstGeom prst="line">
              <a:avLst/>
            </a:prstGeom>
            <a:ln w="22225" cap="rnd" cmpd="sng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>
              <a:off x="2379252" y="4960586"/>
              <a:ext cx="78784" cy="0"/>
            </a:xfrm>
            <a:prstGeom prst="line">
              <a:avLst/>
            </a:prstGeom>
            <a:ln w="22225" cap="rnd" cmpd="sng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Freeform 179"/>
            <p:cNvSpPr/>
            <p:nvPr/>
          </p:nvSpPr>
          <p:spPr>
            <a:xfrm>
              <a:off x="2380413" y="5003423"/>
              <a:ext cx="112357" cy="26413"/>
            </a:xfrm>
            <a:custGeom>
              <a:avLst/>
              <a:gdLst>
                <a:gd name="connsiteX0" fmla="*/ 0 w 881062"/>
                <a:gd name="connsiteY0" fmla="*/ 0 h 207169"/>
                <a:gd name="connsiteX1" fmla="*/ 881062 w 881062"/>
                <a:gd name="connsiteY1" fmla="*/ 0 h 207169"/>
                <a:gd name="connsiteX2" fmla="*/ 423862 w 881062"/>
                <a:gd name="connsiteY2" fmla="*/ 207169 h 207169"/>
                <a:gd name="connsiteX3" fmla="*/ 0 w 881062"/>
                <a:gd name="connsiteY3" fmla="*/ 0 h 207169"/>
                <a:gd name="connsiteX0" fmla="*/ 10635 w 900345"/>
                <a:gd name="connsiteY0" fmla="*/ 0 h 207169"/>
                <a:gd name="connsiteX1" fmla="*/ 891697 w 900345"/>
                <a:gd name="connsiteY1" fmla="*/ 0 h 207169"/>
                <a:gd name="connsiteX2" fmla="*/ 434497 w 900345"/>
                <a:gd name="connsiteY2" fmla="*/ 207169 h 207169"/>
                <a:gd name="connsiteX3" fmla="*/ 10635 w 900345"/>
                <a:gd name="connsiteY3" fmla="*/ 0 h 207169"/>
                <a:gd name="connsiteX0" fmla="*/ 18183 w 913638"/>
                <a:gd name="connsiteY0" fmla="*/ 0 h 207193"/>
                <a:gd name="connsiteX1" fmla="*/ 899245 w 913638"/>
                <a:gd name="connsiteY1" fmla="*/ 0 h 207193"/>
                <a:gd name="connsiteX2" fmla="*/ 442045 w 913638"/>
                <a:gd name="connsiteY2" fmla="*/ 207169 h 207193"/>
                <a:gd name="connsiteX3" fmla="*/ 18183 w 913638"/>
                <a:gd name="connsiteY3" fmla="*/ 0 h 207193"/>
                <a:gd name="connsiteX0" fmla="*/ 167 w 895622"/>
                <a:gd name="connsiteY0" fmla="*/ 0 h 207195"/>
                <a:gd name="connsiteX1" fmla="*/ 881229 w 895622"/>
                <a:gd name="connsiteY1" fmla="*/ 0 h 207195"/>
                <a:gd name="connsiteX2" fmla="*/ 424029 w 895622"/>
                <a:gd name="connsiteY2" fmla="*/ 207169 h 207195"/>
                <a:gd name="connsiteX3" fmla="*/ 167 w 895622"/>
                <a:gd name="connsiteY3" fmla="*/ 0 h 207195"/>
                <a:gd name="connsiteX0" fmla="*/ 167 w 881229"/>
                <a:gd name="connsiteY0" fmla="*/ 0 h 207195"/>
                <a:gd name="connsiteX1" fmla="*/ 881229 w 881229"/>
                <a:gd name="connsiteY1" fmla="*/ 0 h 207195"/>
                <a:gd name="connsiteX2" fmla="*/ 424029 w 881229"/>
                <a:gd name="connsiteY2" fmla="*/ 207169 h 207195"/>
                <a:gd name="connsiteX3" fmla="*/ 167 w 881229"/>
                <a:gd name="connsiteY3" fmla="*/ 0 h 207195"/>
                <a:gd name="connsiteX0" fmla="*/ 167 w 881229"/>
                <a:gd name="connsiteY0" fmla="*/ 0 h 207195"/>
                <a:gd name="connsiteX1" fmla="*/ 881229 w 881229"/>
                <a:gd name="connsiteY1" fmla="*/ 0 h 207195"/>
                <a:gd name="connsiteX2" fmla="*/ 424029 w 881229"/>
                <a:gd name="connsiteY2" fmla="*/ 207169 h 207195"/>
                <a:gd name="connsiteX3" fmla="*/ 167 w 881229"/>
                <a:gd name="connsiteY3" fmla="*/ 0 h 207195"/>
                <a:gd name="connsiteX0" fmla="*/ 167 w 881229"/>
                <a:gd name="connsiteY0" fmla="*/ 0 h 207195"/>
                <a:gd name="connsiteX1" fmla="*/ 881229 w 881229"/>
                <a:gd name="connsiteY1" fmla="*/ 0 h 207195"/>
                <a:gd name="connsiteX2" fmla="*/ 424029 w 881229"/>
                <a:gd name="connsiteY2" fmla="*/ 207169 h 207195"/>
                <a:gd name="connsiteX3" fmla="*/ 167 w 881229"/>
                <a:gd name="connsiteY3" fmla="*/ 0 h 207195"/>
                <a:gd name="connsiteX0" fmla="*/ 167 w 881448"/>
                <a:gd name="connsiteY0" fmla="*/ 0 h 207195"/>
                <a:gd name="connsiteX1" fmla="*/ 881229 w 881448"/>
                <a:gd name="connsiteY1" fmla="*/ 0 h 207195"/>
                <a:gd name="connsiteX2" fmla="*/ 424029 w 881448"/>
                <a:gd name="connsiteY2" fmla="*/ 207169 h 207195"/>
                <a:gd name="connsiteX3" fmla="*/ 167 w 881448"/>
                <a:gd name="connsiteY3" fmla="*/ 0 h 207195"/>
                <a:gd name="connsiteX0" fmla="*/ 84 w 881271"/>
                <a:gd name="connsiteY0" fmla="*/ 0 h 207169"/>
                <a:gd name="connsiteX1" fmla="*/ 881146 w 881271"/>
                <a:gd name="connsiteY1" fmla="*/ 0 h 207169"/>
                <a:gd name="connsiteX2" fmla="*/ 423946 w 881271"/>
                <a:gd name="connsiteY2" fmla="*/ 207169 h 207169"/>
                <a:gd name="connsiteX3" fmla="*/ 84 w 881271"/>
                <a:gd name="connsiteY3" fmla="*/ 0 h 207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1271" h="207169">
                  <a:moveTo>
                    <a:pt x="84" y="0"/>
                  </a:moveTo>
                  <a:lnTo>
                    <a:pt x="881146" y="0"/>
                  </a:lnTo>
                  <a:cubicBezTo>
                    <a:pt x="887495" y="48816"/>
                    <a:pt x="651753" y="207169"/>
                    <a:pt x="423946" y="207169"/>
                  </a:cubicBezTo>
                  <a:cubicBezTo>
                    <a:pt x="196139" y="207169"/>
                    <a:pt x="-4678" y="48815"/>
                    <a:pt x="84" y="0"/>
                  </a:cubicBezTo>
                  <a:close/>
                </a:path>
              </a:pathLst>
            </a:custGeom>
            <a:solidFill>
              <a:schemeClr val="bg1"/>
            </a:solidFill>
            <a:ln w="1905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1" name="5-Point Star 180"/>
          <p:cNvSpPr>
            <a:spLocks noChangeAspect="1"/>
          </p:cNvSpPr>
          <p:nvPr/>
        </p:nvSpPr>
        <p:spPr>
          <a:xfrm>
            <a:off x="2925211" y="5712730"/>
            <a:ext cx="676656" cy="676656"/>
          </a:xfrm>
          <a:prstGeom prst="star5">
            <a:avLst>
              <a:gd name="adj" fmla="val 23368"/>
              <a:gd name="hf" fmla="val 105146"/>
              <a:gd name="vf" fmla="val 110557"/>
            </a:avLst>
          </a:prstGeom>
          <a:noFill/>
          <a:ln w="190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176438" y="3852315"/>
            <a:ext cx="3595962" cy="479582"/>
            <a:chOff x="4176438" y="3852315"/>
            <a:chExt cx="3595962" cy="479582"/>
          </a:xfrm>
        </p:grpSpPr>
        <p:grpSp>
          <p:nvGrpSpPr>
            <p:cNvPr id="62" name="Group 61"/>
            <p:cNvGrpSpPr/>
            <p:nvPr/>
          </p:nvGrpSpPr>
          <p:grpSpPr>
            <a:xfrm rot="10800000">
              <a:off x="4176438" y="3852315"/>
              <a:ext cx="3595962" cy="479582"/>
              <a:chOff x="-779118" y="6511872"/>
              <a:chExt cx="4449105" cy="479582"/>
            </a:xfrm>
          </p:grpSpPr>
          <p:sp>
            <p:nvSpPr>
              <p:cNvPr id="64" name="Rectangle 63"/>
              <p:cNvSpPr/>
              <p:nvPr/>
            </p:nvSpPr>
            <p:spPr>
              <a:xfrm>
                <a:off x="-779118" y="6511872"/>
                <a:ext cx="4446673" cy="479582"/>
              </a:xfrm>
              <a:prstGeom prst="rect">
                <a:avLst/>
              </a:prstGeom>
              <a:solidFill>
                <a:srgbClr val="EA6A0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Isosceles Triangle 64"/>
              <p:cNvSpPr/>
              <p:nvPr/>
            </p:nvSpPr>
            <p:spPr>
              <a:xfrm rot="16200000">
                <a:off x="3308244" y="6629710"/>
                <a:ext cx="479582" cy="243905"/>
              </a:xfrm>
              <a:prstGeom prst="triangle">
                <a:avLst>
                  <a:gd name="adj" fmla="val 51144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4680323" y="3864881"/>
              <a:ext cx="2670429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¿CÓMO FUNCIONA?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-1" y="648891"/>
            <a:ext cx="7582143" cy="481205"/>
            <a:chOff x="-1" y="648891"/>
            <a:chExt cx="7582143" cy="481205"/>
          </a:xfrm>
        </p:grpSpPr>
        <p:sp>
          <p:nvSpPr>
            <p:cNvPr id="67" name="Rectangle 13"/>
            <p:cNvSpPr/>
            <p:nvPr/>
          </p:nvSpPr>
          <p:spPr>
            <a:xfrm>
              <a:off x="-1" y="648891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057670" y="668431"/>
              <a:ext cx="3271613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¿QUÉ ES UN HACKATHON?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8725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76378" y="668431"/>
            <a:ext cx="7596022" cy="479582"/>
            <a:chOff x="176378" y="668431"/>
            <a:chExt cx="7596022" cy="479582"/>
          </a:xfrm>
        </p:grpSpPr>
        <p:sp>
          <p:nvSpPr>
            <p:cNvPr id="180" name="Rectangle 13"/>
            <p:cNvSpPr/>
            <p:nvPr/>
          </p:nvSpPr>
          <p:spPr>
            <a:xfrm flipH="1">
              <a:off x="176378" y="668431"/>
              <a:ext cx="7596022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TextBox 180"/>
            <p:cNvSpPr txBox="1"/>
            <p:nvPr/>
          </p:nvSpPr>
          <p:spPr>
            <a:xfrm flipH="1">
              <a:off x="452118" y="668431"/>
              <a:ext cx="2110950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POSIBLE RUTA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-245512" y="4597607"/>
            <a:ext cx="1023500" cy="244461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numCol="1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Arial Narrow"/>
                <a:cs typeface="Arial Narrow"/>
              </a:rPr>
              <a:t>SKILL SHARE</a:t>
            </a:r>
          </a:p>
        </p:txBody>
      </p:sp>
      <p:sp>
        <p:nvSpPr>
          <p:cNvPr id="68" name="Teardrop 67"/>
          <p:cNvSpPr/>
          <p:nvPr/>
        </p:nvSpPr>
        <p:spPr>
          <a:xfrm rot="8075815">
            <a:off x="5242679" y="2592727"/>
            <a:ext cx="774654" cy="774653"/>
          </a:xfrm>
          <a:prstGeom prst="teardrop">
            <a:avLst/>
          </a:prstGeom>
          <a:solidFill>
            <a:schemeClr val="bg1"/>
          </a:solidFill>
          <a:ln w="38100" cmpd="sng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000000"/>
              </a:solidFill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452118" y="1219046"/>
            <a:ext cx="6947669" cy="1200329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Las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inspiradas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en un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hackathon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unidad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están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diseñadas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desafiar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construir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complejo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dentro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un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entorno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aprendizaje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abierto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libre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colaborativo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Todas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“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construcción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cultura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”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hemos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hecho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hasta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ahora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–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animar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tomar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riesgos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a la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persistencia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reconocer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errores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oportunidades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aprendizaje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centrarse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en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procesos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lugar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en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productos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y cultivar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cultura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cooperación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la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diversión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–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culminan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unidad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</a:t>
            </a:r>
          </a:p>
          <a:p>
            <a:pPr algn="just"/>
            <a:endParaRPr lang="en-US" sz="1200" dirty="0">
              <a:solidFill>
                <a:srgbClr val="000000"/>
              </a:solidFill>
              <a:latin typeface="Futura Condensed"/>
              <a:cs typeface="Futura Condensed"/>
            </a:endParaRPr>
          </a:p>
          <a:p>
            <a:pPr algn="just"/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Para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ayudarte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comenzar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hemos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incluido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propuesta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secuencia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siguen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ciclo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planifica-crea-comparte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</a:t>
            </a:r>
            <a:endParaRPr lang="en-US" sz="1200" dirty="0">
              <a:solidFill>
                <a:srgbClr val="000000"/>
              </a:solidFill>
              <a:latin typeface="Futura Condensed"/>
              <a:cs typeface="Futura Condensed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22207" y="3396072"/>
            <a:ext cx="6448491" cy="5540397"/>
            <a:chOff x="605714" y="3173292"/>
            <a:chExt cx="6448491" cy="5540397"/>
          </a:xfrm>
        </p:grpSpPr>
        <p:sp>
          <p:nvSpPr>
            <p:cNvPr id="4" name="Freeform 3"/>
            <p:cNvSpPr/>
            <p:nvPr/>
          </p:nvSpPr>
          <p:spPr>
            <a:xfrm>
              <a:off x="822720" y="3173292"/>
              <a:ext cx="6231485" cy="5540397"/>
            </a:xfrm>
            <a:custGeom>
              <a:avLst/>
              <a:gdLst>
                <a:gd name="connsiteX0" fmla="*/ 233858 w 7014547"/>
                <a:gd name="connsiteY0" fmla="*/ 150669 h 6292191"/>
                <a:gd name="connsiteX1" fmla="*/ 5018618 w 7014547"/>
                <a:gd name="connsiteY1" fmla="*/ 82630 h 6292191"/>
                <a:gd name="connsiteX2" fmla="*/ 6583302 w 7014547"/>
                <a:gd name="connsiteY2" fmla="*/ 1148571 h 6292191"/>
                <a:gd name="connsiteX3" fmla="*/ 5698915 w 7014547"/>
                <a:gd name="connsiteY3" fmla="*/ 2259871 h 6292191"/>
                <a:gd name="connsiteX4" fmla="*/ 642037 w 7014547"/>
                <a:gd name="connsiteY4" fmla="*/ 2237192 h 6292191"/>
                <a:gd name="connsiteX5" fmla="*/ 687390 w 7014547"/>
                <a:gd name="connsiteY5" fmla="*/ 4232996 h 6292191"/>
                <a:gd name="connsiteX6" fmla="*/ 6265830 w 7014547"/>
                <a:gd name="connsiteY6" fmla="*/ 3938161 h 6292191"/>
                <a:gd name="connsiteX7" fmla="*/ 6424566 w 7014547"/>
                <a:gd name="connsiteY7" fmla="*/ 6160762 h 6292191"/>
                <a:gd name="connsiteX8" fmla="*/ 1322334 w 7014547"/>
                <a:gd name="connsiteY8" fmla="*/ 6047364 h 6292191"/>
                <a:gd name="connsiteX0" fmla="*/ 205859 w 6785371"/>
                <a:gd name="connsiteY0" fmla="*/ 150669 h 6292191"/>
                <a:gd name="connsiteX1" fmla="*/ 4990619 w 6785371"/>
                <a:gd name="connsiteY1" fmla="*/ 82630 h 6292191"/>
                <a:gd name="connsiteX2" fmla="*/ 6555303 w 6785371"/>
                <a:gd name="connsiteY2" fmla="*/ 1148571 h 6292191"/>
                <a:gd name="connsiteX3" fmla="*/ 5670916 w 6785371"/>
                <a:gd name="connsiteY3" fmla="*/ 2259871 h 6292191"/>
                <a:gd name="connsiteX4" fmla="*/ 614038 w 6785371"/>
                <a:gd name="connsiteY4" fmla="*/ 2237192 h 6292191"/>
                <a:gd name="connsiteX5" fmla="*/ 659391 w 6785371"/>
                <a:gd name="connsiteY5" fmla="*/ 4232996 h 6292191"/>
                <a:gd name="connsiteX6" fmla="*/ 5786328 w 6785371"/>
                <a:gd name="connsiteY6" fmla="*/ 3938161 h 6292191"/>
                <a:gd name="connsiteX7" fmla="*/ 6396567 w 6785371"/>
                <a:gd name="connsiteY7" fmla="*/ 6160762 h 6292191"/>
                <a:gd name="connsiteX8" fmla="*/ 1294335 w 6785371"/>
                <a:gd name="connsiteY8" fmla="*/ 6047364 h 6292191"/>
                <a:gd name="connsiteX0" fmla="*/ 205859 w 6604201"/>
                <a:gd name="connsiteY0" fmla="*/ 150669 h 6251687"/>
                <a:gd name="connsiteX1" fmla="*/ 4990619 w 6604201"/>
                <a:gd name="connsiteY1" fmla="*/ 82630 h 6251687"/>
                <a:gd name="connsiteX2" fmla="*/ 6555303 w 6604201"/>
                <a:gd name="connsiteY2" fmla="*/ 1148571 h 6251687"/>
                <a:gd name="connsiteX3" fmla="*/ 5670916 w 6604201"/>
                <a:gd name="connsiteY3" fmla="*/ 2259871 h 6251687"/>
                <a:gd name="connsiteX4" fmla="*/ 614038 w 6604201"/>
                <a:gd name="connsiteY4" fmla="*/ 2237192 h 6251687"/>
                <a:gd name="connsiteX5" fmla="*/ 659391 w 6604201"/>
                <a:gd name="connsiteY5" fmla="*/ 4232996 h 6251687"/>
                <a:gd name="connsiteX6" fmla="*/ 5786328 w 6604201"/>
                <a:gd name="connsiteY6" fmla="*/ 3938161 h 6251687"/>
                <a:gd name="connsiteX7" fmla="*/ 5778720 w 6604201"/>
                <a:gd name="connsiteY7" fmla="*/ 6110235 h 6251687"/>
                <a:gd name="connsiteX8" fmla="*/ 1294335 w 6604201"/>
                <a:gd name="connsiteY8" fmla="*/ 6047364 h 6251687"/>
                <a:gd name="connsiteX0" fmla="*/ 205859 w 6574774"/>
                <a:gd name="connsiteY0" fmla="*/ 272491 h 6373509"/>
                <a:gd name="connsiteX1" fmla="*/ 5418358 w 6574774"/>
                <a:gd name="connsiteY1" fmla="*/ 52868 h 6373509"/>
                <a:gd name="connsiteX2" fmla="*/ 6555303 w 6574774"/>
                <a:gd name="connsiteY2" fmla="*/ 1270393 h 6373509"/>
                <a:gd name="connsiteX3" fmla="*/ 5670916 w 6574774"/>
                <a:gd name="connsiteY3" fmla="*/ 2381693 h 6373509"/>
                <a:gd name="connsiteX4" fmla="*/ 614038 w 6574774"/>
                <a:gd name="connsiteY4" fmla="*/ 2359014 h 6373509"/>
                <a:gd name="connsiteX5" fmla="*/ 659391 w 6574774"/>
                <a:gd name="connsiteY5" fmla="*/ 4354818 h 6373509"/>
                <a:gd name="connsiteX6" fmla="*/ 5786328 w 6574774"/>
                <a:gd name="connsiteY6" fmla="*/ 4059983 h 6373509"/>
                <a:gd name="connsiteX7" fmla="*/ 5778720 w 6574774"/>
                <a:gd name="connsiteY7" fmla="*/ 6232057 h 6373509"/>
                <a:gd name="connsiteX8" fmla="*/ 1294335 w 6574774"/>
                <a:gd name="connsiteY8" fmla="*/ 6169186 h 6373509"/>
                <a:gd name="connsiteX0" fmla="*/ 204347 w 6569051"/>
                <a:gd name="connsiteY0" fmla="*/ 272491 h 6373509"/>
                <a:gd name="connsiteX1" fmla="*/ 5416846 w 6569051"/>
                <a:gd name="connsiteY1" fmla="*/ 52868 h 6373509"/>
                <a:gd name="connsiteX2" fmla="*/ 6553791 w 6569051"/>
                <a:gd name="connsiteY2" fmla="*/ 1270393 h 6373509"/>
                <a:gd name="connsiteX3" fmla="*/ 5645640 w 6569051"/>
                <a:gd name="connsiteY3" fmla="*/ 1952203 h 6373509"/>
                <a:gd name="connsiteX4" fmla="*/ 612526 w 6569051"/>
                <a:gd name="connsiteY4" fmla="*/ 2359014 h 6373509"/>
                <a:gd name="connsiteX5" fmla="*/ 657879 w 6569051"/>
                <a:gd name="connsiteY5" fmla="*/ 4354818 h 6373509"/>
                <a:gd name="connsiteX6" fmla="*/ 5784816 w 6569051"/>
                <a:gd name="connsiteY6" fmla="*/ 4059983 h 6373509"/>
                <a:gd name="connsiteX7" fmla="*/ 5777208 w 6569051"/>
                <a:gd name="connsiteY7" fmla="*/ 6232057 h 6373509"/>
                <a:gd name="connsiteX8" fmla="*/ 1292823 w 6569051"/>
                <a:gd name="connsiteY8" fmla="*/ 6169186 h 6373509"/>
                <a:gd name="connsiteX0" fmla="*/ 204347 w 6547483"/>
                <a:gd name="connsiteY0" fmla="*/ 250887 h 6351905"/>
                <a:gd name="connsiteX1" fmla="*/ 5416846 w 6547483"/>
                <a:gd name="connsiteY1" fmla="*/ 31264 h 6351905"/>
                <a:gd name="connsiteX2" fmla="*/ 6530027 w 6547483"/>
                <a:gd name="connsiteY2" fmla="*/ 920355 h 6351905"/>
                <a:gd name="connsiteX3" fmla="*/ 5645640 w 6547483"/>
                <a:gd name="connsiteY3" fmla="*/ 1930599 h 6351905"/>
                <a:gd name="connsiteX4" fmla="*/ 612526 w 6547483"/>
                <a:gd name="connsiteY4" fmla="*/ 2337410 h 6351905"/>
                <a:gd name="connsiteX5" fmla="*/ 657879 w 6547483"/>
                <a:gd name="connsiteY5" fmla="*/ 4333214 h 6351905"/>
                <a:gd name="connsiteX6" fmla="*/ 5784816 w 6547483"/>
                <a:gd name="connsiteY6" fmla="*/ 4038379 h 6351905"/>
                <a:gd name="connsiteX7" fmla="*/ 5777208 w 6547483"/>
                <a:gd name="connsiteY7" fmla="*/ 6210453 h 6351905"/>
                <a:gd name="connsiteX8" fmla="*/ 1292823 w 6547483"/>
                <a:gd name="connsiteY8" fmla="*/ 6147582 h 6351905"/>
                <a:gd name="connsiteX0" fmla="*/ 204347 w 6547483"/>
                <a:gd name="connsiteY0" fmla="*/ 250887 h 6313024"/>
                <a:gd name="connsiteX1" fmla="*/ 5416846 w 6547483"/>
                <a:gd name="connsiteY1" fmla="*/ 31264 h 6313024"/>
                <a:gd name="connsiteX2" fmla="*/ 6530027 w 6547483"/>
                <a:gd name="connsiteY2" fmla="*/ 920355 h 6313024"/>
                <a:gd name="connsiteX3" fmla="*/ 5645640 w 6547483"/>
                <a:gd name="connsiteY3" fmla="*/ 1930599 h 6313024"/>
                <a:gd name="connsiteX4" fmla="*/ 612526 w 6547483"/>
                <a:gd name="connsiteY4" fmla="*/ 2337410 h 6313024"/>
                <a:gd name="connsiteX5" fmla="*/ 657879 w 6547483"/>
                <a:gd name="connsiteY5" fmla="*/ 4333214 h 6313024"/>
                <a:gd name="connsiteX6" fmla="*/ 5784816 w 6547483"/>
                <a:gd name="connsiteY6" fmla="*/ 4038379 h 6313024"/>
                <a:gd name="connsiteX7" fmla="*/ 5824734 w 6547483"/>
                <a:gd name="connsiteY7" fmla="*/ 6159925 h 6313024"/>
                <a:gd name="connsiteX8" fmla="*/ 1292823 w 6547483"/>
                <a:gd name="connsiteY8" fmla="*/ 6147582 h 6313024"/>
                <a:gd name="connsiteX0" fmla="*/ 204347 w 6547483"/>
                <a:gd name="connsiteY0" fmla="*/ 250887 h 6235915"/>
                <a:gd name="connsiteX1" fmla="*/ 5416846 w 6547483"/>
                <a:gd name="connsiteY1" fmla="*/ 31264 h 6235915"/>
                <a:gd name="connsiteX2" fmla="*/ 6530027 w 6547483"/>
                <a:gd name="connsiteY2" fmla="*/ 920355 h 6235915"/>
                <a:gd name="connsiteX3" fmla="*/ 5645640 w 6547483"/>
                <a:gd name="connsiteY3" fmla="*/ 1930599 h 6235915"/>
                <a:gd name="connsiteX4" fmla="*/ 612526 w 6547483"/>
                <a:gd name="connsiteY4" fmla="*/ 2337410 h 6235915"/>
                <a:gd name="connsiteX5" fmla="*/ 657879 w 6547483"/>
                <a:gd name="connsiteY5" fmla="*/ 4333214 h 6235915"/>
                <a:gd name="connsiteX6" fmla="*/ 5784816 w 6547483"/>
                <a:gd name="connsiteY6" fmla="*/ 4038379 h 6235915"/>
                <a:gd name="connsiteX7" fmla="*/ 6355504 w 6547483"/>
                <a:gd name="connsiteY7" fmla="*/ 5080157 h 6235915"/>
                <a:gd name="connsiteX8" fmla="*/ 5824734 w 6547483"/>
                <a:gd name="connsiteY8" fmla="*/ 6159925 h 6235915"/>
                <a:gd name="connsiteX9" fmla="*/ 1292823 w 6547483"/>
                <a:gd name="connsiteY9" fmla="*/ 6147582 h 6235915"/>
                <a:gd name="connsiteX0" fmla="*/ 204347 w 6563862"/>
                <a:gd name="connsiteY0" fmla="*/ 250887 h 6241520"/>
                <a:gd name="connsiteX1" fmla="*/ 5416846 w 6563862"/>
                <a:gd name="connsiteY1" fmla="*/ 31264 h 6241520"/>
                <a:gd name="connsiteX2" fmla="*/ 6530027 w 6563862"/>
                <a:gd name="connsiteY2" fmla="*/ 920355 h 6241520"/>
                <a:gd name="connsiteX3" fmla="*/ 5645640 w 6563862"/>
                <a:gd name="connsiteY3" fmla="*/ 1930599 h 6241520"/>
                <a:gd name="connsiteX4" fmla="*/ 612526 w 6563862"/>
                <a:gd name="connsiteY4" fmla="*/ 2337410 h 6241520"/>
                <a:gd name="connsiteX5" fmla="*/ 657879 w 6563862"/>
                <a:gd name="connsiteY5" fmla="*/ 4333214 h 6241520"/>
                <a:gd name="connsiteX6" fmla="*/ 5784816 w 6563862"/>
                <a:gd name="connsiteY6" fmla="*/ 4038379 h 6241520"/>
                <a:gd name="connsiteX7" fmla="*/ 6545610 w 6563862"/>
                <a:gd name="connsiteY7" fmla="*/ 5004365 h 6241520"/>
                <a:gd name="connsiteX8" fmla="*/ 5824734 w 6563862"/>
                <a:gd name="connsiteY8" fmla="*/ 6159925 h 6241520"/>
                <a:gd name="connsiteX9" fmla="*/ 1292823 w 6563862"/>
                <a:gd name="connsiteY9" fmla="*/ 6147582 h 6241520"/>
                <a:gd name="connsiteX0" fmla="*/ 204347 w 6569237"/>
                <a:gd name="connsiteY0" fmla="*/ 250887 h 6241521"/>
                <a:gd name="connsiteX1" fmla="*/ 5416846 w 6569237"/>
                <a:gd name="connsiteY1" fmla="*/ 31264 h 6241521"/>
                <a:gd name="connsiteX2" fmla="*/ 6530027 w 6569237"/>
                <a:gd name="connsiteY2" fmla="*/ 920355 h 6241521"/>
                <a:gd name="connsiteX3" fmla="*/ 5645640 w 6569237"/>
                <a:gd name="connsiteY3" fmla="*/ 1930599 h 6241521"/>
                <a:gd name="connsiteX4" fmla="*/ 612526 w 6569237"/>
                <a:gd name="connsiteY4" fmla="*/ 2337410 h 6241521"/>
                <a:gd name="connsiteX5" fmla="*/ 657879 w 6569237"/>
                <a:gd name="connsiteY5" fmla="*/ 4333214 h 6241521"/>
                <a:gd name="connsiteX6" fmla="*/ 5784816 w 6569237"/>
                <a:gd name="connsiteY6" fmla="*/ 4038379 h 6241521"/>
                <a:gd name="connsiteX7" fmla="*/ 6545610 w 6569237"/>
                <a:gd name="connsiteY7" fmla="*/ 5004365 h 6241521"/>
                <a:gd name="connsiteX8" fmla="*/ 5824734 w 6569237"/>
                <a:gd name="connsiteY8" fmla="*/ 6159925 h 6241521"/>
                <a:gd name="connsiteX9" fmla="*/ 1292823 w 6569237"/>
                <a:gd name="connsiteY9" fmla="*/ 6147582 h 6241521"/>
                <a:gd name="connsiteX0" fmla="*/ 204347 w 6584916"/>
                <a:gd name="connsiteY0" fmla="*/ 250887 h 6241521"/>
                <a:gd name="connsiteX1" fmla="*/ 5416846 w 6584916"/>
                <a:gd name="connsiteY1" fmla="*/ 31264 h 6241521"/>
                <a:gd name="connsiteX2" fmla="*/ 6530027 w 6584916"/>
                <a:gd name="connsiteY2" fmla="*/ 920355 h 6241521"/>
                <a:gd name="connsiteX3" fmla="*/ 5645640 w 6584916"/>
                <a:gd name="connsiteY3" fmla="*/ 1930599 h 6241521"/>
                <a:gd name="connsiteX4" fmla="*/ 612526 w 6584916"/>
                <a:gd name="connsiteY4" fmla="*/ 2337410 h 6241521"/>
                <a:gd name="connsiteX5" fmla="*/ 657879 w 6584916"/>
                <a:gd name="connsiteY5" fmla="*/ 4333214 h 6241521"/>
                <a:gd name="connsiteX6" fmla="*/ 5784816 w 6584916"/>
                <a:gd name="connsiteY6" fmla="*/ 4038379 h 6241521"/>
                <a:gd name="connsiteX7" fmla="*/ 6545610 w 6584916"/>
                <a:gd name="connsiteY7" fmla="*/ 5004365 h 6241521"/>
                <a:gd name="connsiteX8" fmla="*/ 5824734 w 6584916"/>
                <a:gd name="connsiteY8" fmla="*/ 6159925 h 6241521"/>
                <a:gd name="connsiteX9" fmla="*/ 1292823 w 6584916"/>
                <a:gd name="connsiteY9" fmla="*/ 6147582 h 6241521"/>
                <a:gd name="connsiteX0" fmla="*/ 186983 w 6551873"/>
                <a:gd name="connsiteY0" fmla="*/ 250887 h 6241521"/>
                <a:gd name="connsiteX1" fmla="*/ 5399482 w 6551873"/>
                <a:gd name="connsiteY1" fmla="*/ 31264 h 6241521"/>
                <a:gd name="connsiteX2" fmla="*/ 6512663 w 6551873"/>
                <a:gd name="connsiteY2" fmla="*/ 920355 h 6241521"/>
                <a:gd name="connsiteX3" fmla="*/ 5628276 w 6551873"/>
                <a:gd name="connsiteY3" fmla="*/ 1930599 h 6241521"/>
                <a:gd name="connsiteX4" fmla="*/ 595162 w 6551873"/>
                <a:gd name="connsiteY4" fmla="*/ 2337410 h 6241521"/>
                <a:gd name="connsiteX5" fmla="*/ 640515 w 6551873"/>
                <a:gd name="connsiteY5" fmla="*/ 4333214 h 6241521"/>
                <a:gd name="connsiteX6" fmla="*/ 5482292 w 6551873"/>
                <a:gd name="connsiteY6" fmla="*/ 4038379 h 6241521"/>
                <a:gd name="connsiteX7" fmla="*/ 6528246 w 6551873"/>
                <a:gd name="connsiteY7" fmla="*/ 5004365 h 6241521"/>
                <a:gd name="connsiteX8" fmla="*/ 5807370 w 6551873"/>
                <a:gd name="connsiteY8" fmla="*/ 6159925 h 6241521"/>
                <a:gd name="connsiteX9" fmla="*/ 1275459 w 6551873"/>
                <a:gd name="connsiteY9" fmla="*/ 6147582 h 6241521"/>
                <a:gd name="connsiteX0" fmla="*/ 186983 w 6537774"/>
                <a:gd name="connsiteY0" fmla="*/ 250887 h 6241521"/>
                <a:gd name="connsiteX1" fmla="*/ 5399482 w 6537774"/>
                <a:gd name="connsiteY1" fmla="*/ 31264 h 6241521"/>
                <a:gd name="connsiteX2" fmla="*/ 6512663 w 6537774"/>
                <a:gd name="connsiteY2" fmla="*/ 920355 h 6241521"/>
                <a:gd name="connsiteX3" fmla="*/ 5628276 w 6537774"/>
                <a:gd name="connsiteY3" fmla="*/ 1930599 h 6241521"/>
                <a:gd name="connsiteX4" fmla="*/ 595162 w 6537774"/>
                <a:gd name="connsiteY4" fmla="*/ 2337410 h 6241521"/>
                <a:gd name="connsiteX5" fmla="*/ 640515 w 6537774"/>
                <a:gd name="connsiteY5" fmla="*/ 4333214 h 6241521"/>
                <a:gd name="connsiteX6" fmla="*/ 5482292 w 6537774"/>
                <a:gd name="connsiteY6" fmla="*/ 4038379 h 6241521"/>
                <a:gd name="connsiteX7" fmla="*/ 6528246 w 6537774"/>
                <a:gd name="connsiteY7" fmla="*/ 5004365 h 6241521"/>
                <a:gd name="connsiteX8" fmla="*/ 5807370 w 6537774"/>
                <a:gd name="connsiteY8" fmla="*/ 6159925 h 6241521"/>
                <a:gd name="connsiteX9" fmla="*/ 1275459 w 6537774"/>
                <a:gd name="connsiteY9" fmla="*/ 6147582 h 6241521"/>
                <a:gd name="connsiteX0" fmla="*/ 186983 w 6537774"/>
                <a:gd name="connsiteY0" fmla="*/ 250887 h 6241521"/>
                <a:gd name="connsiteX1" fmla="*/ 5399482 w 6537774"/>
                <a:gd name="connsiteY1" fmla="*/ 31264 h 6241521"/>
                <a:gd name="connsiteX2" fmla="*/ 6512663 w 6537774"/>
                <a:gd name="connsiteY2" fmla="*/ 920355 h 6241521"/>
                <a:gd name="connsiteX3" fmla="*/ 5628276 w 6537774"/>
                <a:gd name="connsiteY3" fmla="*/ 1930599 h 6241521"/>
                <a:gd name="connsiteX4" fmla="*/ 595162 w 6537774"/>
                <a:gd name="connsiteY4" fmla="*/ 2337410 h 6241521"/>
                <a:gd name="connsiteX5" fmla="*/ 640515 w 6537774"/>
                <a:gd name="connsiteY5" fmla="*/ 4333214 h 6241521"/>
                <a:gd name="connsiteX6" fmla="*/ 5482292 w 6537774"/>
                <a:gd name="connsiteY6" fmla="*/ 4038379 h 6241521"/>
                <a:gd name="connsiteX7" fmla="*/ 6528246 w 6537774"/>
                <a:gd name="connsiteY7" fmla="*/ 5004365 h 6241521"/>
                <a:gd name="connsiteX8" fmla="*/ 5807370 w 6537774"/>
                <a:gd name="connsiteY8" fmla="*/ 6159925 h 6241521"/>
                <a:gd name="connsiteX9" fmla="*/ 1275459 w 6537774"/>
                <a:gd name="connsiteY9" fmla="*/ 6147582 h 6241521"/>
                <a:gd name="connsiteX0" fmla="*/ 186983 w 6559177"/>
                <a:gd name="connsiteY0" fmla="*/ 250887 h 6241521"/>
                <a:gd name="connsiteX1" fmla="*/ 5399482 w 6559177"/>
                <a:gd name="connsiteY1" fmla="*/ 31264 h 6241521"/>
                <a:gd name="connsiteX2" fmla="*/ 6512663 w 6559177"/>
                <a:gd name="connsiteY2" fmla="*/ 920355 h 6241521"/>
                <a:gd name="connsiteX3" fmla="*/ 5628276 w 6559177"/>
                <a:gd name="connsiteY3" fmla="*/ 1930599 h 6241521"/>
                <a:gd name="connsiteX4" fmla="*/ 595162 w 6559177"/>
                <a:gd name="connsiteY4" fmla="*/ 2337410 h 6241521"/>
                <a:gd name="connsiteX5" fmla="*/ 640515 w 6559177"/>
                <a:gd name="connsiteY5" fmla="*/ 4333214 h 6241521"/>
                <a:gd name="connsiteX6" fmla="*/ 5482292 w 6559177"/>
                <a:gd name="connsiteY6" fmla="*/ 4038379 h 6241521"/>
                <a:gd name="connsiteX7" fmla="*/ 6552816 w 6559177"/>
                <a:gd name="connsiteY7" fmla="*/ 5004365 h 6241521"/>
                <a:gd name="connsiteX8" fmla="*/ 5807370 w 6559177"/>
                <a:gd name="connsiteY8" fmla="*/ 6159925 h 6241521"/>
                <a:gd name="connsiteX9" fmla="*/ 1275459 w 6559177"/>
                <a:gd name="connsiteY9" fmla="*/ 6147582 h 6241521"/>
                <a:gd name="connsiteX0" fmla="*/ 186983 w 6530119"/>
                <a:gd name="connsiteY0" fmla="*/ 250887 h 6241521"/>
                <a:gd name="connsiteX1" fmla="*/ 5399482 w 6530119"/>
                <a:gd name="connsiteY1" fmla="*/ 31264 h 6241521"/>
                <a:gd name="connsiteX2" fmla="*/ 6512663 w 6530119"/>
                <a:gd name="connsiteY2" fmla="*/ 920355 h 6241521"/>
                <a:gd name="connsiteX3" fmla="*/ 5628276 w 6530119"/>
                <a:gd name="connsiteY3" fmla="*/ 1930599 h 6241521"/>
                <a:gd name="connsiteX4" fmla="*/ 595162 w 6530119"/>
                <a:gd name="connsiteY4" fmla="*/ 2337410 h 6241521"/>
                <a:gd name="connsiteX5" fmla="*/ 640515 w 6530119"/>
                <a:gd name="connsiteY5" fmla="*/ 4333214 h 6241521"/>
                <a:gd name="connsiteX6" fmla="*/ 5482292 w 6530119"/>
                <a:gd name="connsiteY6" fmla="*/ 4038379 h 6241521"/>
                <a:gd name="connsiteX7" fmla="*/ 6433999 w 6530119"/>
                <a:gd name="connsiteY7" fmla="*/ 5004365 h 6241521"/>
                <a:gd name="connsiteX8" fmla="*/ 5807370 w 6530119"/>
                <a:gd name="connsiteY8" fmla="*/ 6159925 h 6241521"/>
                <a:gd name="connsiteX9" fmla="*/ 1275459 w 6530119"/>
                <a:gd name="connsiteY9" fmla="*/ 6147582 h 6241521"/>
                <a:gd name="connsiteX0" fmla="*/ 186983 w 6530119"/>
                <a:gd name="connsiteY0" fmla="*/ 250887 h 6241521"/>
                <a:gd name="connsiteX1" fmla="*/ 5399482 w 6530119"/>
                <a:gd name="connsiteY1" fmla="*/ 31264 h 6241521"/>
                <a:gd name="connsiteX2" fmla="*/ 6512663 w 6530119"/>
                <a:gd name="connsiteY2" fmla="*/ 920355 h 6241521"/>
                <a:gd name="connsiteX3" fmla="*/ 5628276 w 6530119"/>
                <a:gd name="connsiteY3" fmla="*/ 1930599 h 6241521"/>
                <a:gd name="connsiteX4" fmla="*/ 595162 w 6530119"/>
                <a:gd name="connsiteY4" fmla="*/ 2337410 h 6241521"/>
                <a:gd name="connsiteX5" fmla="*/ 640515 w 6530119"/>
                <a:gd name="connsiteY5" fmla="*/ 4333214 h 6241521"/>
                <a:gd name="connsiteX6" fmla="*/ 5482292 w 6530119"/>
                <a:gd name="connsiteY6" fmla="*/ 4038379 h 6241521"/>
                <a:gd name="connsiteX7" fmla="*/ 6481526 w 6530119"/>
                <a:gd name="connsiteY7" fmla="*/ 5004365 h 6241521"/>
                <a:gd name="connsiteX8" fmla="*/ 5807370 w 6530119"/>
                <a:gd name="connsiteY8" fmla="*/ 6159925 h 6241521"/>
                <a:gd name="connsiteX9" fmla="*/ 1275459 w 6530119"/>
                <a:gd name="connsiteY9" fmla="*/ 6147582 h 6241521"/>
                <a:gd name="connsiteX0" fmla="*/ 186983 w 6530119"/>
                <a:gd name="connsiteY0" fmla="*/ 250887 h 6236230"/>
                <a:gd name="connsiteX1" fmla="*/ 5399482 w 6530119"/>
                <a:gd name="connsiteY1" fmla="*/ 31264 h 6236230"/>
                <a:gd name="connsiteX2" fmla="*/ 6512663 w 6530119"/>
                <a:gd name="connsiteY2" fmla="*/ 920355 h 6236230"/>
                <a:gd name="connsiteX3" fmla="*/ 5628276 w 6530119"/>
                <a:gd name="connsiteY3" fmla="*/ 1930599 h 6236230"/>
                <a:gd name="connsiteX4" fmla="*/ 595162 w 6530119"/>
                <a:gd name="connsiteY4" fmla="*/ 2337410 h 6236230"/>
                <a:gd name="connsiteX5" fmla="*/ 640515 w 6530119"/>
                <a:gd name="connsiteY5" fmla="*/ 4333214 h 6236230"/>
                <a:gd name="connsiteX6" fmla="*/ 5482292 w 6530119"/>
                <a:gd name="connsiteY6" fmla="*/ 4038379 h 6236230"/>
                <a:gd name="connsiteX7" fmla="*/ 6481526 w 6530119"/>
                <a:gd name="connsiteY7" fmla="*/ 5004365 h 6236230"/>
                <a:gd name="connsiteX8" fmla="*/ 5807370 w 6530119"/>
                <a:gd name="connsiteY8" fmla="*/ 6159925 h 6236230"/>
                <a:gd name="connsiteX9" fmla="*/ 2474806 w 6530119"/>
                <a:gd name="connsiteY9" fmla="*/ 6130116 h 6236230"/>
                <a:gd name="connsiteX0" fmla="*/ 186983 w 6530119"/>
                <a:gd name="connsiteY0" fmla="*/ 250887 h 6222571"/>
                <a:gd name="connsiteX1" fmla="*/ 5399482 w 6530119"/>
                <a:gd name="connsiteY1" fmla="*/ 31264 h 6222571"/>
                <a:gd name="connsiteX2" fmla="*/ 6512663 w 6530119"/>
                <a:gd name="connsiteY2" fmla="*/ 920355 h 6222571"/>
                <a:gd name="connsiteX3" fmla="*/ 5628276 w 6530119"/>
                <a:gd name="connsiteY3" fmla="*/ 1930599 h 6222571"/>
                <a:gd name="connsiteX4" fmla="*/ 595162 w 6530119"/>
                <a:gd name="connsiteY4" fmla="*/ 2337410 h 6222571"/>
                <a:gd name="connsiteX5" fmla="*/ 640515 w 6530119"/>
                <a:gd name="connsiteY5" fmla="*/ 4333214 h 6222571"/>
                <a:gd name="connsiteX6" fmla="*/ 5482292 w 6530119"/>
                <a:gd name="connsiteY6" fmla="*/ 4038379 h 6222571"/>
                <a:gd name="connsiteX7" fmla="*/ 6481526 w 6530119"/>
                <a:gd name="connsiteY7" fmla="*/ 5004365 h 6222571"/>
                <a:gd name="connsiteX8" fmla="*/ 5807370 w 6530119"/>
                <a:gd name="connsiteY8" fmla="*/ 6159925 h 6222571"/>
                <a:gd name="connsiteX9" fmla="*/ 3509859 w 6530119"/>
                <a:gd name="connsiteY9" fmla="*/ 6077718 h 6222571"/>
                <a:gd name="connsiteX0" fmla="*/ 186983 w 6530119"/>
                <a:gd name="connsiteY0" fmla="*/ 250887 h 6166489"/>
                <a:gd name="connsiteX1" fmla="*/ 5399482 w 6530119"/>
                <a:gd name="connsiteY1" fmla="*/ 31264 h 6166489"/>
                <a:gd name="connsiteX2" fmla="*/ 6512663 w 6530119"/>
                <a:gd name="connsiteY2" fmla="*/ 920355 h 6166489"/>
                <a:gd name="connsiteX3" fmla="*/ 5628276 w 6530119"/>
                <a:gd name="connsiteY3" fmla="*/ 1930599 h 6166489"/>
                <a:gd name="connsiteX4" fmla="*/ 595162 w 6530119"/>
                <a:gd name="connsiteY4" fmla="*/ 2337410 h 6166489"/>
                <a:gd name="connsiteX5" fmla="*/ 640515 w 6530119"/>
                <a:gd name="connsiteY5" fmla="*/ 4333214 h 6166489"/>
                <a:gd name="connsiteX6" fmla="*/ 5482292 w 6530119"/>
                <a:gd name="connsiteY6" fmla="*/ 4038379 h 6166489"/>
                <a:gd name="connsiteX7" fmla="*/ 6481526 w 6530119"/>
                <a:gd name="connsiteY7" fmla="*/ 5004365 h 6166489"/>
                <a:gd name="connsiteX8" fmla="*/ 5610217 w 6530119"/>
                <a:gd name="connsiteY8" fmla="*/ 6090060 h 6166489"/>
                <a:gd name="connsiteX9" fmla="*/ 3509859 w 6530119"/>
                <a:gd name="connsiteY9" fmla="*/ 6077718 h 6166489"/>
                <a:gd name="connsiteX0" fmla="*/ 186983 w 6530119"/>
                <a:gd name="connsiteY0" fmla="*/ 250887 h 6135510"/>
                <a:gd name="connsiteX1" fmla="*/ 5399482 w 6530119"/>
                <a:gd name="connsiteY1" fmla="*/ 31264 h 6135510"/>
                <a:gd name="connsiteX2" fmla="*/ 6512663 w 6530119"/>
                <a:gd name="connsiteY2" fmla="*/ 920355 h 6135510"/>
                <a:gd name="connsiteX3" fmla="*/ 5628276 w 6530119"/>
                <a:gd name="connsiteY3" fmla="*/ 1930599 h 6135510"/>
                <a:gd name="connsiteX4" fmla="*/ 595162 w 6530119"/>
                <a:gd name="connsiteY4" fmla="*/ 2337410 h 6135510"/>
                <a:gd name="connsiteX5" fmla="*/ 640515 w 6530119"/>
                <a:gd name="connsiteY5" fmla="*/ 4333214 h 6135510"/>
                <a:gd name="connsiteX6" fmla="*/ 5482292 w 6530119"/>
                <a:gd name="connsiteY6" fmla="*/ 4038379 h 6135510"/>
                <a:gd name="connsiteX7" fmla="*/ 6481526 w 6530119"/>
                <a:gd name="connsiteY7" fmla="*/ 5004365 h 6135510"/>
                <a:gd name="connsiteX8" fmla="*/ 5610217 w 6530119"/>
                <a:gd name="connsiteY8" fmla="*/ 6090060 h 6135510"/>
                <a:gd name="connsiteX9" fmla="*/ 3509859 w 6530119"/>
                <a:gd name="connsiteY9" fmla="*/ 6077718 h 6135510"/>
                <a:gd name="connsiteX0" fmla="*/ 186983 w 6530119"/>
                <a:gd name="connsiteY0" fmla="*/ 250887 h 6178403"/>
                <a:gd name="connsiteX1" fmla="*/ 5399482 w 6530119"/>
                <a:gd name="connsiteY1" fmla="*/ 31264 h 6178403"/>
                <a:gd name="connsiteX2" fmla="*/ 6512663 w 6530119"/>
                <a:gd name="connsiteY2" fmla="*/ 920355 h 6178403"/>
                <a:gd name="connsiteX3" fmla="*/ 5628276 w 6530119"/>
                <a:gd name="connsiteY3" fmla="*/ 1930599 h 6178403"/>
                <a:gd name="connsiteX4" fmla="*/ 595162 w 6530119"/>
                <a:gd name="connsiteY4" fmla="*/ 2337410 h 6178403"/>
                <a:gd name="connsiteX5" fmla="*/ 640515 w 6530119"/>
                <a:gd name="connsiteY5" fmla="*/ 4333214 h 6178403"/>
                <a:gd name="connsiteX6" fmla="*/ 5482292 w 6530119"/>
                <a:gd name="connsiteY6" fmla="*/ 4038379 h 6178403"/>
                <a:gd name="connsiteX7" fmla="*/ 6481526 w 6530119"/>
                <a:gd name="connsiteY7" fmla="*/ 5004365 h 6178403"/>
                <a:gd name="connsiteX8" fmla="*/ 5873088 w 6530119"/>
                <a:gd name="connsiteY8" fmla="*/ 6142459 h 6178403"/>
                <a:gd name="connsiteX9" fmla="*/ 3509859 w 6530119"/>
                <a:gd name="connsiteY9" fmla="*/ 6077718 h 6178403"/>
                <a:gd name="connsiteX0" fmla="*/ 186983 w 6530119"/>
                <a:gd name="connsiteY0" fmla="*/ 250887 h 6164225"/>
                <a:gd name="connsiteX1" fmla="*/ 5399482 w 6530119"/>
                <a:gd name="connsiteY1" fmla="*/ 31264 h 6164225"/>
                <a:gd name="connsiteX2" fmla="*/ 6512663 w 6530119"/>
                <a:gd name="connsiteY2" fmla="*/ 920355 h 6164225"/>
                <a:gd name="connsiteX3" fmla="*/ 5628276 w 6530119"/>
                <a:gd name="connsiteY3" fmla="*/ 1930599 h 6164225"/>
                <a:gd name="connsiteX4" fmla="*/ 595162 w 6530119"/>
                <a:gd name="connsiteY4" fmla="*/ 2337410 h 6164225"/>
                <a:gd name="connsiteX5" fmla="*/ 640515 w 6530119"/>
                <a:gd name="connsiteY5" fmla="*/ 4333214 h 6164225"/>
                <a:gd name="connsiteX6" fmla="*/ 5482292 w 6530119"/>
                <a:gd name="connsiteY6" fmla="*/ 4038379 h 6164225"/>
                <a:gd name="connsiteX7" fmla="*/ 6481526 w 6530119"/>
                <a:gd name="connsiteY7" fmla="*/ 5004365 h 6164225"/>
                <a:gd name="connsiteX8" fmla="*/ 5873088 w 6530119"/>
                <a:gd name="connsiteY8" fmla="*/ 6142459 h 6164225"/>
                <a:gd name="connsiteX9" fmla="*/ 3509859 w 6530119"/>
                <a:gd name="connsiteY9" fmla="*/ 6077718 h 6164225"/>
                <a:gd name="connsiteX0" fmla="*/ 186983 w 6530119"/>
                <a:gd name="connsiteY0" fmla="*/ 250887 h 6164225"/>
                <a:gd name="connsiteX1" fmla="*/ 5399482 w 6530119"/>
                <a:gd name="connsiteY1" fmla="*/ 31264 h 6164225"/>
                <a:gd name="connsiteX2" fmla="*/ 6512663 w 6530119"/>
                <a:gd name="connsiteY2" fmla="*/ 920355 h 6164225"/>
                <a:gd name="connsiteX3" fmla="*/ 5628276 w 6530119"/>
                <a:gd name="connsiteY3" fmla="*/ 1930599 h 6164225"/>
                <a:gd name="connsiteX4" fmla="*/ 595162 w 6530119"/>
                <a:gd name="connsiteY4" fmla="*/ 2337410 h 6164225"/>
                <a:gd name="connsiteX5" fmla="*/ 640515 w 6530119"/>
                <a:gd name="connsiteY5" fmla="*/ 4333214 h 6164225"/>
                <a:gd name="connsiteX6" fmla="*/ 5482292 w 6530119"/>
                <a:gd name="connsiteY6" fmla="*/ 4038379 h 6164225"/>
                <a:gd name="connsiteX7" fmla="*/ 6481526 w 6530119"/>
                <a:gd name="connsiteY7" fmla="*/ 5004365 h 6164225"/>
                <a:gd name="connsiteX8" fmla="*/ 5873088 w 6530119"/>
                <a:gd name="connsiteY8" fmla="*/ 6142459 h 6164225"/>
                <a:gd name="connsiteX9" fmla="*/ 3509859 w 6530119"/>
                <a:gd name="connsiteY9" fmla="*/ 6077718 h 6164225"/>
                <a:gd name="connsiteX0" fmla="*/ 186983 w 6530119"/>
                <a:gd name="connsiteY0" fmla="*/ 250887 h 6241478"/>
                <a:gd name="connsiteX1" fmla="*/ 5399482 w 6530119"/>
                <a:gd name="connsiteY1" fmla="*/ 31264 h 6241478"/>
                <a:gd name="connsiteX2" fmla="*/ 6512663 w 6530119"/>
                <a:gd name="connsiteY2" fmla="*/ 920355 h 6241478"/>
                <a:gd name="connsiteX3" fmla="*/ 5628276 w 6530119"/>
                <a:gd name="connsiteY3" fmla="*/ 1930599 h 6241478"/>
                <a:gd name="connsiteX4" fmla="*/ 595162 w 6530119"/>
                <a:gd name="connsiteY4" fmla="*/ 2337410 h 6241478"/>
                <a:gd name="connsiteX5" fmla="*/ 640515 w 6530119"/>
                <a:gd name="connsiteY5" fmla="*/ 4333214 h 6241478"/>
                <a:gd name="connsiteX6" fmla="*/ 5482292 w 6530119"/>
                <a:gd name="connsiteY6" fmla="*/ 4038379 h 6241478"/>
                <a:gd name="connsiteX7" fmla="*/ 6481526 w 6530119"/>
                <a:gd name="connsiteY7" fmla="*/ 5004365 h 6241478"/>
                <a:gd name="connsiteX8" fmla="*/ 5873088 w 6530119"/>
                <a:gd name="connsiteY8" fmla="*/ 6142459 h 6241478"/>
                <a:gd name="connsiteX9" fmla="*/ 3509859 w 6530119"/>
                <a:gd name="connsiteY9" fmla="*/ 6182516 h 6241478"/>
                <a:gd name="connsiteX0" fmla="*/ 186983 w 6530119"/>
                <a:gd name="connsiteY0" fmla="*/ 250887 h 6182516"/>
                <a:gd name="connsiteX1" fmla="*/ 5399482 w 6530119"/>
                <a:gd name="connsiteY1" fmla="*/ 31264 h 6182516"/>
                <a:gd name="connsiteX2" fmla="*/ 6512663 w 6530119"/>
                <a:gd name="connsiteY2" fmla="*/ 920355 h 6182516"/>
                <a:gd name="connsiteX3" fmla="*/ 5628276 w 6530119"/>
                <a:gd name="connsiteY3" fmla="*/ 1930599 h 6182516"/>
                <a:gd name="connsiteX4" fmla="*/ 595162 w 6530119"/>
                <a:gd name="connsiteY4" fmla="*/ 2337410 h 6182516"/>
                <a:gd name="connsiteX5" fmla="*/ 640515 w 6530119"/>
                <a:gd name="connsiteY5" fmla="*/ 4333214 h 6182516"/>
                <a:gd name="connsiteX6" fmla="*/ 5482292 w 6530119"/>
                <a:gd name="connsiteY6" fmla="*/ 4038379 h 6182516"/>
                <a:gd name="connsiteX7" fmla="*/ 6481526 w 6530119"/>
                <a:gd name="connsiteY7" fmla="*/ 5004365 h 6182516"/>
                <a:gd name="connsiteX8" fmla="*/ 5856658 w 6530119"/>
                <a:gd name="connsiteY8" fmla="*/ 5758200 h 6182516"/>
                <a:gd name="connsiteX9" fmla="*/ 3509859 w 6530119"/>
                <a:gd name="connsiteY9" fmla="*/ 6182516 h 6182516"/>
                <a:gd name="connsiteX0" fmla="*/ 186983 w 6530119"/>
                <a:gd name="connsiteY0" fmla="*/ 250887 h 5955454"/>
                <a:gd name="connsiteX1" fmla="*/ 5399482 w 6530119"/>
                <a:gd name="connsiteY1" fmla="*/ 31264 h 5955454"/>
                <a:gd name="connsiteX2" fmla="*/ 6512663 w 6530119"/>
                <a:gd name="connsiteY2" fmla="*/ 920355 h 5955454"/>
                <a:gd name="connsiteX3" fmla="*/ 5628276 w 6530119"/>
                <a:gd name="connsiteY3" fmla="*/ 1930599 h 5955454"/>
                <a:gd name="connsiteX4" fmla="*/ 595162 w 6530119"/>
                <a:gd name="connsiteY4" fmla="*/ 2337410 h 5955454"/>
                <a:gd name="connsiteX5" fmla="*/ 640515 w 6530119"/>
                <a:gd name="connsiteY5" fmla="*/ 4333214 h 5955454"/>
                <a:gd name="connsiteX6" fmla="*/ 5482292 w 6530119"/>
                <a:gd name="connsiteY6" fmla="*/ 4038379 h 5955454"/>
                <a:gd name="connsiteX7" fmla="*/ 6481526 w 6530119"/>
                <a:gd name="connsiteY7" fmla="*/ 5004365 h 5955454"/>
                <a:gd name="connsiteX8" fmla="*/ 5856658 w 6530119"/>
                <a:gd name="connsiteY8" fmla="*/ 5758200 h 5955454"/>
                <a:gd name="connsiteX9" fmla="*/ 3509859 w 6530119"/>
                <a:gd name="connsiteY9" fmla="*/ 5955454 h 5955454"/>
                <a:gd name="connsiteX0" fmla="*/ 186983 w 6530119"/>
                <a:gd name="connsiteY0" fmla="*/ 250887 h 5955454"/>
                <a:gd name="connsiteX1" fmla="*/ 5399482 w 6530119"/>
                <a:gd name="connsiteY1" fmla="*/ 31264 h 5955454"/>
                <a:gd name="connsiteX2" fmla="*/ 6512663 w 6530119"/>
                <a:gd name="connsiteY2" fmla="*/ 920355 h 5955454"/>
                <a:gd name="connsiteX3" fmla="*/ 5628276 w 6530119"/>
                <a:gd name="connsiteY3" fmla="*/ 1930599 h 5955454"/>
                <a:gd name="connsiteX4" fmla="*/ 595162 w 6530119"/>
                <a:gd name="connsiteY4" fmla="*/ 2337410 h 5955454"/>
                <a:gd name="connsiteX5" fmla="*/ 640515 w 6530119"/>
                <a:gd name="connsiteY5" fmla="*/ 4333214 h 5955454"/>
                <a:gd name="connsiteX6" fmla="*/ 5482292 w 6530119"/>
                <a:gd name="connsiteY6" fmla="*/ 4038379 h 5955454"/>
                <a:gd name="connsiteX7" fmla="*/ 6481526 w 6530119"/>
                <a:gd name="connsiteY7" fmla="*/ 5004365 h 5955454"/>
                <a:gd name="connsiteX8" fmla="*/ 5856658 w 6530119"/>
                <a:gd name="connsiteY8" fmla="*/ 5758200 h 5955454"/>
                <a:gd name="connsiteX9" fmla="*/ 1893953 w 6530119"/>
                <a:gd name="connsiteY9" fmla="*/ 5955454 h 5955454"/>
                <a:gd name="connsiteX0" fmla="*/ 186983 w 6530119"/>
                <a:gd name="connsiteY0" fmla="*/ 250887 h 5955454"/>
                <a:gd name="connsiteX1" fmla="*/ 5399482 w 6530119"/>
                <a:gd name="connsiteY1" fmla="*/ 31264 h 5955454"/>
                <a:gd name="connsiteX2" fmla="*/ 6512663 w 6530119"/>
                <a:gd name="connsiteY2" fmla="*/ 920355 h 5955454"/>
                <a:gd name="connsiteX3" fmla="*/ 5628276 w 6530119"/>
                <a:gd name="connsiteY3" fmla="*/ 1930599 h 5955454"/>
                <a:gd name="connsiteX4" fmla="*/ 595162 w 6530119"/>
                <a:gd name="connsiteY4" fmla="*/ 2337410 h 5955454"/>
                <a:gd name="connsiteX5" fmla="*/ 640515 w 6530119"/>
                <a:gd name="connsiteY5" fmla="*/ 4333214 h 5955454"/>
                <a:gd name="connsiteX6" fmla="*/ 5482292 w 6530119"/>
                <a:gd name="connsiteY6" fmla="*/ 4038379 h 5955454"/>
                <a:gd name="connsiteX7" fmla="*/ 6481526 w 6530119"/>
                <a:gd name="connsiteY7" fmla="*/ 5004365 h 5955454"/>
                <a:gd name="connsiteX8" fmla="*/ 5856658 w 6530119"/>
                <a:gd name="connsiteY8" fmla="*/ 5758200 h 5955454"/>
                <a:gd name="connsiteX9" fmla="*/ 3771701 w 6530119"/>
                <a:gd name="connsiteY9" fmla="*/ 5939139 h 5955454"/>
                <a:gd name="connsiteX10" fmla="*/ 1893953 w 6530119"/>
                <a:gd name="connsiteY10" fmla="*/ 5955454 h 5955454"/>
                <a:gd name="connsiteX0" fmla="*/ 186983 w 6530119"/>
                <a:gd name="connsiteY0" fmla="*/ 250887 h 5955454"/>
                <a:gd name="connsiteX1" fmla="*/ 5399482 w 6530119"/>
                <a:gd name="connsiteY1" fmla="*/ 31264 h 5955454"/>
                <a:gd name="connsiteX2" fmla="*/ 6512663 w 6530119"/>
                <a:gd name="connsiteY2" fmla="*/ 920355 h 5955454"/>
                <a:gd name="connsiteX3" fmla="*/ 5628276 w 6530119"/>
                <a:gd name="connsiteY3" fmla="*/ 1930599 h 5955454"/>
                <a:gd name="connsiteX4" fmla="*/ 595162 w 6530119"/>
                <a:gd name="connsiteY4" fmla="*/ 2337410 h 5955454"/>
                <a:gd name="connsiteX5" fmla="*/ 640515 w 6530119"/>
                <a:gd name="connsiteY5" fmla="*/ 4333214 h 5955454"/>
                <a:gd name="connsiteX6" fmla="*/ 5482292 w 6530119"/>
                <a:gd name="connsiteY6" fmla="*/ 4038379 h 5955454"/>
                <a:gd name="connsiteX7" fmla="*/ 6481526 w 6530119"/>
                <a:gd name="connsiteY7" fmla="*/ 5004365 h 5955454"/>
                <a:gd name="connsiteX8" fmla="*/ 6023002 w 6530119"/>
                <a:gd name="connsiteY8" fmla="*/ 5758201 h 5955454"/>
                <a:gd name="connsiteX9" fmla="*/ 3771701 w 6530119"/>
                <a:gd name="connsiteY9" fmla="*/ 5939139 h 5955454"/>
                <a:gd name="connsiteX10" fmla="*/ 1893953 w 6530119"/>
                <a:gd name="connsiteY10" fmla="*/ 5955454 h 5955454"/>
                <a:gd name="connsiteX0" fmla="*/ 186983 w 6530119"/>
                <a:gd name="connsiteY0" fmla="*/ 250887 h 6094598"/>
                <a:gd name="connsiteX1" fmla="*/ 5399482 w 6530119"/>
                <a:gd name="connsiteY1" fmla="*/ 31264 h 6094598"/>
                <a:gd name="connsiteX2" fmla="*/ 6512663 w 6530119"/>
                <a:gd name="connsiteY2" fmla="*/ 920355 h 6094598"/>
                <a:gd name="connsiteX3" fmla="*/ 5628276 w 6530119"/>
                <a:gd name="connsiteY3" fmla="*/ 1930599 h 6094598"/>
                <a:gd name="connsiteX4" fmla="*/ 595162 w 6530119"/>
                <a:gd name="connsiteY4" fmla="*/ 2337410 h 6094598"/>
                <a:gd name="connsiteX5" fmla="*/ 640515 w 6530119"/>
                <a:gd name="connsiteY5" fmla="*/ 4333214 h 6094598"/>
                <a:gd name="connsiteX6" fmla="*/ 5482292 w 6530119"/>
                <a:gd name="connsiteY6" fmla="*/ 4038379 h 6094598"/>
                <a:gd name="connsiteX7" fmla="*/ 6481526 w 6530119"/>
                <a:gd name="connsiteY7" fmla="*/ 5004365 h 6094598"/>
                <a:gd name="connsiteX8" fmla="*/ 6023002 w 6530119"/>
                <a:gd name="connsiteY8" fmla="*/ 5758201 h 6094598"/>
                <a:gd name="connsiteX9" fmla="*/ 4080625 w 6530119"/>
                <a:gd name="connsiteY9" fmla="*/ 6090724 h 6094598"/>
                <a:gd name="connsiteX10" fmla="*/ 1893953 w 6530119"/>
                <a:gd name="connsiteY10" fmla="*/ 5955454 h 6094598"/>
                <a:gd name="connsiteX0" fmla="*/ 186983 w 6530119"/>
                <a:gd name="connsiteY0" fmla="*/ 250887 h 6096811"/>
                <a:gd name="connsiteX1" fmla="*/ 5399482 w 6530119"/>
                <a:gd name="connsiteY1" fmla="*/ 31264 h 6096811"/>
                <a:gd name="connsiteX2" fmla="*/ 6512663 w 6530119"/>
                <a:gd name="connsiteY2" fmla="*/ 920355 h 6096811"/>
                <a:gd name="connsiteX3" fmla="*/ 5628276 w 6530119"/>
                <a:gd name="connsiteY3" fmla="*/ 1930599 h 6096811"/>
                <a:gd name="connsiteX4" fmla="*/ 595162 w 6530119"/>
                <a:gd name="connsiteY4" fmla="*/ 2337410 h 6096811"/>
                <a:gd name="connsiteX5" fmla="*/ 640515 w 6530119"/>
                <a:gd name="connsiteY5" fmla="*/ 4333214 h 6096811"/>
                <a:gd name="connsiteX6" fmla="*/ 5482292 w 6530119"/>
                <a:gd name="connsiteY6" fmla="*/ 4038379 h 6096811"/>
                <a:gd name="connsiteX7" fmla="*/ 6481526 w 6530119"/>
                <a:gd name="connsiteY7" fmla="*/ 5004365 h 6096811"/>
                <a:gd name="connsiteX8" fmla="*/ 6023002 w 6530119"/>
                <a:gd name="connsiteY8" fmla="*/ 5758201 h 6096811"/>
                <a:gd name="connsiteX9" fmla="*/ 4080625 w 6530119"/>
                <a:gd name="connsiteY9" fmla="*/ 6090724 h 6096811"/>
                <a:gd name="connsiteX10" fmla="*/ 1703846 w 6530119"/>
                <a:gd name="connsiteY10" fmla="*/ 6031247 h 6096811"/>
                <a:gd name="connsiteX0" fmla="*/ 186983 w 6530119"/>
                <a:gd name="connsiteY0" fmla="*/ 250887 h 6184256"/>
                <a:gd name="connsiteX1" fmla="*/ 5399482 w 6530119"/>
                <a:gd name="connsiteY1" fmla="*/ 31264 h 6184256"/>
                <a:gd name="connsiteX2" fmla="*/ 6512663 w 6530119"/>
                <a:gd name="connsiteY2" fmla="*/ 920355 h 6184256"/>
                <a:gd name="connsiteX3" fmla="*/ 5628276 w 6530119"/>
                <a:gd name="connsiteY3" fmla="*/ 1930599 h 6184256"/>
                <a:gd name="connsiteX4" fmla="*/ 595162 w 6530119"/>
                <a:gd name="connsiteY4" fmla="*/ 2337410 h 6184256"/>
                <a:gd name="connsiteX5" fmla="*/ 640515 w 6530119"/>
                <a:gd name="connsiteY5" fmla="*/ 4333214 h 6184256"/>
                <a:gd name="connsiteX6" fmla="*/ 5482292 w 6530119"/>
                <a:gd name="connsiteY6" fmla="*/ 4038379 h 6184256"/>
                <a:gd name="connsiteX7" fmla="*/ 6481526 w 6530119"/>
                <a:gd name="connsiteY7" fmla="*/ 5004365 h 6184256"/>
                <a:gd name="connsiteX8" fmla="*/ 6023002 w 6530119"/>
                <a:gd name="connsiteY8" fmla="*/ 5758201 h 6184256"/>
                <a:gd name="connsiteX9" fmla="*/ 4080625 w 6530119"/>
                <a:gd name="connsiteY9" fmla="*/ 6090724 h 6184256"/>
                <a:gd name="connsiteX10" fmla="*/ 1703846 w 6530119"/>
                <a:gd name="connsiteY10" fmla="*/ 6031247 h 6184256"/>
                <a:gd name="connsiteX0" fmla="*/ 186983 w 6530119"/>
                <a:gd name="connsiteY0" fmla="*/ 250887 h 6154674"/>
                <a:gd name="connsiteX1" fmla="*/ 5399482 w 6530119"/>
                <a:gd name="connsiteY1" fmla="*/ 31264 h 6154674"/>
                <a:gd name="connsiteX2" fmla="*/ 6512663 w 6530119"/>
                <a:gd name="connsiteY2" fmla="*/ 920355 h 6154674"/>
                <a:gd name="connsiteX3" fmla="*/ 5628276 w 6530119"/>
                <a:gd name="connsiteY3" fmla="*/ 1930599 h 6154674"/>
                <a:gd name="connsiteX4" fmla="*/ 595162 w 6530119"/>
                <a:gd name="connsiteY4" fmla="*/ 2337410 h 6154674"/>
                <a:gd name="connsiteX5" fmla="*/ 640515 w 6530119"/>
                <a:gd name="connsiteY5" fmla="*/ 4333214 h 6154674"/>
                <a:gd name="connsiteX6" fmla="*/ 5482292 w 6530119"/>
                <a:gd name="connsiteY6" fmla="*/ 4038379 h 6154674"/>
                <a:gd name="connsiteX7" fmla="*/ 6481526 w 6530119"/>
                <a:gd name="connsiteY7" fmla="*/ 5004365 h 6154674"/>
                <a:gd name="connsiteX8" fmla="*/ 6023002 w 6530119"/>
                <a:gd name="connsiteY8" fmla="*/ 5758201 h 6154674"/>
                <a:gd name="connsiteX9" fmla="*/ 4080625 w 6530119"/>
                <a:gd name="connsiteY9" fmla="*/ 6090724 h 6154674"/>
                <a:gd name="connsiteX10" fmla="*/ 2583088 w 6530119"/>
                <a:gd name="connsiteY10" fmla="*/ 5980718 h 6154674"/>
                <a:gd name="connsiteX0" fmla="*/ 186983 w 6530119"/>
                <a:gd name="connsiteY0" fmla="*/ 250887 h 6094612"/>
                <a:gd name="connsiteX1" fmla="*/ 5399482 w 6530119"/>
                <a:gd name="connsiteY1" fmla="*/ 31264 h 6094612"/>
                <a:gd name="connsiteX2" fmla="*/ 6512663 w 6530119"/>
                <a:gd name="connsiteY2" fmla="*/ 920355 h 6094612"/>
                <a:gd name="connsiteX3" fmla="*/ 5628276 w 6530119"/>
                <a:gd name="connsiteY3" fmla="*/ 1930599 h 6094612"/>
                <a:gd name="connsiteX4" fmla="*/ 595162 w 6530119"/>
                <a:gd name="connsiteY4" fmla="*/ 2337410 h 6094612"/>
                <a:gd name="connsiteX5" fmla="*/ 640515 w 6530119"/>
                <a:gd name="connsiteY5" fmla="*/ 4333214 h 6094612"/>
                <a:gd name="connsiteX6" fmla="*/ 5482292 w 6530119"/>
                <a:gd name="connsiteY6" fmla="*/ 4038379 h 6094612"/>
                <a:gd name="connsiteX7" fmla="*/ 6481526 w 6530119"/>
                <a:gd name="connsiteY7" fmla="*/ 5004365 h 6094612"/>
                <a:gd name="connsiteX8" fmla="*/ 6023002 w 6530119"/>
                <a:gd name="connsiteY8" fmla="*/ 5758201 h 6094612"/>
                <a:gd name="connsiteX9" fmla="*/ 4080625 w 6530119"/>
                <a:gd name="connsiteY9" fmla="*/ 6090724 h 6094612"/>
                <a:gd name="connsiteX10" fmla="*/ 2583088 w 6530119"/>
                <a:gd name="connsiteY10" fmla="*/ 5980718 h 6094612"/>
                <a:gd name="connsiteX0" fmla="*/ 186983 w 6530119"/>
                <a:gd name="connsiteY0" fmla="*/ 250887 h 6094612"/>
                <a:gd name="connsiteX1" fmla="*/ 5399482 w 6530119"/>
                <a:gd name="connsiteY1" fmla="*/ 31264 h 6094612"/>
                <a:gd name="connsiteX2" fmla="*/ 6512663 w 6530119"/>
                <a:gd name="connsiteY2" fmla="*/ 920355 h 6094612"/>
                <a:gd name="connsiteX3" fmla="*/ 5628276 w 6530119"/>
                <a:gd name="connsiteY3" fmla="*/ 1930599 h 6094612"/>
                <a:gd name="connsiteX4" fmla="*/ 595162 w 6530119"/>
                <a:gd name="connsiteY4" fmla="*/ 2337410 h 6094612"/>
                <a:gd name="connsiteX5" fmla="*/ 640515 w 6530119"/>
                <a:gd name="connsiteY5" fmla="*/ 4333214 h 6094612"/>
                <a:gd name="connsiteX6" fmla="*/ 5482292 w 6530119"/>
                <a:gd name="connsiteY6" fmla="*/ 4038379 h 6094612"/>
                <a:gd name="connsiteX7" fmla="*/ 6481526 w 6530119"/>
                <a:gd name="connsiteY7" fmla="*/ 5004365 h 6094612"/>
                <a:gd name="connsiteX8" fmla="*/ 6023002 w 6530119"/>
                <a:gd name="connsiteY8" fmla="*/ 5758201 h 6094612"/>
                <a:gd name="connsiteX9" fmla="*/ 4080625 w 6530119"/>
                <a:gd name="connsiteY9" fmla="*/ 6090724 h 6094612"/>
                <a:gd name="connsiteX10" fmla="*/ 2084059 w 6530119"/>
                <a:gd name="connsiteY10" fmla="*/ 5980719 h 6094612"/>
                <a:gd name="connsiteX0" fmla="*/ 186983 w 6530119"/>
                <a:gd name="connsiteY0" fmla="*/ 250887 h 6090724"/>
                <a:gd name="connsiteX1" fmla="*/ 5399482 w 6530119"/>
                <a:gd name="connsiteY1" fmla="*/ 31264 h 6090724"/>
                <a:gd name="connsiteX2" fmla="*/ 6512663 w 6530119"/>
                <a:gd name="connsiteY2" fmla="*/ 920355 h 6090724"/>
                <a:gd name="connsiteX3" fmla="*/ 5628276 w 6530119"/>
                <a:gd name="connsiteY3" fmla="*/ 1930599 h 6090724"/>
                <a:gd name="connsiteX4" fmla="*/ 595162 w 6530119"/>
                <a:gd name="connsiteY4" fmla="*/ 2337410 h 6090724"/>
                <a:gd name="connsiteX5" fmla="*/ 640515 w 6530119"/>
                <a:gd name="connsiteY5" fmla="*/ 4333214 h 6090724"/>
                <a:gd name="connsiteX6" fmla="*/ 5482292 w 6530119"/>
                <a:gd name="connsiteY6" fmla="*/ 4038379 h 6090724"/>
                <a:gd name="connsiteX7" fmla="*/ 6481526 w 6530119"/>
                <a:gd name="connsiteY7" fmla="*/ 5004365 h 6090724"/>
                <a:gd name="connsiteX8" fmla="*/ 6023002 w 6530119"/>
                <a:gd name="connsiteY8" fmla="*/ 5758201 h 6090724"/>
                <a:gd name="connsiteX9" fmla="*/ 4080625 w 6530119"/>
                <a:gd name="connsiteY9" fmla="*/ 6090724 h 6090724"/>
                <a:gd name="connsiteX10" fmla="*/ 2084059 w 6530119"/>
                <a:gd name="connsiteY10" fmla="*/ 5980719 h 6090724"/>
                <a:gd name="connsiteX0" fmla="*/ 186983 w 6530119"/>
                <a:gd name="connsiteY0" fmla="*/ 250887 h 5980719"/>
                <a:gd name="connsiteX1" fmla="*/ 5399482 w 6530119"/>
                <a:gd name="connsiteY1" fmla="*/ 31264 h 5980719"/>
                <a:gd name="connsiteX2" fmla="*/ 6512663 w 6530119"/>
                <a:gd name="connsiteY2" fmla="*/ 920355 h 5980719"/>
                <a:gd name="connsiteX3" fmla="*/ 5628276 w 6530119"/>
                <a:gd name="connsiteY3" fmla="*/ 1930599 h 5980719"/>
                <a:gd name="connsiteX4" fmla="*/ 595162 w 6530119"/>
                <a:gd name="connsiteY4" fmla="*/ 2337410 h 5980719"/>
                <a:gd name="connsiteX5" fmla="*/ 640515 w 6530119"/>
                <a:gd name="connsiteY5" fmla="*/ 4333214 h 5980719"/>
                <a:gd name="connsiteX6" fmla="*/ 5482292 w 6530119"/>
                <a:gd name="connsiteY6" fmla="*/ 4038379 h 5980719"/>
                <a:gd name="connsiteX7" fmla="*/ 6481526 w 6530119"/>
                <a:gd name="connsiteY7" fmla="*/ 5004365 h 5980719"/>
                <a:gd name="connsiteX8" fmla="*/ 6023002 w 6530119"/>
                <a:gd name="connsiteY8" fmla="*/ 5758201 h 5980719"/>
                <a:gd name="connsiteX9" fmla="*/ 3985572 w 6530119"/>
                <a:gd name="connsiteY9" fmla="*/ 5964403 h 5980719"/>
                <a:gd name="connsiteX10" fmla="*/ 2084059 w 6530119"/>
                <a:gd name="connsiteY10" fmla="*/ 5980719 h 5980719"/>
                <a:gd name="connsiteX0" fmla="*/ 186983 w 6530119"/>
                <a:gd name="connsiteY0" fmla="*/ 250887 h 5964403"/>
                <a:gd name="connsiteX1" fmla="*/ 5399482 w 6530119"/>
                <a:gd name="connsiteY1" fmla="*/ 31264 h 5964403"/>
                <a:gd name="connsiteX2" fmla="*/ 6512663 w 6530119"/>
                <a:gd name="connsiteY2" fmla="*/ 920355 h 5964403"/>
                <a:gd name="connsiteX3" fmla="*/ 5628276 w 6530119"/>
                <a:gd name="connsiteY3" fmla="*/ 1930599 h 5964403"/>
                <a:gd name="connsiteX4" fmla="*/ 595162 w 6530119"/>
                <a:gd name="connsiteY4" fmla="*/ 2337410 h 5964403"/>
                <a:gd name="connsiteX5" fmla="*/ 640515 w 6530119"/>
                <a:gd name="connsiteY5" fmla="*/ 4333214 h 5964403"/>
                <a:gd name="connsiteX6" fmla="*/ 5482292 w 6530119"/>
                <a:gd name="connsiteY6" fmla="*/ 4038379 h 5964403"/>
                <a:gd name="connsiteX7" fmla="*/ 6481526 w 6530119"/>
                <a:gd name="connsiteY7" fmla="*/ 5004365 h 5964403"/>
                <a:gd name="connsiteX8" fmla="*/ 6023002 w 6530119"/>
                <a:gd name="connsiteY8" fmla="*/ 5758201 h 5964403"/>
                <a:gd name="connsiteX9" fmla="*/ 3985572 w 6530119"/>
                <a:gd name="connsiteY9" fmla="*/ 5964403 h 5964403"/>
                <a:gd name="connsiteX10" fmla="*/ 1394922 w 6530119"/>
                <a:gd name="connsiteY10" fmla="*/ 5854398 h 5964403"/>
                <a:gd name="connsiteX0" fmla="*/ 186983 w 6530119"/>
                <a:gd name="connsiteY0" fmla="*/ 250887 h 6087937"/>
                <a:gd name="connsiteX1" fmla="*/ 5399482 w 6530119"/>
                <a:gd name="connsiteY1" fmla="*/ 31264 h 6087937"/>
                <a:gd name="connsiteX2" fmla="*/ 6512663 w 6530119"/>
                <a:gd name="connsiteY2" fmla="*/ 920355 h 6087937"/>
                <a:gd name="connsiteX3" fmla="*/ 5628276 w 6530119"/>
                <a:gd name="connsiteY3" fmla="*/ 1930599 h 6087937"/>
                <a:gd name="connsiteX4" fmla="*/ 595162 w 6530119"/>
                <a:gd name="connsiteY4" fmla="*/ 2337410 h 6087937"/>
                <a:gd name="connsiteX5" fmla="*/ 640515 w 6530119"/>
                <a:gd name="connsiteY5" fmla="*/ 4333214 h 6087937"/>
                <a:gd name="connsiteX6" fmla="*/ 5482292 w 6530119"/>
                <a:gd name="connsiteY6" fmla="*/ 4038379 h 6087937"/>
                <a:gd name="connsiteX7" fmla="*/ 6481526 w 6530119"/>
                <a:gd name="connsiteY7" fmla="*/ 5004365 h 6087937"/>
                <a:gd name="connsiteX8" fmla="*/ 6070529 w 6530119"/>
                <a:gd name="connsiteY8" fmla="*/ 6036106 h 6087937"/>
                <a:gd name="connsiteX9" fmla="*/ 3985572 w 6530119"/>
                <a:gd name="connsiteY9" fmla="*/ 5964403 h 6087937"/>
                <a:gd name="connsiteX10" fmla="*/ 1394922 w 6530119"/>
                <a:gd name="connsiteY10" fmla="*/ 5854398 h 6087937"/>
                <a:gd name="connsiteX0" fmla="*/ 186983 w 6530119"/>
                <a:gd name="connsiteY0" fmla="*/ 250887 h 6134986"/>
                <a:gd name="connsiteX1" fmla="*/ 5399482 w 6530119"/>
                <a:gd name="connsiteY1" fmla="*/ 31264 h 6134986"/>
                <a:gd name="connsiteX2" fmla="*/ 6512663 w 6530119"/>
                <a:gd name="connsiteY2" fmla="*/ 920355 h 6134986"/>
                <a:gd name="connsiteX3" fmla="*/ 5628276 w 6530119"/>
                <a:gd name="connsiteY3" fmla="*/ 1930599 h 6134986"/>
                <a:gd name="connsiteX4" fmla="*/ 595162 w 6530119"/>
                <a:gd name="connsiteY4" fmla="*/ 2337410 h 6134986"/>
                <a:gd name="connsiteX5" fmla="*/ 640515 w 6530119"/>
                <a:gd name="connsiteY5" fmla="*/ 4333214 h 6134986"/>
                <a:gd name="connsiteX6" fmla="*/ 5482292 w 6530119"/>
                <a:gd name="connsiteY6" fmla="*/ 4038379 h 6134986"/>
                <a:gd name="connsiteX7" fmla="*/ 6481526 w 6530119"/>
                <a:gd name="connsiteY7" fmla="*/ 5004365 h 6134986"/>
                <a:gd name="connsiteX8" fmla="*/ 6070529 w 6530119"/>
                <a:gd name="connsiteY8" fmla="*/ 6036106 h 6134986"/>
                <a:gd name="connsiteX9" fmla="*/ 3938045 w 6530119"/>
                <a:gd name="connsiteY9" fmla="*/ 6115989 h 6134986"/>
                <a:gd name="connsiteX10" fmla="*/ 1394922 w 6530119"/>
                <a:gd name="connsiteY10" fmla="*/ 5854398 h 6134986"/>
                <a:gd name="connsiteX0" fmla="*/ 186983 w 6530119"/>
                <a:gd name="connsiteY0" fmla="*/ 250887 h 6171780"/>
                <a:gd name="connsiteX1" fmla="*/ 5399482 w 6530119"/>
                <a:gd name="connsiteY1" fmla="*/ 31264 h 6171780"/>
                <a:gd name="connsiteX2" fmla="*/ 6512663 w 6530119"/>
                <a:gd name="connsiteY2" fmla="*/ 920355 h 6171780"/>
                <a:gd name="connsiteX3" fmla="*/ 5628276 w 6530119"/>
                <a:gd name="connsiteY3" fmla="*/ 1930599 h 6171780"/>
                <a:gd name="connsiteX4" fmla="*/ 595162 w 6530119"/>
                <a:gd name="connsiteY4" fmla="*/ 2337410 h 6171780"/>
                <a:gd name="connsiteX5" fmla="*/ 640515 w 6530119"/>
                <a:gd name="connsiteY5" fmla="*/ 4333214 h 6171780"/>
                <a:gd name="connsiteX6" fmla="*/ 5482292 w 6530119"/>
                <a:gd name="connsiteY6" fmla="*/ 4038379 h 6171780"/>
                <a:gd name="connsiteX7" fmla="*/ 6481526 w 6530119"/>
                <a:gd name="connsiteY7" fmla="*/ 5004365 h 6171780"/>
                <a:gd name="connsiteX8" fmla="*/ 6070529 w 6530119"/>
                <a:gd name="connsiteY8" fmla="*/ 6036106 h 6171780"/>
                <a:gd name="connsiteX9" fmla="*/ 3938045 w 6530119"/>
                <a:gd name="connsiteY9" fmla="*/ 6115989 h 6171780"/>
                <a:gd name="connsiteX10" fmla="*/ 1394922 w 6530119"/>
                <a:gd name="connsiteY10" fmla="*/ 5854398 h 6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0119" h="6171780">
                  <a:moveTo>
                    <a:pt x="186983" y="250887"/>
                  </a:moveTo>
                  <a:cubicBezTo>
                    <a:pt x="2050242" y="133709"/>
                    <a:pt x="4345202" y="-80314"/>
                    <a:pt x="5399482" y="31264"/>
                  </a:cubicBezTo>
                  <a:cubicBezTo>
                    <a:pt x="6453762" y="142842"/>
                    <a:pt x="6474531" y="603799"/>
                    <a:pt x="6512663" y="920355"/>
                  </a:cubicBezTo>
                  <a:cubicBezTo>
                    <a:pt x="6550795" y="1236911"/>
                    <a:pt x="6614526" y="1694423"/>
                    <a:pt x="5628276" y="1930599"/>
                  </a:cubicBezTo>
                  <a:cubicBezTo>
                    <a:pt x="4642026" y="2166775"/>
                    <a:pt x="1426455" y="1936974"/>
                    <a:pt x="595162" y="2337410"/>
                  </a:cubicBezTo>
                  <a:cubicBezTo>
                    <a:pt x="-236131" y="2737846"/>
                    <a:pt x="-174007" y="4049719"/>
                    <a:pt x="640515" y="4333214"/>
                  </a:cubicBezTo>
                  <a:cubicBezTo>
                    <a:pt x="1455037" y="4616709"/>
                    <a:pt x="4508790" y="3926520"/>
                    <a:pt x="5482292" y="4038379"/>
                  </a:cubicBezTo>
                  <a:cubicBezTo>
                    <a:pt x="6455794" y="4150238"/>
                    <a:pt x="6485546" y="5006180"/>
                    <a:pt x="6481526" y="5004365"/>
                  </a:cubicBezTo>
                  <a:cubicBezTo>
                    <a:pt x="6479184" y="5000759"/>
                    <a:pt x="6494442" y="5850835"/>
                    <a:pt x="6070529" y="6036106"/>
                  </a:cubicBezTo>
                  <a:cubicBezTo>
                    <a:pt x="5646616" y="6221377"/>
                    <a:pt x="4598496" y="6184170"/>
                    <a:pt x="3938045" y="6115989"/>
                  </a:cubicBezTo>
                  <a:lnTo>
                    <a:pt x="1394922" y="5854398"/>
                  </a:lnTo>
                </a:path>
              </a:pathLst>
            </a:custGeom>
            <a:ln w="127000" cap="flat" cmpd="sng">
              <a:solidFill>
                <a:schemeClr val="bg1">
                  <a:lumMod val="65000"/>
                </a:schemeClr>
              </a:solidFill>
              <a:prstDash val="sysDot"/>
              <a:headEnd type="oval" w="lg" len="lg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05714" y="3239693"/>
              <a:ext cx="789007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b="1" dirty="0" smtClean="0">
                  <a:solidFill>
                    <a:schemeClr val="bg1"/>
                  </a:solidFill>
                  <a:latin typeface="Arial Narrow"/>
                  <a:cs typeface="Arial Narrow"/>
                </a:rPr>
                <a:t>COMIENZA AQUÍ</a:t>
              </a:r>
              <a:endParaRPr lang="en-US" sz="1050" b="1" dirty="0">
                <a:solidFill>
                  <a:schemeClr val="bg1"/>
                </a:solidFill>
                <a:latin typeface="Arial Narrow"/>
                <a:cs typeface="Arial Narrow"/>
              </a:endParaRPr>
            </a:p>
          </p:txBody>
        </p:sp>
      </p:grp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2021775" y="2736578"/>
            <a:ext cx="1153734" cy="1665656"/>
            <a:chOff x="1642681" y="3465631"/>
            <a:chExt cx="1648194" cy="2379512"/>
          </a:xfrm>
        </p:grpSpPr>
        <p:grpSp>
          <p:nvGrpSpPr>
            <p:cNvPr id="3" name="Group 2"/>
            <p:cNvGrpSpPr/>
            <p:nvPr/>
          </p:nvGrpSpPr>
          <p:grpSpPr>
            <a:xfrm>
              <a:off x="1881712" y="3465631"/>
              <a:ext cx="1179378" cy="1052606"/>
              <a:chOff x="1881712" y="3465631"/>
              <a:chExt cx="1179378" cy="1052606"/>
            </a:xfrm>
          </p:grpSpPr>
          <p:sp>
            <p:nvSpPr>
              <p:cNvPr id="67" name="Teardrop 66"/>
              <p:cNvSpPr/>
              <p:nvPr/>
            </p:nvSpPr>
            <p:spPr>
              <a:xfrm rot="8075815">
                <a:off x="1982721" y="3550123"/>
                <a:ext cx="968114" cy="968114"/>
              </a:xfrm>
              <a:prstGeom prst="teardrop">
                <a:avLst/>
              </a:prstGeom>
              <a:solidFill>
                <a:srgbClr val="FFFFFF"/>
              </a:solidFill>
              <a:ln w="38100" cmpd="sng">
                <a:solidFill>
                  <a:srgbClr val="FFFFFF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2" name="Group 1"/>
              <p:cNvGrpSpPr/>
              <p:nvPr/>
            </p:nvGrpSpPr>
            <p:grpSpPr>
              <a:xfrm>
                <a:off x="1881712" y="3465631"/>
                <a:ext cx="1179378" cy="1016533"/>
                <a:chOff x="1096061" y="3885890"/>
                <a:chExt cx="1414114" cy="1218858"/>
              </a:xfrm>
            </p:grpSpPr>
            <p:sp>
              <p:nvSpPr>
                <p:cNvPr id="29" name="Teardrop 28"/>
                <p:cNvSpPr/>
                <p:nvPr/>
              </p:nvSpPr>
              <p:spPr>
                <a:xfrm rot="8075815">
                  <a:off x="1185339" y="3885890"/>
                  <a:ext cx="1218858" cy="1218858"/>
                </a:xfrm>
                <a:prstGeom prst="teardrop">
                  <a:avLst/>
                </a:prstGeom>
                <a:solidFill>
                  <a:srgbClr val="EA6A09"/>
                </a:solidFill>
                <a:ln>
                  <a:noFill/>
                  <a:prstDash val="soli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>
                    <a:solidFill>
                      <a:srgbClr val="EA6A09"/>
                    </a:solidFill>
                  </a:endParaRP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1096061" y="4075173"/>
                  <a:ext cx="1414114" cy="685352"/>
                </a:xfrm>
                <a:prstGeom prst="rect">
                  <a:avLst/>
                </a:prstGeom>
                <a:noFill/>
                <a:ln w="6350" cmpd="sng">
                  <a:noFill/>
                  <a:prstDash val="dash"/>
                </a:ln>
              </p:spPr>
              <p:txBody>
                <a:bodyPr wrap="square" numCol="1" rtlCol="0">
                  <a:spAutoFit/>
                </a:bodyPr>
                <a:lstStyle/>
                <a:p>
                  <a:pPr algn="ctr"/>
                  <a:r>
                    <a:rPr lang="en-US" sz="1000" dirty="0" smtClean="0">
                      <a:solidFill>
                        <a:srgbClr val="FFFFFF"/>
                      </a:solidFill>
                      <a:latin typeface="Futura Condensed"/>
                      <a:cs typeface="Futura Condensed"/>
                    </a:rPr>
                    <a:t>LANZAMIENTO DEL PROYECTO</a:t>
                  </a:r>
                </a:p>
              </p:txBody>
            </p:sp>
          </p:grpSp>
        </p:grpSp>
        <p:sp>
          <p:nvSpPr>
            <p:cNvPr id="71" name="Rectangle 70"/>
            <p:cNvSpPr/>
            <p:nvPr/>
          </p:nvSpPr>
          <p:spPr>
            <a:xfrm>
              <a:off x="1642681" y="4745940"/>
              <a:ext cx="1648194" cy="10992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 smtClean="0">
                  <a:latin typeface="Futura Condensed"/>
                  <a:cs typeface="Futura Condensed"/>
                </a:rPr>
                <a:t>Forma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equipo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en base a 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100" dirty="0" smtClean="0">
                  <a:latin typeface="Futura Condensed"/>
                  <a:cs typeface="Futura Condensed"/>
                </a:rPr>
                <a:t> ideas,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intereses</a:t>
              </a:r>
              <a:r>
                <a:rPr lang="en-US" sz="1100" dirty="0" smtClean="0">
                  <a:latin typeface="Futura Condensed"/>
                  <a:cs typeface="Futura Condensed"/>
                </a:rPr>
                <a:t> 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habilidades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78" name="Group 77"/>
          <p:cNvGrpSpPr>
            <a:grpSpLocks noChangeAspect="1"/>
          </p:cNvGrpSpPr>
          <p:nvPr/>
        </p:nvGrpSpPr>
        <p:grpSpPr>
          <a:xfrm>
            <a:off x="4794313" y="4453334"/>
            <a:ext cx="1169096" cy="1480546"/>
            <a:chOff x="4542088" y="6762644"/>
            <a:chExt cx="1670140" cy="2115058"/>
          </a:xfrm>
        </p:grpSpPr>
        <p:grpSp>
          <p:nvGrpSpPr>
            <p:cNvPr id="79" name="Group 78"/>
            <p:cNvGrpSpPr/>
            <p:nvPr/>
          </p:nvGrpSpPr>
          <p:grpSpPr>
            <a:xfrm>
              <a:off x="4850253" y="6762644"/>
              <a:ext cx="1053808" cy="1042757"/>
              <a:chOff x="2367034" y="7825642"/>
              <a:chExt cx="1053808" cy="1042757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2367034" y="7825642"/>
                <a:ext cx="1053808" cy="1042757"/>
                <a:chOff x="2367034" y="7825642"/>
                <a:chExt cx="1053808" cy="1042757"/>
              </a:xfrm>
            </p:grpSpPr>
            <p:sp>
              <p:nvSpPr>
                <p:cNvPr id="84" name="Teardrop 83"/>
                <p:cNvSpPr/>
                <p:nvPr/>
              </p:nvSpPr>
              <p:spPr>
                <a:xfrm rot="8075815">
                  <a:off x="2415157" y="7900285"/>
                  <a:ext cx="968114" cy="968114"/>
                </a:xfrm>
                <a:prstGeom prst="teardrop">
                  <a:avLst/>
                </a:prstGeom>
                <a:solidFill>
                  <a:srgbClr val="FFFFFF"/>
                </a:solidFill>
                <a:ln w="38100" cmpd="sng">
                  <a:solidFill>
                    <a:srgbClr val="FFFFFF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grpSp>
              <p:nvGrpSpPr>
                <p:cNvPr id="85" name="Group 84"/>
                <p:cNvGrpSpPr/>
                <p:nvPr/>
              </p:nvGrpSpPr>
              <p:grpSpPr>
                <a:xfrm>
                  <a:off x="2367034" y="7825642"/>
                  <a:ext cx="1053808" cy="996781"/>
                  <a:chOff x="1150472" y="6614875"/>
                  <a:chExt cx="1288590" cy="1218858"/>
                </a:xfrm>
              </p:grpSpPr>
              <p:sp>
                <p:nvSpPr>
                  <p:cNvPr id="86" name="Teardrop 85"/>
                  <p:cNvSpPr/>
                  <p:nvPr/>
                </p:nvSpPr>
                <p:spPr>
                  <a:xfrm rot="8075815">
                    <a:off x="1185339" y="6614875"/>
                    <a:ext cx="1218858" cy="1218858"/>
                  </a:xfrm>
                  <a:prstGeom prst="teardrop">
                    <a:avLst/>
                  </a:prstGeom>
                  <a:solidFill>
                    <a:srgbClr val="EA6A09"/>
                  </a:solidFill>
                  <a:ln>
                    <a:noFill/>
                    <a:prstDash val="soli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solidFill>
                        <a:srgbClr val="EA6A09"/>
                      </a:solidFill>
                    </a:endParaRPr>
                  </a:p>
                </p:txBody>
              </p:sp>
              <p:sp>
                <p:nvSpPr>
                  <p:cNvPr id="87" name="TextBox 86"/>
                  <p:cNvSpPr txBox="1"/>
                  <p:nvPr/>
                </p:nvSpPr>
                <p:spPr>
                  <a:xfrm>
                    <a:off x="1150472" y="6744024"/>
                    <a:ext cx="1288590" cy="887100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900" dirty="0" smtClean="0">
                        <a:solidFill>
                          <a:schemeClr val="bg1"/>
                        </a:solidFill>
                        <a:latin typeface="Futura Condensed"/>
                        <a:cs typeface="Futura Condensed"/>
                      </a:rPr>
                      <a:t>FEEDBACK SOBRE EL PROYECTO</a:t>
                    </a:r>
                  </a:p>
                </p:txBody>
              </p:sp>
            </p:grpSp>
          </p:grpSp>
          <p:sp>
            <p:nvSpPr>
              <p:cNvPr id="83" name="Oval Callout 82"/>
              <p:cNvSpPr/>
              <p:nvPr/>
            </p:nvSpPr>
            <p:spPr>
              <a:xfrm>
                <a:off x="2751159" y="8603654"/>
                <a:ext cx="285561" cy="214131"/>
              </a:xfrm>
              <a:prstGeom prst="wedgeEllipseCallout">
                <a:avLst>
                  <a:gd name="adj1" fmla="val -24354"/>
                  <a:gd name="adj2" fmla="val 64848"/>
                </a:avLst>
              </a:prstGeom>
              <a:noFill/>
              <a:ln w="12700" cmpd="sng">
                <a:solidFill>
                  <a:srgbClr val="FFFF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</p:grpSp>
        <p:sp>
          <p:nvSpPr>
            <p:cNvPr id="80" name="Rectangle 79"/>
            <p:cNvSpPr/>
            <p:nvPr/>
          </p:nvSpPr>
          <p:spPr>
            <a:xfrm>
              <a:off x="4542088" y="8020328"/>
              <a:ext cx="1670140" cy="8573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 smtClean="0">
                  <a:latin typeface="Futura Condensed"/>
                  <a:cs typeface="Futura Condensed"/>
                </a:rPr>
                <a:t>¿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bien</a:t>
              </a:r>
              <a:r>
                <a:rPr lang="en-US" sz="110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necesita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algún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ajuste</a:t>
              </a:r>
              <a:r>
                <a:rPr lang="en-US" sz="1100" dirty="0" smtClean="0">
                  <a:latin typeface="Futura Condensed"/>
                  <a:cs typeface="Futura Condensed"/>
                </a:rPr>
                <a:t>?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99" name="Group 98"/>
          <p:cNvGrpSpPr>
            <a:grpSpLocks noChangeAspect="1"/>
          </p:cNvGrpSpPr>
          <p:nvPr/>
        </p:nvGrpSpPr>
        <p:grpSpPr>
          <a:xfrm>
            <a:off x="4440816" y="8182493"/>
            <a:ext cx="1274696" cy="1770895"/>
            <a:chOff x="4412274" y="7677279"/>
            <a:chExt cx="1821000" cy="2529838"/>
          </a:xfrm>
        </p:grpSpPr>
        <p:grpSp>
          <p:nvGrpSpPr>
            <p:cNvPr id="103" name="Group 102"/>
            <p:cNvGrpSpPr/>
            <p:nvPr/>
          </p:nvGrpSpPr>
          <p:grpSpPr>
            <a:xfrm>
              <a:off x="4713457" y="7677279"/>
              <a:ext cx="1197897" cy="1042757"/>
              <a:chOff x="2304472" y="7825642"/>
              <a:chExt cx="1197897" cy="1042757"/>
            </a:xfrm>
          </p:grpSpPr>
          <p:sp>
            <p:nvSpPr>
              <p:cNvPr id="105" name="Teardrop 104"/>
              <p:cNvSpPr/>
              <p:nvPr/>
            </p:nvSpPr>
            <p:spPr>
              <a:xfrm rot="8075815">
                <a:off x="2410622" y="7900285"/>
                <a:ext cx="968114" cy="968114"/>
              </a:xfrm>
              <a:prstGeom prst="teardrop">
                <a:avLst/>
              </a:prstGeom>
              <a:solidFill>
                <a:srgbClr val="FFFFFF"/>
              </a:solidFill>
              <a:ln w="381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grpSp>
            <p:nvGrpSpPr>
              <p:cNvPr id="106" name="Group 105"/>
              <p:cNvGrpSpPr/>
              <p:nvPr/>
            </p:nvGrpSpPr>
            <p:grpSpPr>
              <a:xfrm>
                <a:off x="2304472" y="7825642"/>
                <a:ext cx="1197897" cy="996781"/>
                <a:chOff x="1073972" y="6614875"/>
                <a:chExt cx="1464781" cy="1218858"/>
              </a:xfrm>
            </p:grpSpPr>
            <p:sp>
              <p:nvSpPr>
                <p:cNvPr id="107" name="Teardrop 106"/>
                <p:cNvSpPr/>
                <p:nvPr/>
              </p:nvSpPr>
              <p:spPr>
                <a:xfrm rot="8075815">
                  <a:off x="1185339" y="6614875"/>
                  <a:ext cx="1218858" cy="1218858"/>
                </a:xfrm>
                <a:prstGeom prst="teardrop">
                  <a:avLst/>
                </a:prstGeom>
                <a:solidFill>
                  <a:srgbClr val="EA6A09"/>
                </a:solidFill>
                <a:ln>
                  <a:noFill/>
                  <a:prstDash val="soli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>
                    <a:solidFill>
                      <a:srgbClr val="EA6A09"/>
                    </a:solidFill>
                  </a:endParaRPr>
                </a:p>
              </p:txBody>
            </p:sp>
            <p:sp>
              <p:nvSpPr>
                <p:cNvPr id="108" name="TextBox 107"/>
                <p:cNvSpPr txBox="1"/>
                <p:nvPr/>
              </p:nvSpPr>
              <p:spPr>
                <a:xfrm>
                  <a:off x="1073972" y="6717951"/>
                  <a:ext cx="1464781" cy="967746"/>
                </a:xfrm>
                <a:prstGeom prst="rect">
                  <a:avLst/>
                </a:prstGeom>
                <a:noFill/>
                <a:ln w="6350" cmpd="sng">
                  <a:noFill/>
                  <a:prstDash val="dash"/>
                </a:ln>
              </p:spPr>
              <p:txBody>
                <a:bodyPr wrap="square" numCol="1" rtlCol="0">
                  <a:spAutoFit/>
                </a:bodyPr>
                <a:lstStyle/>
                <a:p>
                  <a:pPr algn="ctr"/>
                  <a:r>
                    <a:rPr lang="en-US" sz="1000" dirty="0" smtClean="0">
                      <a:solidFill>
                        <a:schemeClr val="bg1"/>
                      </a:solidFill>
                      <a:latin typeface="Futura Condensed"/>
                      <a:cs typeface="Futura Condensed"/>
                    </a:rPr>
                    <a:t>PREPARACIÓN DE LA EXHIBICIÓN</a:t>
                  </a:r>
                </a:p>
              </p:txBody>
            </p:sp>
          </p:grpSp>
        </p:grpSp>
        <p:sp>
          <p:nvSpPr>
            <p:cNvPr id="101" name="Rectangle 100"/>
            <p:cNvSpPr/>
            <p:nvPr/>
          </p:nvSpPr>
          <p:spPr>
            <a:xfrm>
              <a:off x="4412274" y="8866096"/>
              <a:ext cx="1821000" cy="13410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 err="1" smtClean="0">
                  <a:latin typeface="Futura Condensed"/>
                  <a:cs typeface="Futura Condensed"/>
                </a:rPr>
                <a:t>Usa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hacer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ajustes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última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hora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prepararte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exhibición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del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hackathon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118" name="Group 117"/>
          <p:cNvGrpSpPr>
            <a:grpSpLocks noChangeAspect="1"/>
          </p:cNvGrpSpPr>
          <p:nvPr/>
        </p:nvGrpSpPr>
        <p:grpSpPr>
          <a:xfrm>
            <a:off x="5679004" y="6270267"/>
            <a:ext cx="809432" cy="1333414"/>
            <a:chOff x="5201212" y="5003881"/>
            <a:chExt cx="1156336" cy="1904878"/>
          </a:xfrm>
        </p:grpSpPr>
        <p:grpSp>
          <p:nvGrpSpPr>
            <p:cNvPr id="121" name="Group 120"/>
            <p:cNvGrpSpPr/>
            <p:nvPr/>
          </p:nvGrpSpPr>
          <p:grpSpPr>
            <a:xfrm>
              <a:off x="5226608" y="5003881"/>
              <a:ext cx="1082259" cy="1070693"/>
              <a:chOff x="6523661" y="3593420"/>
              <a:chExt cx="1082258" cy="1070694"/>
            </a:xfrm>
          </p:grpSpPr>
          <p:sp>
            <p:nvSpPr>
              <p:cNvPr id="123" name="Teardrop 122"/>
              <p:cNvSpPr/>
              <p:nvPr/>
            </p:nvSpPr>
            <p:spPr>
              <a:xfrm rot="8075815">
                <a:off x="6576118" y="3696000"/>
                <a:ext cx="968114" cy="968114"/>
              </a:xfrm>
              <a:prstGeom prst="teardrop">
                <a:avLst/>
              </a:prstGeom>
              <a:solidFill>
                <a:srgbClr val="FFFFFF"/>
              </a:solidFill>
              <a:ln w="38100" cmpd="sng">
                <a:noFill/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24" name="Group 123"/>
              <p:cNvGrpSpPr/>
              <p:nvPr/>
            </p:nvGrpSpPr>
            <p:grpSpPr>
              <a:xfrm>
                <a:off x="6523661" y="3593420"/>
                <a:ext cx="1082258" cy="1023691"/>
                <a:chOff x="3958407" y="3885890"/>
                <a:chExt cx="1288590" cy="1218858"/>
              </a:xfrm>
            </p:grpSpPr>
            <p:sp>
              <p:nvSpPr>
                <p:cNvPr id="125" name="Teardrop 124"/>
                <p:cNvSpPr/>
                <p:nvPr/>
              </p:nvSpPr>
              <p:spPr>
                <a:xfrm rot="8075815">
                  <a:off x="3993274" y="3885890"/>
                  <a:ext cx="1218858" cy="1218858"/>
                </a:xfrm>
                <a:prstGeom prst="teardrop">
                  <a:avLst/>
                </a:prstGeom>
                <a:solidFill>
                  <a:srgbClr val="EA6A09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126" name="TextBox 125"/>
                <p:cNvSpPr txBox="1"/>
                <p:nvPr/>
              </p:nvSpPr>
              <p:spPr>
                <a:xfrm>
                  <a:off x="3958407" y="4030515"/>
                  <a:ext cx="1288590" cy="732907"/>
                </a:xfrm>
                <a:prstGeom prst="rect">
                  <a:avLst/>
                </a:prstGeom>
                <a:noFill/>
                <a:ln w="6350" cmpd="sng">
                  <a:noFill/>
                  <a:prstDash val="dash"/>
                </a:ln>
              </p:spPr>
              <p:txBody>
                <a:bodyPr wrap="square" numCol="1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rgbClr val="FFFFFF"/>
                      </a:solidFill>
                      <a:latin typeface="Futura Condensed"/>
                      <a:cs typeface="Futura Condensed"/>
                    </a:rPr>
                    <a:t>SPRINT DE DISEÑO</a:t>
                  </a:r>
                </a:p>
              </p:txBody>
            </p:sp>
          </p:grpSp>
        </p:grpSp>
        <p:sp>
          <p:nvSpPr>
            <p:cNvPr id="120" name="Rectangle 119"/>
            <p:cNvSpPr/>
            <p:nvPr/>
          </p:nvSpPr>
          <p:spPr>
            <a:xfrm>
              <a:off x="5201212" y="6293206"/>
              <a:ext cx="1156336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 smtClean="0">
                  <a:latin typeface="Futura Condensed"/>
                  <a:cs typeface="Futura Condensed"/>
                </a:rPr>
                <a:t>¡Ronda final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100" dirty="0" smtClean="0">
                  <a:latin typeface="Futura Condensed"/>
                  <a:cs typeface="Futura Condensed"/>
                </a:rPr>
                <a:t>!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3644324" y="6362204"/>
            <a:ext cx="1278874" cy="1666971"/>
            <a:chOff x="5462080" y="4687945"/>
            <a:chExt cx="1826967" cy="2381375"/>
          </a:xfrm>
        </p:grpSpPr>
        <p:grpSp>
          <p:nvGrpSpPr>
            <p:cNvPr id="130" name="Group 129"/>
            <p:cNvGrpSpPr/>
            <p:nvPr/>
          </p:nvGrpSpPr>
          <p:grpSpPr>
            <a:xfrm>
              <a:off x="5761346" y="4687945"/>
              <a:ext cx="1259090" cy="1066155"/>
              <a:chOff x="6446037" y="3597959"/>
              <a:chExt cx="1259090" cy="1066155"/>
            </a:xfrm>
          </p:grpSpPr>
          <p:sp>
            <p:nvSpPr>
              <p:cNvPr id="132" name="Teardrop 131"/>
              <p:cNvSpPr/>
              <p:nvPr/>
            </p:nvSpPr>
            <p:spPr>
              <a:xfrm rot="8075815">
                <a:off x="6576118" y="3696000"/>
                <a:ext cx="968114" cy="968114"/>
              </a:xfrm>
              <a:prstGeom prst="teardrop">
                <a:avLst/>
              </a:prstGeom>
              <a:solidFill>
                <a:srgbClr val="FFFFFF"/>
              </a:solidFill>
              <a:ln w="38100" cmpd="sng">
                <a:solidFill>
                  <a:srgbClr val="FFFFFF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3" name="Group 132"/>
              <p:cNvGrpSpPr/>
              <p:nvPr/>
            </p:nvGrpSpPr>
            <p:grpSpPr>
              <a:xfrm>
                <a:off x="6446037" y="3597959"/>
                <a:ext cx="1259090" cy="1023691"/>
                <a:chOff x="3865987" y="3891294"/>
                <a:chExt cx="1499136" cy="1218858"/>
              </a:xfrm>
            </p:grpSpPr>
            <p:sp>
              <p:nvSpPr>
                <p:cNvPr id="134" name="Teardrop 133"/>
                <p:cNvSpPr/>
                <p:nvPr/>
              </p:nvSpPr>
              <p:spPr>
                <a:xfrm rot="8075815">
                  <a:off x="3987872" y="3891294"/>
                  <a:ext cx="1218858" cy="1218858"/>
                </a:xfrm>
                <a:prstGeom prst="teardrop">
                  <a:avLst/>
                </a:prstGeom>
                <a:solidFill>
                  <a:srgbClr val="EA6A09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135" name="TextBox 134"/>
                <p:cNvSpPr txBox="1"/>
                <p:nvPr/>
              </p:nvSpPr>
              <p:spPr>
                <a:xfrm>
                  <a:off x="3865987" y="4035918"/>
                  <a:ext cx="1499136" cy="706729"/>
                </a:xfrm>
                <a:prstGeom prst="rect">
                  <a:avLst/>
                </a:prstGeom>
                <a:noFill/>
                <a:ln w="6350" cmpd="sng">
                  <a:noFill/>
                  <a:prstDash val="dash"/>
                </a:ln>
              </p:spPr>
              <p:txBody>
                <a:bodyPr wrap="square" numCol="1" rtlCol="0">
                  <a:spAutoFit/>
                </a:bodyPr>
                <a:lstStyle/>
                <a:p>
                  <a:pPr algn="ctr"/>
                  <a:r>
                    <a:rPr lang="en-US" sz="1050" dirty="0" smtClean="0">
                      <a:solidFill>
                        <a:srgbClr val="FFFFFF"/>
                      </a:solidFill>
                      <a:latin typeface="Futura Condensed"/>
                      <a:cs typeface="Futura Condensed"/>
                    </a:rPr>
                    <a:t>REVISIÓN</a:t>
                  </a:r>
                  <a:endParaRPr lang="en-US" sz="1050" dirty="0">
                    <a:solidFill>
                      <a:srgbClr val="FFFFFF"/>
                    </a:solidFill>
                    <a:latin typeface="Futura Condensed"/>
                    <a:cs typeface="Futura Condensed"/>
                  </a:endParaRPr>
                </a:p>
                <a:p>
                  <a:pPr algn="ctr"/>
                  <a:r>
                    <a:rPr lang="en-US" sz="1050" dirty="0">
                      <a:solidFill>
                        <a:srgbClr val="FFFFFF"/>
                      </a:solidFill>
                      <a:latin typeface="Futura Condensed"/>
                      <a:cs typeface="Futura Condensed"/>
                    </a:rPr>
                    <a:t>DEL PROYECTO</a:t>
                  </a:r>
                  <a:endParaRPr lang="en-US" sz="1100" dirty="0">
                    <a:solidFill>
                      <a:srgbClr val="FFFFFF"/>
                    </a:solidFill>
                    <a:latin typeface="Futura Condensed"/>
                    <a:cs typeface="Futura Condensed"/>
                  </a:endParaRPr>
                </a:p>
              </p:txBody>
            </p:sp>
          </p:grpSp>
        </p:grpSp>
        <p:sp>
          <p:nvSpPr>
            <p:cNvPr id="131" name="Rectangle 130"/>
            <p:cNvSpPr/>
            <p:nvPr/>
          </p:nvSpPr>
          <p:spPr>
            <a:xfrm>
              <a:off x="5462080" y="5970124"/>
              <a:ext cx="1826967" cy="10991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 err="1">
                  <a:latin typeface="Futura Condensed"/>
                  <a:cs typeface="Futura Condensed"/>
                </a:rPr>
                <a:t>Tómate</a:t>
              </a:r>
              <a:r>
                <a:rPr lang="en-US" sz="1100" dirty="0">
                  <a:latin typeface="Futura Condensed"/>
                  <a:cs typeface="Futura Condensed"/>
                </a:rPr>
                <a:t> un </a:t>
              </a:r>
              <a:r>
                <a:rPr lang="en-US" sz="1100" dirty="0" err="1">
                  <a:latin typeface="Futura Condensed"/>
                  <a:cs typeface="Futura Condensed"/>
                </a:rPr>
                <a:t>momento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para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reflexionar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sobre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tu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proyecto</a:t>
              </a:r>
              <a:r>
                <a:rPr lang="en-US" sz="1100" dirty="0">
                  <a:latin typeface="Futura Condensed"/>
                  <a:cs typeface="Futura Condensed"/>
                </a:rPr>
                <a:t> y </a:t>
              </a:r>
              <a:r>
                <a:rPr lang="en-US" sz="1100" dirty="0" err="1">
                  <a:latin typeface="Futura Condensed"/>
                  <a:cs typeface="Futura Condensed"/>
                </a:rPr>
                <a:t>reagruparte</a:t>
              </a:r>
              <a:r>
                <a:rPr lang="en-US" sz="1100" dirty="0">
                  <a:latin typeface="Futura Condensed"/>
                  <a:cs typeface="Futura Condensed"/>
                </a:rPr>
                <a:t> antes de </a:t>
              </a:r>
              <a:r>
                <a:rPr lang="en-US" sz="1100" dirty="0" err="1">
                  <a:latin typeface="Futura Condensed"/>
                  <a:cs typeface="Futura Condensed"/>
                </a:rPr>
                <a:t>continuar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1250866" y="4667468"/>
            <a:ext cx="1122070" cy="1836249"/>
            <a:chOff x="5574083" y="4687945"/>
            <a:chExt cx="1602961" cy="2623199"/>
          </a:xfrm>
        </p:grpSpPr>
        <p:grpSp>
          <p:nvGrpSpPr>
            <p:cNvPr id="139" name="Group 138"/>
            <p:cNvGrpSpPr/>
            <p:nvPr/>
          </p:nvGrpSpPr>
          <p:grpSpPr>
            <a:xfrm>
              <a:off x="5834433" y="4687945"/>
              <a:ext cx="1082258" cy="1066155"/>
              <a:chOff x="6519124" y="3597959"/>
              <a:chExt cx="1082258" cy="1066155"/>
            </a:xfrm>
          </p:grpSpPr>
          <p:sp>
            <p:nvSpPr>
              <p:cNvPr id="141" name="Teardrop 140"/>
              <p:cNvSpPr/>
              <p:nvPr/>
            </p:nvSpPr>
            <p:spPr>
              <a:xfrm rot="8075815">
                <a:off x="6576118" y="3696000"/>
                <a:ext cx="968114" cy="968114"/>
              </a:xfrm>
              <a:prstGeom prst="teardrop">
                <a:avLst/>
              </a:prstGeom>
              <a:solidFill>
                <a:srgbClr val="FFFFFF"/>
              </a:solidFill>
              <a:ln w="38100" cmpd="sng">
                <a:solidFill>
                  <a:srgbClr val="FFFFFF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42" name="Group 141"/>
              <p:cNvGrpSpPr/>
              <p:nvPr/>
            </p:nvGrpSpPr>
            <p:grpSpPr>
              <a:xfrm>
                <a:off x="6519124" y="3597959"/>
                <a:ext cx="1082258" cy="1023691"/>
                <a:chOff x="3953005" y="3891294"/>
                <a:chExt cx="1288590" cy="1218858"/>
              </a:xfrm>
            </p:grpSpPr>
            <p:sp>
              <p:nvSpPr>
                <p:cNvPr id="143" name="Teardrop 142"/>
                <p:cNvSpPr/>
                <p:nvPr/>
              </p:nvSpPr>
              <p:spPr>
                <a:xfrm rot="8075815">
                  <a:off x="3987872" y="3891294"/>
                  <a:ext cx="1218858" cy="1218858"/>
                </a:xfrm>
                <a:prstGeom prst="teardrop">
                  <a:avLst/>
                </a:prstGeom>
                <a:solidFill>
                  <a:srgbClr val="EA6A09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144" name="TextBox 143"/>
                <p:cNvSpPr txBox="1"/>
                <p:nvPr/>
              </p:nvSpPr>
              <p:spPr>
                <a:xfrm>
                  <a:off x="3953005" y="4035918"/>
                  <a:ext cx="1288590" cy="732905"/>
                </a:xfrm>
                <a:prstGeom prst="rect">
                  <a:avLst/>
                </a:prstGeom>
                <a:noFill/>
                <a:ln w="6350" cmpd="sng">
                  <a:noFill/>
                  <a:prstDash val="dash"/>
                </a:ln>
              </p:spPr>
              <p:txBody>
                <a:bodyPr wrap="square" numCol="1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rgbClr val="FFFFFF"/>
                      </a:solidFill>
                      <a:latin typeface="Futura Condensed"/>
                      <a:cs typeface="Futura Condensed"/>
                    </a:rPr>
                    <a:t>SPRINT DE DISEÑO</a:t>
                  </a:r>
                </a:p>
              </p:txBody>
            </p:sp>
          </p:grpSp>
        </p:grpSp>
        <p:sp>
          <p:nvSpPr>
            <p:cNvPr id="140" name="Rectangle 139"/>
            <p:cNvSpPr/>
            <p:nvPr/>
          </p:nvSpPr>
          <p:spPr>
            <a:xfrm>
              <a:off x="5574083" y="5970124"/>
              <a:ext cx="1602961" cy="1341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 err="1" smtClean="0">
                  <a:latin typeface="Futura Condensed"/>
                  <a:cs typeface="Futura Condensed"/>
                </a:rPr>
                <a:t>Sigue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progresando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con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al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adentrarte</a:t>
              </a:r>
              <a:r>
                <a:rPr lang="en-US" sz="1100" dirty="0" smtClean="0">
                  <a:latin typeface="Futura Condensed"/>
                  <a:cs typeface="Futura Condensed"/>
                </a:rPr>
                <a:t> en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segunda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ronda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diseño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145" name="Group 144"/>
          <p:cNvGrpSpPr>
            <a:grpSpLocks noChangeAspect="1"/>
          </p:cNvGrpSpPr>
          <p:nvPr/>
        </p:nvGrpSpPr>
        <p:grpSpPr>
          <a:xfrm>
            <a:off x="1896797" y="6597226"/>
            <a:ext cx="1219794" cy="1477838"/>
            <a:chOff x="2765049" y="4959501"/>
            <a:chExt cx="1742567" cy="2111201"/>
          </a:xfrm>
        </p:grpSpPr>
        <p:grpSp>
          <p:nvGrpSpPr>
            <p:cNvPr id="146" name="Group 145"/>
            <p:cNvGrpSpPr/>
            <p:nvPr/>
          </p:nvGrpSpPr>
          <p:grpSpPr>
            <a:xfrm>
              <a:off x="3109427" y="4959501"/>
              <a:ext cx="1053808" cy="1038221"/>
              <a:chOff x="1859708" y="2254087"/>
              <a:chExt cx="1053808" cy="1038221"/>
            </a:xfrm>
          </p:grpSpPr>
          <p:grpSp>
            <p:nvGrpSpPr>
              <p:cNvPr id="148" name="Group 147"/>
              <p:cNvGrpSpPr/>
              <p:nvPr/>
            </p:nvGrpSpPr>
            <p:grpSpPr>
              <a:xfrm>
                <a:off x="1859708" y="2254087"/>
                <a:ext cx="1053808" cy="1038221"/>
                <a:chOff x="2367034" y="7825642"/>
                <a:chExt cx="1053808" cy="1038221"/>
              </a:xfrm>
            </p:grpSpPr>
            <p:sp>
              <p:nvSpPr>
                <p:cNvPr id="150" name="Teardrop 149"/>
                <p:cNvSpPr/>
                <p:nvPr/>
              </p:nvSpPr>
              <p:spPr>
                <a:xfrm rot="8075815">
                  <a:off x="2410622" y="7895749"/>
                  <a:ext cx="968114" cy="968114"/>
                </a:xfrm>
                <a:prstGeom prst="teardrop">
                  <a:avLst/>
                </a:prstGeom>
                <a:solidFill>
                  <a:srgbClr val="FFFFFF"/>
                </a:solidFill>
                <a:ln w="381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grpSp>
              <p:nvGrpSpPr>
                <p:cNvPr id="151" name="Group 150"/>
                <p:cNvGrpSpPr/>
                <p:nvPr/>
              </p:nvGrpSpPr>
              <p:grpSpPr>
                <a:xfrm>
                  <a:off x="2367034" y="7825642"/>
                  <a:ext cx="1053808" cy="996781"/>
                  <a:chOff x="1150472" y="6614875"/>
                  <a:chExt cx="1288590" cy="1218858"/>
                </a:xfrm>
              </p:grpSpPr>
              <p:sp>
                <p:nvSpPr>
                  <p:cNvPr id="152" name="Teardrop 151"/>
                  <p:cNvSpPr/>
                  <p:nvPr/>
                </p:nvSpPr>
                <p:spPr>
                  <a:xfrm rot="8075815">
                    <a:off x="1185339" y="6614875"/>
                    <a:ext cx="1218858" cy="1218858"/>
                  </a:xfrm>
                  <a:prstGeom prst="teardrop">
                    <a:avLst/>
                  </a:prstGeom>
                  <a:solidFill>
                    <a:srgbClr val="EA6A09"/>
                  </a:solidFill>
                  <a:ln>
                    <a:noFill/>
                    <a:prstDash val="soli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solidFill>
                        <a:srgbClr val="EA6A09"/>
                      </a:solidFill>
                    </a:endParaRPr>
                  </a:p>
                </p:txBody>
              </p:sp>
              <p:sp>
                <p:nvSpPr>
                  <p:cNvPr id="153" name="TextBox 152"/>
                  <p:cNvSpPr txBox="1"/>
                  <p:nvPr/>
                </p:nvSpPr>
                <p:spPr>
                  <a:xfrm>
                    <a:off x="1150472" y="6744023"/>
                    <a:ext cx="1288590" cy="752696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100" dirty="0" smtClean="0">
                        <a:solidFill>
                          <a:schemeClr val="bg1"/>
                        </a:solidFill>
                        <a:latin typeface="Futura Condensed"/>
                        <a:cs typeface="Futura Condensed"/>
                      </a:rPr>
                      <a:t>GRUPO NO DIRIGIDO</a:t>
                    </a:r>
                  </a:p>
                </p:txBody>
              </p:sp>
            </p:grpSp>
          </p:grpSp>
          <p:sp>
            <p:nvSpPr>
              <p:cNvPr id="149" name="Oval Callout 148"/>
              <p:cNvSpPr/>
              <p:nvPr/>
            </p:nvSpPr>
            <p:spPr>
              <a:xfrm>
                <a:off x="2243833" y="2971381"/>
                <a:ext cx="285558" cy="214129"/>
              </a:xfrm>
              <a:prstGeom prst="wedgeEllipseCallout">
                <a:avLst>
                  <a:gd name="adj1" fmla="val -24354"/>
                  <a:gd name="adj2" fmla="val 64848"/>
                </a:avLst>
              </a:prstGeom>
              <a:noFill/>
              <a:ln w="12700" cmpd="sng">
                <a:solidFill>
                  <a:srgbClr val="FFFF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</p:grpSp>
        <p:sp>
          <p:nvSpPr>
            <p:cNvPr id="147" name="Rectangle 146"/>
            <p:cNvSpPr/>
            <p:nvPr/>
          </p:nvSpPr>
          <p:spPr>
            <a:xfrm>
              <a:off x="2765049" y="6213323"/>
              <a:ext cx="1742567" cy="8573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 smtClean="0">
                  <a:latin typeface="Futura Condensed"/>
                  <a:cs typeface="Futura Condensed"/>
                </a:rPr>
                <a:t>Formula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comparte</a:t>
              </a:r>
              <a:r>
                <a:rPr lang="en-US" sz="1100" dirty="0" smtClean="0">
                  <a:latin typeface="Futura Condensed"/>
                  <a:cs typeface="Futura Condensed"/>
                </a:rPr>
                <a:t> feedback con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crítica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156" name="Group 155"/>
          <p:cNvGrpSpPr/>
          <p:nvPr/>
        </p:nvGrpSpPr>
        <p:grpSpPr>
          <a:xfrm rot="386690">
            <a:off x="673602" y="6262911"/>
            <a:ext cx="370430" cy="455279"/>
            <a:chOff x="6828775" y="3673122"/>
            <a:chExt cx="370430" cy="455279"/>
          </a:xfrm>
        </p:grpSpPr>
        <p:sp>
          <p:nvSpPr>
            <p:cNvPr id="157" name="Rectangle 156"/>
            <p:cNvSpPr/>
            <p:nvPr/>
          </p:nvSpPr>
          <p:spPr>
            <a:xfrm rot="20901459">
              <a:off x="6828775" y="3673122"/>
              <a:ext cx="370430" cy="418959"/>
            </a:xfrm>
            <a:prstGeom prst="rect">
              <a:avLst/>
            </a:prstGeom>
            <a:ln>
              <a:solidFill>
                <a:srgbClr val="FFFF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8" name="Straight Arrow Connector 157"/>
            <p:cNvCxnSpPr/>
            <p:nvPr/>
          </p:nvCxnSpPr>
          <p:spPr>
            <a:xfrm rot="21433986">
              <a:off x="6986026" y="3688767"/>
              <a:ext cx="60500" cy="439634"/>
            </a:xfrm>
            <a:prstGeom prst="straightConnector1">
              <a:avLst/>
            </a:prstGeom>
            <a:ln w="127000">
              <a:solidFill>
                <a:schemeClr val="bg1">
                  <a:lumMod val="65000"/>
                </a:schemeClr>
              </a:solidFill>
              <a:prstDash val="sysDot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Group 158"/>
          <p:cNvGrpSpPr/>
          <p:nvPr/>
        </p:nvGrpSpPr>
        <p:grpSpPr>
          <a:xfrm rot="1275754">
            <a:off x="6737951" y="8125924"/>
            <a:ext cx="370430" cy="462995"/>
            <a:chOff x="6835337" y="3664107"/>
            <a:chExt cx="370430" cy="462995"/>
          </a:xfrm>
        </p:grpSpPr>
        <p:sp>
          <p:nvSpPr>
            <p:cNvPr id="160" name="Rectangle 159"/>
            <p:cNvSpPr/>
            <p:nvPr/>
          </p:nvSpPr>
          <p:spPr>
            <a:xfrm rot="20901459">
              <a:off x="6835337" y="3664107"/>
              <a:ext cx="370430" cy="462995"/>
            </a:xfrm>
            <a:prstGeom prst="rect">
              <a:avLst/>
            </a:prstGeom>
            <a:ln>
              <a:solidFill>
                <a:srgbClr val="FFFF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1" name="Straight Arrow Connector 160"/>
            <p:cNvCxnSpPr/>
            <p:nvPr/>
          </p:nvCxnSpPr>
          <p:spPr>
            <a:xfrm rot="17642021" flipH="1">
              <a:off x="6843530" y="3811464"/>
              <a:ext cx="383212" cy="198790"/>
            </a:xfrm>
            <a:prstGeom prst="straightConnector1">
              <a:avLst/>
            </a:prstGeom>
            <a:ln w="127000">
              <a:solidFill>
                <a:schemeClr val="bg1">
                  <a:lumMod val="65000"/>
                </a:schemeClr>
              </a:solidFill>
              <a:prstDash val="sysDot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/>
          <p:cNvGrpSpPr>
            <a:grpSpLocks noChangeAspect="1"/>
          </p:cNvGrpSpPr>
          <p:nvPr/>
        </p:nvGrpSpPr>
        <p:grpSpPr>
          <a:xfrm>
            <a:off x="1071233" y="8156942"/>
            <a:ext cx="1219794" cy="1603319"/>
            <a:chOff x="2765049" y="4959501"/>
            <a:chExt cx="1742567" cy="2290459"/>
          </a:xfrm>
        </p:grpSpPr>
        <p:grpSp>
          <p:nvGrpSpPr>
            <p:cNvPr id="168" name="Group 167"/>
            <p:cNvGrpSpPr/>
            <p:nvPr/>
          </p:nvGrpSpPr>
          <p:grpSpPr>
            <a:xfrm>
              <a:off x="3109427" y="4959501"/>
              <a:ext cx="1053808" cy="1038221"/>
              <a:chOff x="1859708" y="2254087"/>
              <a:chExt cx="1053808" cy="1038221"/>
            </a:xfrm>
          </p:grpSpPr>
          <p:grpSp>
            <p:nvGrpSpPr>
              <p:cNvPr id="170" name="Group 169"/>
              <p:cNvGrpSpPr/>
              <p:nvPr/>
            </p:nvGrpSpPr>
            <p:grpSpPr>
              <a:xfrm>
                <a:off x="1859708" y="2254087"/>
                <a:ext cx="1053808" cy="1038221"/>
                <a:chOff x="2367034" y="7825642"/>
                <a:chExt cx="1053808" cy="1038221"/>
              </a:xfrm>
            </p:grpSpPr>
            <p:sp>
              <p:nvSpPr>
                <p:cNvPr id="172" name="Teardrop 171"/>
                <p:cNvSpPr/>
                <p:nvPr/>
              </p:nvSpPr>
              <p:spPr>
                <a:xfrm rot="8075815">
                  <a:off x="2410622" y="7895749"/>
                  <a:ext cx="968114" cy="968114"/>
                </a:xfrm>
                <a:prstGeom prst="teardrop">
                  <a:avLst/>
                </a:prstGeom>
                <a:solidFill>
                  <a:srgbClr val="FFFFFF"/>
                </a:solidFill>
                <a:ln w="381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grpSp>
              <p:nvGrpSpPr>
                <p:cNvPr id="173" name="Group 172"/>
                <p:cNvGrpSpPr/>
                <p:nvPr/>
              </p:nvGrpSpPr>
              <p:grpSpPr>
                <a:xfrm>
                  <a:off x="2367034" y="7825642"/>
                  <a:ext cx="1053808" cy="996781"/>
                  <a:chOff x="1150472" y="6614875"/>
                  <a:chExt cx="1288590" cy="1218858"/>
                </a:xfrm>
              </p:grpSpPr>
              <p:sp>
                <p:nvSpPr>
                  <p:cNvPr id="174" name="Teardrop 173"/>
                  <p:cNvSpPr/>
                  <p:nvPr/>
                </p:nvSpPr>
                <p:spPr>
                  <a:xfrm rot="8075815">
                    <a:off x="1185339" y="6614875"/>
                    <a:ext cx="1218858" cy="1218858"/>
                  </a:xfrm>
                  <a:prstGeom prst="teardrop">
                    <a:avLst/>
                  </a:prstGeom>
                  <a:solidFill>
                    <a:srgbClr val="EA6A09"/>
                  </a:solidFill>
                  <a:ln>
                    <a:noFill/>
                    <a:prstDash val="soli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>
                      <a:solidFill>
                        <a:srgbClr val="EA6A09"/>
                      </a:solidFill>
                    </a:endParaRPr>
                  </a:p>
                </p:txBody>
              </p:sp>
              <p:sp>
                <p:nvSpPr>
                  <p:cNvPr id="175" name="TextBox 174"/>
                  <p:cNvSpPr txBox="1"/>
                  <p:nvPr/>
                </p:nvSpPr>
                <p:spPr>
                  <a:xfrm>
                    <a:off x="1150472" y="6899970"/>
                    <a:ext cx="1288590" cy="456994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100" dirty="0">
                        <a:solidFill>
                          <a:schemeClr val="bg1"/>
                        </a:solidFill>
                        <a:latin typeface="Futura Condensed"/>
                        <a:cs typeface="Futura Condensed"/>
                      </a:rPr>
                      <a:t>EXHIBICIÓN</a:t>
                    </a:r>
                    <a:endParaRPr lang="en-US" sz="1100" dirty="0" smtClean="0">
                      <a:solidFill>
                        <a:schemeClr val="bg1"/>
                      </a:solidFill>
                      <a:latin typeface="Futura Condensed"/>
                      <a:cs typeface="Futura Condensed"/>
                    </a:endParaRPr>
                  </a:p>
                </p:txBody>
              </p:sp>
            </p:grpSp>
          </p:grpSp>
          <p:sp>
            <p:nvSpPr>
              <p:cNvPr id="171" name="Oval Callout 170"/>
              <p:cNvSpPr/>
              <p:nvPr/>
            </p:nvSpPr>
            <p:spPr>
              <a:xfrm>
                <a:off x="2243833" y="2927973"/>
                <a:ext cx="285558" cy="214129"/>
              </a:xfrm>
              <a:prstGeom prst="wedgeEllipseCallout">
                <a:avLst>
                  <a:gd name="adj1" fmla="val -24354"/>
                  <a:gd name="adj2" fmla="val 64848"/>
                </a:avLst>
              </a:prstGeom>
              <a:noFill/>
              <a:ln w="12700" cmpd="sng">
                <a:solidFill>
                  <a:srgbClr val="FFFF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</p:grpSp>
        <p:sp>
          <p:nvSpPr>
            <p:cNvPr id="169" name="Rectangle 168"/>
            <p:cNvSpPr/>
            <p:nvPr/>
          </p:nvSpPr>
          <p:spPr>
            <a:xfrm>
              <a:off x="2765049" y="6150757"/>
              <a:ext cx="1742567" cy="10992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 smtClean="0">
                  <a:latin typeface="Futura Condensed"/>
                  <a:cs typeface="Futura Condensed"/>
                </a:rPr>
                <a:t>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evento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celebrar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todo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vuestro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trabajo</a:t>
              </a:r>
              <a:r>
                <a:rPr lang="en-US" sz="1100" dirty="0" smtClean="0">
                  <a:latin typeface="Futura Condensed"/>
                  <a:cs typeface="Futura Condensed"/>
                </a:rPr>
                <a:t> y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ya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terminados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6852615" y="3968284"/>
            <a:ext cx="370430" cy="335113"/>
            <a:chOff x="6829021" y="3789931"/>
            <a:chExt cx="370430" cy="335113"/>
          </a:xfrm>
        </p:grpSpPr>
        <p:sp>
          <p:nvSpPr>
            <p:cNvPr id="163" name="Rectangle 162"/>
            <p:cNvSpPr/>
            <p:nvPr/>
          </p:nvSpPr>
          <p:spPr>
            <a:xfrm rot="20901459">
              <a:off x="6829021" y="3789931"/>
              <a:ext cx="370430" cy="335113"/>
            </a:xfrm>
            <a:prstGeom prst="rect">
              <a:avLst/>
            </a:prstGeom>
            <a:ln>
              <a:solidFill>
                <a:srgbClr val="FFFF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Straight Arrow Connector 163"/>
            <p:cNvCxnSpPr/>
            <p:nvPr/>
          </p:nvCxnSpPr>
          <p:spPr>
            <a:xfrm>
              <a:off x="7016936" y="3928024"/>
              <a:ext cx="18910" cy="73330"/>
            </a:xfrm>
            <a:prstGeom prst="straightConnector1">
              <a:avLst/>
            </a:prstGeom>
            <a:ln w="127000">
              <a:solidFill>
                <a:schemeClr val="bg1">
                  <a:lumMod val="65000"/>
                </a:schemeClr>
              </a:solidFill>
              <a:prstDash val="sysDot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030316" y="2632261"/>
            <a:ext cx="1226752" cy="1669350"/>
            <a:chOff x="5030316" y="2632261"/>
            <a:chExt cx="1226752" cy="1669350"/>
          </a:xfrm>
        </p:grpSpPr>
        <p:sp>
          <p:nvSpPr>
            <p:cNvPr id="64" name="Rectangle 63"/>
            <p:cNvSpPr/>
            <p:nvPr/>
          </p:nvSpPr>
          <p:spPr>
            <a:xfrm>
              <a:off x="5030316" y="3532170"/>
              <a:ext cx="122675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 err="1" smtClean="0">
                  <a:latin typeface="Futura Condensed"/>
                  <a:cs typeface="Futura Condensed"/>
                </a:rPr>
                <a:t>Sumérgete</a:t>
              </a:r>
              <a:r>
                <a:rPr lang="en-US" sz="1100" dirty="0" smtClean="0">
                  <a:latin typeface="Futura Condensed"/>
                  <a:cs typeface="Futura Condensed"/>
                </a:rPr>
                <a:t> en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con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este</a:t>
              </a:r>
              <a:r>
                <a:rPr lang="en-US" sz="1100" dirty="0" smtClean="0">
                  <a:latin typeface="Futura Condensed"/>
                  <a:cs typeface="Futura Condensed"/>
                </a:rPr>
                <a:t> sprint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libre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264901" y="2632261"/>
              <a:ext cx="757579" cy="716583"/>
              <a:chOff x="5477008" y="2860861"/>
              <a:chExt cx="757579" cy="716583"/>
            </a:xfrm>
          </p:grpSpPr>
          <p:sp>
            <p:nvSpPr>
              <p:cNvPr id="70" name="Teardrop 69"/>
              <p:cNvSpPr/>
              <p:nvPr/>
            </p:nvSpPr>
            <p:spPr>
              <a:xfrm rot="8075815">
                <a:off x="5497507" y="2860861"/>
                <a:ext cx="716583" cy="716583"/>
              </a:xfrm>
              <a:prstGeom prst="teardrop">
                <a:avLst/>
              </a:prstGeom>
              <a:solidFill>
                <a:srgbClr val="EA6A0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5477008" y="2945888"/>
                <a:ext cx="757579" cy="430887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1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rgbClr val="FFFFFF"/>
                    </a:solidFill>
                    <a:latin typeface="Futura Condensed"/>
                    <a:cs typeface="Futura Condensed"/>
                  </a:rPr>
                  <a:t>SPRINT DE DISEÑO</a:t>
                </a:r>
              </a:p>
            </p:txBody>
          </p:sp>
          <p:sp>
            <p:nvSpPr>
              <p:cNvPr id="117" name="5-Point Star 116"/>
              <p:cNvSpPr>
                <a:spLocks noChangeAspect="1"/>
              </p:cNvSpPr>
              <p:nvPr/>
            </p:nvSpPr>
            <p:spPr>
              <a:xfrm>
                <a:off x="5746069" y="3359678"/>
                <a:ext cx="219456" cy="215366"/>
              </a:xfrm>
              <a:prstGeom prst="star5">
                <a:avLst>
                  <a:gd name="adj" fmla="val 23368"/>
                  <a:gd name="hf" fmla="val 105146"/>
                  <a:gd name="vf" fmla="val 110557"/>
                </a:avLst>
              </a:prstGeom>
              <a:noFill/>
              <a:ln w="12700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55" name="5-Point Star 154"/>
          <p:cNvSpPr>
            <a:spLocks noChangeAspect="1"/>
          </p:cNvSpPr>
          <p:nvPr/>
        </p:nvSpPr>
        <p:spPr>
          <a:xfrm>
            <a:off x="1705112" y="5165562"/>
            <a:ext cx="219456" cy="215366"/>
          </a:xfrm>
          <a:prstGeom prst="star5">
            <a:avLst>
              <a:gd name="adj" fmla="val 23368"/>
              <a:gd name="hf" fmla="val 105146"/>
              <a:gd name="vf" fmla="val 110557"/>
            </a:avLst>
          </a:prstGeom>
          <a:noFill/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5" name="5-Point Star 164"/>
          <p:cNvSpPr>
            <a:spLocks noChangeAspect="1"/>
          </p:cNvSpPr>
          <p:nvPr/>
        </p:nvSpPr>
        <p:spPr>
          <a:xfrm>
            <a:off x="5963409" y="6773620"/>
            <a:ext cx="219456" cy="215366"/>
          </a:xfrm>
          <a:prstGeom prst="star5">
            <a:avLst>
              <a:gd name="adj" fmla="val 23368"/>
              <a:gd name="hf" fmla="val 105146"/>
              <a:gd name="vf" fmla="val 110557"/>
            </a:avLst>
          </a:prstGeom>
          <a:noFill/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6" name="5-Point Star 165"/>
          <p:cNvSpPr>
            <a:spLocks noChangeAspect="1"/>
          </p:cNvSpPr>
          <p:nvPr/>
        </p:nvSpPr>
        <p:spPr>
          <a:xfrm>
            <a:off x="4952388" y="8739541"/>
            <a:ext cx="219456" cy="215366"/>
          </a:xfrm>
          <a:prstGeom prst="star5">
            <a:avLst>
              <a:gd name="adj" fmla="val 23368"/>
              <a:gd name="hf" fmla="val 105146"/>
              <a:gd name="vf" fmla="val 110557"/>
            </a:avLst>
          </a:prstGeom>
          <a:noFill/>
          <a:ln w="127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76" name="Group 175"/>
          <p:cNvGrpSpPr>
            <a:grpSpLocks noChangeAspect="1"/>
          </p:cNvGrpSpPr>
          <p:nvPr/>
        </p:nvGrpSpPr>
        <p:grpSpPr>
          <a:xfrm>
            <a:off x="2527132" y="3218849"/>
            <a:ext cx="151554" cy="274320"/>
            <a:chOff x="2233642" y="4295141"/>
            <a:chExt cx="405899" cy="734695"/>
          </a:xfrm>
        </p:grpSpPr>
        <p:sp>
          <p:nvSpPr>
            <p:cNvPr id="177" name="Freeform 176"/>
            <p:cNvSpPr/>
            <p:nvPr/>
          </p:nvSpPr>
          <p:spPr>
            <a:xfrm>
              <a:off x="2233642" y="4295141"/>
              <a:ext cx="405899" cy="574531"/>
            </a:xfrm>
            <a:custGeom>
              <a:avLst/>
              <a:gdLst>
                <a:gd name="connsiteX0" fmla="*/ 514350 w 2457450"/>
                <a:gd name="connsiteY0" fmla="*/ 2876550 h 2876550"/>
                <a:gd name="connsiteX1" fmla="*/ 419100 w 2457450"/>
                <a:gd name="connsiteY1" fmla="*/ 2752725 h 2876550"/>
                <a:gd name="connsiteX2" fmla="*/ 390525 w 2457450"/>
                <a:gd name="connsiteY2" fmla="*/ 2438400 h 2876550"/>
                <a:gd name="connsiteX3" fmla="*/ 152400 w 2457450"/>
                <a:gd name="connsiteY3" fmla="*/ 1724025 h 2876550"/>
                <a:gd name="connsiteX4" fmla="*/ 0 w 2457450"/>
                <a:gd name="connsiteY4" fmla="*/ 1076325 h 2876550"/>
                <a:gd name="connsiteX5" fmla="*/ 1266825 w 2457450"/>
                <a:gd name="connsiteY5" fmla="*/ 0 h 2876550"/>
                <a:gd name="connsiteX6" fmla="*/ 2457450 w 2457450"/>
                <a:gd name="connsiteY6" fmla="*/ 1019175 h 2876550"/>
                <a:gd name="connsiteX7" fmla="*/ 2247900 w 2457450"/>
                <a:gd name="connsiteY7" fmla="*/ 1724025 h 2876550"/>
                <a:gd name="connsiteX8" fmla="*/ 1971675 w 2457450"/>
                <a:gd name="connsiteY8" fmla="*/ 2428875 h 2876550"/>
                <a:gd name="connsiteX9" fmla="*/ 1943100 w 2457450"/>
                <a:gd name="connsiteY9" fmla="*/ 2733675 h 2876550"/>
                <a:gd name="connsiteX10" fmla="*/ 1857375 w 2457450"/>
                <a:gd name="connsiteY10" fmla="*/ 2876550 h 2876550"/>
                <a:gd name="connsiteX11" fmla="*/ 514350 w 2457450"/>
                <a:gd name="connsiteY11" fmla="*/ 2876550 h 2876550"/>
                <a:gd name="connsiteX0" fmla="*/ 514350 w 2457450"/>
                <a:gd name="connsiteY0" fmla="*/ 2876640 h 2876640"/>
                <a:gd name="connsiteX1" fmla="*/ 419100 w 2457450"/>
                <a:gd name="connsiteY1" fmla="*/ 2752815 h 2876640"/>
                <a:gd name="connsiteX2" fmla="*/ 390525 w 2457450"/>
                <a:gd name="connsiteY2" fmla="*/ 2438490 h 2876640"/>
                <a:gd name="connsiteX3" fmla="*/ 152400 w 2457450"/>
                <a:gd name="connsiteY3" fmla="*/ 1724115 h 2876640"/>
                <a:gd name="connsiteX4" fmla="*/ 0 w 2457450"/>
                <a:gd name="connsiteY4" fmla="*/ 1076415 h 2876640"/>
                <a:gd name="connsiteX5" fmla="*/ 1266825 w 2457450"/>
                <a:gd name="connsiteY5" fmla="*/ 90 h 2876640"/>
                <a:gd name="connsiteX6" fmla="*/ 2457450 w 2457450"/>
                <a:gd name="connsiteY6" fmla="*/ 1019265 h 2876640"/>
                <a:gd name="connsiteX7" fmla="*/ 2247900 w 2457450"/>
                <a:gd name="connsiteY7" fmla="*/ 1724115 h 2876640"/>
                <a:gd name="connsiteX8" fmla="*/ 1971675 w 2457450"/>
                <a:gd name="connsiteY8" fmla="*/ 2428965 h 2876640"/>
                <a:gd name="connsiteX9" fmla="*/ 1943100 w 2457450"/>
                <a:gd name="connsiteY9" fmla="*/ 2733765 h 2876640"/>
                <a:gd name="connsiteX10" fmla="*/ 1857375 w 2457450"/>
                <a:gd name="connsiteY10" fmla="*/ 2876640 h 2876640"/>
                <a:gd name="connsiteX11" fmla="*/ 514350 w 2457450"/>
                <a:gd name="connsiteY11" fmla="*/ 2876640 h 2876640"/>
                <a:gd name="connsiteX0" fmla="*/ 578058 w 2521158"/>
                <a:gd name="connsiteY0" fmla="*/ 2876640 h 2876640"/>
                <a:gd name="connsiteX1" fmla="*/ 482808 w 2521158"/>
                <a:gd name="connsiteY1" fmla="*/ 2752815 h 2876640"/>
                <a:gd name="connsiteX2" fmla="*/ 454233 w 2521158"/>
                <a:gd name="connsiteY2" fmla="*/ 2438490 h 2876640"/>
                <a:gd name="connsiteX3" fmla="*/ 216108 w 2521158"/>
                <a:gd name="connsiteY3" fmla="*/ 1724115 h 2876640"/>
                <a:gd name="connsiteX4" fmla="*/ 63708 w 2521158"/>
                <a:gd name="connsiteY4" fmla="*/ 1076415 h 2876640"/>
                <a:gd name="connsiteX5" fmla="*/ 1330533 w 2521158"/>
                <a:gd name="connsiteY5" fmla="*/ 90 h 2876640"/>
                <a:gd name="connsiteX6" fmla="*/ 2521158 w 2521158"/>
                <a:gd name="connsiteY6" fmla="*/ 1019265 h 2876640"/>
                <a:gd name="connsiteX7" fmla="*/ 2311608 w 2521158"/>
                <a:gd name="connsiteY7" fmla="*/ 1724115 h 2876640"/>
                <a:gd name="connsiteX8" fmla="*/ 2035383 w 2521158"/>
                <a:gd name="connsiteY8" fmla="*/ 2428965 h 2876640"/>
                <a:gd name="connsiteX9" fmla="*/ 2006808 w 2521158"/>
                <a:gd name="connsiteY9" fmla="*/ 2733765 h 2876640"/>
                <a:gd name="connsiteX10" fmla="*/ 1921083 w 2521158"/>
                <a:gd name="connsiteY10" fmla="*/ 2876640 h 2876640"/>
                <a:gd name="connsiteX11" fmla="*/ 578058 w 2521158"/>
                <a:gd name="connsiteY11" fmla="*/ 2876640 h 2876640"/>
                <a:gd name="connsiteX0" fmla="*/ 578058 w 2525209"/>
                <a:gd name="connsiteY0" fmla="*/ 2876635 h 2876635"/>
                <a:gd name="connsiteX1" fmla="*/ 482808 w 2525209"/>
                <a:gd name="connsiteY1" fmla="*/ 2752810 h 2876635"/>
                <a:gd name="connsiteX2" fmla="*/ 454233 w 2525209"/>
                <a:gd name="connsiteY2" fmla="*/ 2438485 h 2876635"/>
                <a:gd name="connsiteX3" fmla="*/ 216108 w 2525209"/>
                <a:gd name="connsiteY3" fmla="*/ 1724110 h 2876635"/>
                <a:gd name="connsiteX4" fmla="*/ 63708 w 2525209"/>
                <a:gd name="connsiteY4" fmla="*/ 1076410 h 2876635"/>
                <a:gd name="connsiteX5" fmla="*/ 1330533 w 2525209"/>
                <a:gd name="connsiteY5" fmla="*/ 85 h 2876635"/>
                <a:gd name="connsiteX6" fmla="*/ 2521158 w 2525209"/>
                <a:gd name="connsiteY6" fmla="*/ 1019260 h 2876635"/>
                <a:gd name="connsiteX7" fmla="*/ 2311608 w 2525209"/>
                <a:gd name="connsiteY7" fmla="*/ 1724110 h 2876635"/>
                <a:gd name="connsiteX8" fmla="*/ 2035383 w 2525209"/>
                <a:gd name="connsiteY8" fmla="*/ 2428960 h 2876635"/>
                <a:gd name="connsiteX9" fmla="*/ 2006808 w 2525209"/>
                <a:gd name="connsiteY9" fmla="*/ 2733760 h 2876635"/>
                <a:gd name="connsiteX10" fmla="*/ 1921083 w 2525209"/>
                <a:gd name="connsiteY10" fmla="*/ 2876635 h 2876635"/>
                <a:gd name="connsiteX11" fmla="*/ 578058 w 2525209"/>
                <a:gd name="connsiteY11" fmla="*/ 2876635 h 2876635"/>
                <a:gd name="connsiteX0" fmla="*/ 578058 w 2525209"/>
                <a:gd name="connsiteY0" fmla="*/ 2876635 h 2876635"/>
                <a:gd name="connsiteX1" fmla="*/ 482808 w 2525209"/>
                <a:gd name="connsiteY1" fmla="*/ 2752810 h 2876635"/>
                <a:gd name="connsiteX2" fmla="*/ 454233 w 2525209"/>
                <a:gd name="connsiteY2" fmla="*/ 2438485 h 2876635"/>
                <a:gd name="connsiteX3" fmla="*/ 216108 w 2525209"/>
                <a:gd name="connsiteY3" fmla="*/ 1724110 h 2876635"/>
                <a:gd name="connsiteX4" fmla="*/ 63708 w 2525209"/>
                <a:gd name="connsiteY4" fmla="*/ 1076410 h 2876635"/>
                <a:gd name="connsiteX5" fmla="*/ 1330533 w 2525209"/>
                <a:gd name="connsiteY5" fmla="*/ 85 h 2876635"/>
                <a:gd name="connsiteX6" fmla="*/ 2521158 w 2525209"/>
                <a:gd name="connsiteY6" fmla="*/ 1019260 h 2876635"/>
                <a:gd name="connsiteX7" fmla="*/ 2311608 w 2525209"/>
                <a:gd name="connsiteY7" fmla="*/ 1724110 h 2876635"/>
                <a:gd name="connsiteX8" fmla="*/ 2035383 w 2525209"/>
                <a:gd name="connsiteY8" fmla="*/ 2428960 h 2876635"/>
                <a:gd name="connsiteX9" fmla="*/ 2006808 w 2525209"/>
                <a:gd name="connsiteY9" fmla="*/ 2733760 h 2876635"/>
                <a:gd name="connsiteX10" fmla="*/ 1921083 w 2525209"/>
                <a:gd name="connsiteY10" fmla="*/ 2876635 h 2876635"/>
                <a:gd name="connsiteX11" fmla="*/ 578058 w 2525209"/>
                <a:gd name="connsiteY11" fmla="*/ 2876635 h 2876635"/>
                <a:gd name="connsiteX0" fmla="*/ 578058 w 2525209"/>
                <a:gd name="connsiteY0" fmla="*/ 2876635 h 2876635"/>
                <a:gd name="connsiteX1" fmla="*/ 482808 w 2525209"/>
                <a:gd name="connsiteY1" fmla="*/ 2752810 h 2876635"/>
                <a:gd name="connsiteX2" fmla="*/ 454233 w 2525209"/>
                <a:gd name="connsiteY2" fmla="*/ 2438485 h 2876635"/>
                <a:gd name="connsiteX3" fmla="*/ 216108 w 2525209"/>
                <a:gd name="connsiteY3" fmla="*/ 1724110 h 2876635"/>
                <a:gd name="connsiteX4" fmla="*/ 63708 w 2525209"/>
                <a:gd name="connsiteY4" fmla="*/ 1076410 h 2876635"/>
                <a:gd name="connsiteX5" fmla="*/ 1330533 w 2525209"/>
                <a:gd name="connsiteY5" fmla="*/ 85 h 2876635"/>
                <a:gd name="connsiteX6" fmla="*/ 2521158 w 2525209"/>
                <a:gd name="connsiteY6" fmla="*/ 1019260 h 2876635"/>
                <a:gd name="connsiteX7" fmla="*/ 2311608 w 2525209"/>
                <a:gd name="connsiteY7" fmla="*/ 1724110 h 2876635"/>
                <a:gd name="connsiteX8" fmla="*/ 2035383 w 2525209"/>
                <a:gd name="connsiteY8" fmla="*/ 2428960 h 2876635"/>
                <a:gd name="connsiteX9" fmla="*/ 2006808 w 2525209"/>
                <a:gd name="connsiteY9" fmla="*/ 2733760 h 2876635"/>
                <a:gd name="connsiteX10" fmla="*/ 1921083 w 2525209"/>
                <a:gd name="connsiteY10" fmla="*/ 2876635 h 2876635"/>
                <a:gd name="connsiteX11" fmla="*/ 578058 w 2525209"/>
                <a:gd name="connsiteY11" fmla="*/ 2876635 h 2876635"/>
                <a:gd name="connsiteX0" fmla="*/ 578058 w 2373469"/>
                <a:gd name="connsiteY0" fmla="*/ 2877203 h 2877203"/>
                <a:gd name="connsiteX1" fmla="*/ 482808 w 2373469"/>
                <a:gd name="connsiteY1" fmla="*/ 2753378 h 2877203"/>
                <a:gd name="connsiteX2" fmla="*/ 454233 w 2373469"/>
                <a:gd name="connsiteY2" fmla="*/ 2439053 h 2877203"/>
                <a:gd name="connsiteX3" fmla="*/ 216108 w 2373469"/>
                <a:gd name="connsiteY3" fmla="*/ 1724678 h 2877203"/>
                <a:gd name="connsiteX4" fmla="*/ 63708 w 2373469"/>
                <a:gd name="connsiteY4" fmla="*/ 1076978 h 2877203"/>
                <a:gd name="connsiteX5" fmla="*/ 1330533 w 2373469"/>
                <a:gd name="connsiteY5" fmla="*/ 653 h 2877203"/>
                <a:gd name="connsiteX6" fmla="*/ 2368758 w 2373469"/>
                <a:gd name="connsiteY6" fmla="*/ 1238903 h 2877203"/>
                <a:gd name="connsiteX7" fmla="*/ 2311608 w 2373469"/>
                <a:gd name="connsiteY7" fmla="*/ 1724678 h 2877203"/>
                <a:gd name="connsiteX8" fmla="*/ 2035383 w 2373469"/>
                <a:gd name="connsiteY8" fmla="*/ 2429528 h 2877203"/>
                <a:gd name="connsiteX9" fmla="*/ 2006808 w 2373469"/>
                <a:gd name="connsiteY9" fmla="*/ 2734328 h 2877203"/>
                <a:gd name="connsiteX10" fmla="*/ 1921083 w 2373469"/>
                <a:gd name="connsiteY10" fmla="*/ 2877203 h 2877203"/>
                <a:gd name="connsiteX11" fmla="*/ 578058 w 2373469"/>
                <a:gd name="connsiteY11" fmla="*/ 2877203 h 2877203"/>
                <a:gd name="connsiteX0" fmla="*/ 578058 w 2386537"/>
                <a:gd name="connsiteY0" fmla="*/ 2876552 h 2876552"/>
                <a:gd name="connsiteX1" fmla="*/ 482808 w 2386537"/>
                <a:gd name="connsiteY1" fmla="*/ 2752727 h 2876552"/>
                <a:gd name="connsiteX2" fmla="*/ 454233 w 2386537"/>
                <a:gd name="connsiteY2" fmla="*/ 2438402 h 2876552"/>
                <a:gd name="connsiteX3" fmla="*/ 216108 w 2386537"/>
                <a:gd name="connsiteY3" fmla="*/ 1724027 h 2876552"/>
                <a:gd name="connsiteX4" fmla="*/ 63708 w 2386537"/>
                <a:gd name="connsiteY4" fmla="*/ 1076327 h 2876552"/>
                <a:gd name="connsiteX5" fmla="*/ 1330533 w 2386537"/>
                <a:gd name="connsiteY5" fmla="*/ 2 h 2876552"/>
                <a:gd name="connsiteX6" fmla="*/ 2368758 w 2386537"/>
                <a:gd name="connsiteY6" fmla="*/ 1238252 h 2876552"/>
                <a:gd name="connsiteX7" fmla="*/ 2311608 w 2386537"/>
                <a:gd name="connsiteY7" fmla="*/ 1724027 h 2876552"/>
                <a:gd name="connsiteX8" fmla="*/ 2035383 w 2386537"/>
                <a:gd name="connsiteY8" fmla="*/ 2428877 h 2876552"/>
                <a:gd name="connsiteX9" fmla="*/ 2006808 w 2386537"/>
                <a:gd name="connsiteY9" fmla="*/ 2733677 h 2876552"/>
                <a:gd name="connsiteX10" fmla="*/ 1921083 w 2386537"/>
                <a:gd name="connsiteY10" fmla="*/ 2876552 h 2876552"/>
                <a:gd name="connsiteX11" fmla="*/ 578058 w 2386537"/>
                <a:gd name="connsiteY11" fmla="*/ 2876552 h 2876552"/>
                <a:gd name="connsiteX0" fmla="*/ 542483 w 2350962"/>
                <a:gd name="connsiteY0" fmla="*/ 2876552 h 2876552"/>
                <a:gd name="connsiteX1" fmla="*/ 447233 w 2350962"/>
                <a:gd name="connsiteY1" fmla="*/ 2752727 h 2876552"/>
                <a:gd name="connsiteX2" fmla="*/ 418658 w 2350962"/>
                <a:gd name="connsiteY2" fmla="*/ 2438402 h 2876552"/>
                <a:gd name="connsiteX3" fmla="*/ 28133 w 2350962"/>
                <a:gd name="connsiteY3" fmla="*/ 1076327 h 2876552"/>
                <a:gd name="connsiteX4" fmla="*/ 1294958 w 2350962"/>
                <a:gd name="connsiteY4" fmla="*/ 2 h 2876552"/>
                <a:gd name="connsiteX5" fmla="*/ 2333183 w 2350962"/>
                <a:gd name="connsiteY5" fmla="*/ 1238252 h 2876552"/>
                <a:gd name="connsiteX6" fmla="*/ 2276033 w 2350962"/>
                <a:gd name="connsiteY6" fmla="*/ 1724027 h 2876552"/>
                <a:gd name="connsiteX7" fmla="*/ 1999808 w 2350962"/>
                <a:gd name="connsiteY7" fmla="*/ 2428877 h 2876552"/>
                <a:gd name="connsiteX8" fmla="*/ 1971233 w 2350962"/>
                <a:gd name="connsiteY8" fmla="*/ 2733677 h 2876552"/>
                <a:gd name="connsiteX9" fmla="*/ 1885508 w 2350962"/>
                <a:gd name="connsiteY9" fmla="*/ 2876552 h 2876552"/>
                <a:gd name="connsiteX10" fmla="*/ 542483 w 2350962"/>
                <a:gd name="connsiteY10" fmla="*/ 2876552 h 2876552"/>
                <a:gd name="connsiteX0" fmla="*/ 542483 w 2350962"/>
                <a:gd name="connsiteY0" fmla="*/ 2876552 h 2876552"/>
                <a:gd name="connsiteX1" fmla="*/ 447233 w 2350962"/>
                <a:gd name="connsiteY1" fmla="*/ 2752727 h 2876552"/>
                <a:gd name="connsiteX2" fmla="*/ 418658 w 2350962"/>
                <a:gd name="connsiteY2" fmla="*/ 2438402 h 2876552"/>
                <a:gd name="connsiteX3" fmla="*/ 28133 w 2350962"/>
                <a:gd name="connsiteY3" fmla="*/ 1076327 h 2876552"/>
                <a:gd name="connsiteX4" fmla="*/ 1294958 w 2350962"/>
                <a:gd name="connsiteY4" fmla="*/ 2 h 2876552"/>
                <a:gd name="connsiteX5" fmla="*/ 2333183 w 2350962"/>
                <a:gd name="connsiteY5" fmla="*/ 1238252 h 2876552"/>
                <a:gd name="connsiteX6" fmla="*/ 1999808 w 2350962"/>
                <a:gd name="connsiteY6" fmla="*/ 2428877 h 2876552"/>
                <a:gd name="connsiteX7" fmla="*/ 1971233 w 2350962"/>
                <a:gd name="connsiteY7" fmla="*/ 2733677 h 2876552"/>
                <a:gd name="connsiteX8" fmla="*/ 1885508 w 2350962"/>
                <a:gd name="connsiteY8" fmla="*/ 2876552 h 2876552"/>
                <a:gd name="connsiteX9" fmla="*/ 542483 w 2350962"/>
                <a:gd name="connsiteY9" fmla="*/ 2876552 h 2876552"/>
                <a:gd name="connsiteX0" fmla="*/ 542483 w 2347372"/>
                <a:gd name="connsiteY0" fmla="*/ 2876561 h 2876561"/>
                <a:gd name="connsiteX1" fmla="*/ 447233 w 2347372"/>
                <a:gd name="connsiteY1" fmla="*/ 2752736 h 2876561"/>
                <a:gd name="connsiteX2" fmla="*/ 418658 w 2347372"/>
                <a:gd name="connsiteY2" fmla="*/ 2438411 h 2876561"/>
                <a:gd name="connsiteX3" fmla="*/ 28133 w 2347372"/>
                <a:gd name="connsiteY3" fmla="*/ 1076336 h 2876561"/>
                <a:gd name="connsiteX4" fmla="*/ 1294958 w 2347372"/>
                <a:gd name="connsiteY4" fmla="*/ 11 h 2876561"/>
                <a:gd name="connsiteX5" fmla="*/ 2342708 w 2347372"/>
                <a:gd name="connsiteY5" fmla="*/ 1095386 h 2876561"/>
                <a:gd name="connsiteX6" fmla="*/ 1999808 w 2347372"/>
                <a:gd name="connsiteY6" fmla="*/ 2428886 h 2876561"/>
                <a:gd name="connsiteX7" fmla="*/ 1971233 w 2347372"/>
                <a:gd name="connsiteY7" fmla="*/ 2733686 h 2876561"/>
                <a:gd name="connsiteX8" fmla="*/ 1885508 w 2347372"/>
                <a:gd name="connsiteY8" fmla="*/ 2876561 h 2876561"/>
                <a:gd name="connsiteX9" fmla="*/ 542483 w 2347372"/>
                <a:gd name="connsiteY9" fmla="*/ 2876561 h 2876561"/>
                <a:gd name="connsiteX0" fmla="*/ 461688 w 2266495"/>
                <a:gd name="connsiteY0" fmla="*/ 2876559 h 2876559"/>
                <a:gd name="connsiteX1" fmla="*/ 366438 w 2266495"/>
                <a:gd name="connsiteY1" fmla="*/ 2752734 h 2876559"/>
                <a:gd name="connsiteX2" fmla="*/ 337863 w 2266495"/>
                <a:gd name="connsiteY2" fmla="*/ 2438409 h 2876559"/>
                <a:gd name="connsiteX3" fmla="*/ 33063 w 2266495"/>
                <a:gd name="connsiteY3" fmla="*/ 1114434 h 2876559"/>
                <a:gd name="connsiteX4" fmla="*/ 1214163 w 2266495"/>
                <a:gd name="connsiteY4" fmla="*/ 9 h 2876559"/>
                <a:gd name="connsiteX5" fmla="*/ 2261913 w 2266495"/>
                <a:gd name="connsiteY5" fmla="*/ 1095384 h 2876559"/>
                <a:gd name="connsiteX6" fmla="*/ 1919013 w 2266495"/>
                <a:gd name="connsiteY6" fmla="*/ 2428884 h 2876559"/>
                <a:gd name="connsiteX7" fmla="*/ 1890438 w 2266495"/>
                <a:gd name="connsiteY7" fmla="*/ 2733684 h 2876559"/>
                <a:gd name="connsiteX8" fmla="*/ 1804713 w 2266495"/>
                <a:gd name="connsiteY8" fmla="*/ 2876559 h 2876559"/>
                <a:gd name="connsiteX9" fmla="*/ 461688 w 2266495"/>
                <a:gd name="connsiteY9" fmla="*/ 2876559 h 2876559"/>
                <a:gd name="connsiteX0" fmla="*/ 428657 w 2233464"/>
                <a:gd name="connsiteY0" fmla="*/ 2876559 h 2876559"/>
                <a:gd name="connsiteX1" fmla="*/ 333407 w 2233464"/>
                <a:gd name="connsiteY1" fmla="*/ 2752734 h 2876559"/>
                <a:gd name="connsiteX2" fmla="*/ 304832 w 2233464"/>
                <a:gd name="connsiteY2" fmla="*/ 2438409 h 2876559"/>
                <a:gd name="connsiteX3" fmla="*/ 32 w 2233464"/>
                <a:gd name="connsiteY3" fmla="*/ 1114434 h 2876559"/>
                <a:gd name="connsiteX4" fmla="*/ 1181132 w 2233464"/>
                <a:gd name="connsiteY4" fmla="*/ 9 h 2876559"/>
                <a:gd name="connsiteX5" fmla="*/ 2228882 w 2233464"/>
                <a:gd name="connsiteY5" fmla="*/ 1095384 h 2876559"/>
                <a:gd name="connsiteX6" fmla="*/ 1885982 w 2233464"/>
                <a:gd name="connsiteY6" fmla="*/ 2428884 h 2876559"/>
                <a:gd name="connsiteX7" fmla="*/ 1857407 w 2233464"/>
                <a:gd name="connsiteY7" fmla="*/ 2733684 h 2876559"/>
                <a:gd name="connsiteX8" fmla="*/ 1771682 w 2233464"/>
                <a:gd name="connsiteY8" fmla="*/ 2876559 h 2876559"/>
                <a:gd name="connsiteX9" fmla="*/ 428657 w 2233464"/>
                <a:gd name="connsiteY9" fmla="*/ 2876559 h 2876559"/>
                <a:gd name="connsiteX0" fmla="*/ 428657 w 2229008"/>
                <a:gd name="connsiteY0" fmla="*/ 2876560 h 2876560"/>
                <a:gd name="connsiteX1" fmla="*/ 333407 w 2229008"/>
                <a:gd name="connsiteY1" fmla="*/ 2752735 h 2876560"/>
                <a:gd name="connsiteX2" fmla="*/ 304832 w 2229008"/>
                <a:gd name="connsiteY2" fmla="*/ 2438410 h 2876560"/>
                <a:gd name="connsiteX3" fmla="*/ 32 w 2229008"/>
                <a:gd name="connsiteY3" fmla="*/ 1114435 h 2876560"/>
                <a:gd name="connsiteX4" fmla="*/ 1181132 w 2229008"/>
                <a:gd name="connsiteY4" fmla="*/ 10 h 2876560"/>
                <a:gd name="connsiteX5" fmla="*/ 2228882 w 2229008"/>
                <a:gd name="connsiteY5" fmla="*/ 1095385 h 2876560"/>
                <a:gd name="connsiteX6" fmla="*/ 1885982 w 2229008"/>
                <a:gd name="connsiteY6" fmla="*/ 2428885 h 2876560"/>
                <a:gd name="connsiteX7" fmla="*/ 1857407 w 2229008"/>
                <a:gd name="connsiteY7" fmla="*/ 2733685 h 2876560"/>
                <a:gd name="connsiteX8" fmla="*/ 1771682 w 2229008"/>
                <a:gd name="connsiteY8" fmla="*/ 2876560 h 2876560"/>
                <a:gd name="connsiteX9" fmla="*/ 428657 w 2229008"/>
                <a:gd name="connsiteY9" fmla="*/ 2876560 h 2876560"/>
                <a:gd name="connsiteX0" fmla="*/ 428657 w 2229008"/>
                <a:gd name="connsiteY0" fmla="*/ 2876560 h 2876560"/>
                <a:gd name="connsiteX1" fmla="*/ 333407 w 2229008"/>
                <a:gd name="connsiteY1" fmla="*/ 2752735 h 2876560"/>
                <a:gd name="connsiteX2" fmla="*/ 304832 w 2229008"/>
                <a:gd name="connsiteY2" fmla="*/ 2438410 h 2876560"/>
                <a:gd name="connsiteX3" fmla="*/ 32 w 2229008"/>
                <a:gd name="connsiteY3" fmla="*/ 1114435 h 2876560"/>
                <a:gd name="connsiteX4" fmla="*/ 1181132 w 2229008"/>
                <a:gd name="connsiteY4" fmla="*/ 10 h 2876560"/>
                <a:gd name="connsiteX5" fmla="*/ 2228882 w 2229008"/>
                <a:gd name="connsiteY5" fmla="*/ 1095385 h 2876560"/>
                <a:gd name="connsiteX6" fmla="*/ 1885982 w 2229008"/>
                <a:gd name="connsiteY6" fmla="*/ 2428885 h 2876560"/>
                <a:gd name="connsiteX7" fmla="*/ 1857407 w 2229008"/>
                <a:gd name="connsiteY7" fmla="*/ 2733685 h 2876560"/>
                <a:gd name="connsiteX8" fmla="*/ 1771682 w 2229008"/>
                <a:gd name="connsiteY8" fmla="*/ 2876560 h 2876560"/>
                <a:gd name="connsiteX9" fmla="*/ 428657 w 2229008"/>
                <a:gd name="connsiteY9" fmla="*/ 2876560 h 2876560"/>
                <a:gd name="connsiteX0" fmla="*/ 638207 w 2229008"/>
                <a:gd name="connsiteY0" fmla="*/ 2876560 h 2876560"/>
                <a:gd name="connsiteX1" fmla="*/ 333407 w 2229008"/>
                <a:gd name="connsiteY1" fmla="*/ 2752735 h 2876560"/>
                <a:gd name="connsiteX2" fmla="*/ 304832 w 2229008"/>
                <a:gd name="connsiteY2" fmla="*/ 2438410 h 2876560"/>
                <a:gd name="connsiteX3" fmla="*/ 32 w 2229008"/>
                <a:gd name="connsiteY3" fmla="*/ 1114435 h 2876560"/>
                <a:gd name="connsiteX4" fmla="*/ 1181132 w 2229008"/>
                <a:gd name="connsiteY4" fmla="*/ 10 h 2876560"/>
                <a:gd name="connsiteX5" fmla="*/ 2228882 w 2229008"/>
                <a:gd name="connsiteY5" fmla="*/ 1095385 h 2876560"/>
                <a:gd name="connsiteX6" fmla="*/ 1885982 w 2229008"/>
                <a:gd name="connsiteY6" fmla="*/ 2428885 h 2876560"/>
                <a:gd name="connsiteX7" fmla="*/ 1857407 w 2229008"/>
                <a:gd name="connsiteY7" fmla="*/ 2733685 h 2876560"/>
                <a:gd name="connsiteX8" fmla="*/ 1771682 w 2229008"/>
                <a:gd name="connsiteY8" fmla="*/ 2876560 h 2876560"/>
                <a:gd name="connsiteX9" fmla="*/ 638207 w 2229008"/>
                <a:gd name="connsiteY9" fmla="*/ 2876560 h 2876560"/>
                <a:gd name="connsiteX0" fmla="*/ 638207 w 2229008"/>
                <a:gd name="connsiteY0" fmla="*/ 2876560 h 2876560"/>
                <a:gd name="connsiteX1" fmla="*/ 333407 w 2229008"/>
                <a:gd name="connsiteY1" fmla="*/ 2752735 h 2876560"/>
                <a:gd name="connsiteX2" fmla="*/ 304832 w 2229008"/>
                <a:gd name="connsiteY2" fmla="*/ 2438410 h 2876560"/>
                <a:gd name="connsiteX3" fmla="*/ 32 w 2229008"/>
                <a:gd name="connsiteY3" fmla="*/ 1114435 h 2876560"/>
                <a:gd name="connsiteX4" fmla="*/ 1181132 w 2229008"/>
                <a:gd name="connsiteY4" fmla="*/ 10 h 2876560"/>
                <a:gd name="connsiteX5" fmla="*/ 2228882 w 2229008"/>
                <a:gd name="connsiteY5" fmla="*/ 1095385 h 2876560"/>
                <a:gd name="connsiteX6" fmla="*/ 1885982 w 2229008"/>
                <a:gd name="connsiteY6" fmla="*/ 2428885 h 2876560"/>
                <a:gd name="connsiteX7" fmla="*/ 1857407 w 2229008"/>
                <a:gd name="connsiteY7" fmla="*/ 2733685 h 2876560"/>
                <a:gd name="connsiteX8" fmla="*/ 1571657 w 2229008"/>
                <a:gd name="connsiteY8" fmla="*/ 2876560 h 2876560"/>
                <a:gd name="connsiteX9" fmla="*/ 638207 w 2229008"/>
                <a:gd name="connsiteY9" fmla="*/ 2876560 h 2876560"/>
                <a:gd name="connsiteX0" fmla="*/ 638207 w 2229008"/>
                <a:gd name="connsiteY0" fmla="*/ 2876560 h 2876560"/>
                <a:gd name="connsiteX1" fmla="*/ 333407 w 2229008"/>
                <a:gd name="connsiteY1" fmla="*/ 2752735 h 2876560"/>
                <a:gd name="connsiteX2" fmla="*/ 304832 w 2229008"/>
                <a:gd name="connsiteY2" fmla="*/ 2438410 h 2876560"/>
                <a:gd name="connsiteX3" fmla="*/ 32 w 2229008"/>
                <a:gd name="connsiteY3" fmla="*/ 1114435 h 2876560"/>
                <a:gd name="connsiteX4" fmla="*/ 1181132 w 2229008"/>
                <a:gd name="connsiteY4" fmla="*/ 10 h 2876560"/>
                <a:gd name="connsiteX5" fmla="*/ 2228882 w 2229008"/>
                <a:gd name="connsiteY5" fmla="*/ 1095385 h 2876560"/>
                <a:gd name="connsiteX6" fmla="*/ 1885982 w 2229008"/>
                <a:gd name="connsiteY6" fmla="*/ 2428885 h 2876560"/>
                <a:gd name="connsiteX7" fmla="*/ 1685957 w 2229008"/>
                <a:gd name="connsiteY7" fmla="*/ 2762260 h 2876560"/>
                <a:gd name="connsiteX8" fmla="*/ 1571657 w 2229008"/>
                <a:gd name="connsiteY8" fmla="*/ 2876560 h 2876560"/>
                <a:gd name="connsiteX9" fmla="*/ 638207 w 2229008"/>
                <a:gd name="connsiteY9" fmla="*/ 2876560 h 2876560"/>
                <a:gd name="connsiteX0" fmla="*/ 638207 w 2229008"/>
                <a:gd name="connsiteY0" fmla="*/ 2876560 h 2876560"/>
                <a:gd name="connsiteX1" fmla="*/ 495332 w 2229008"/>
                <a:gd name="connsiteY1" fmla="*/ 2828935 h 2876560"/>
                <a:gd name="connsiteX2" fmla="*/ 304832 w 2229008"/>
                <a:gd name="connsiteY2" fmla="*/ 2438410 h 2876560"/>
                <a:gd name="connsiteX3" fmla="*/ 32 w 2229008"/>
                <a:gd name="connsiteY3" fmla="*/ 1114435 h 2876560"/>
                <a:gd name="connsiteX4" fmla="*/ 1181132 w 2229008"/>
                <a:gd name="connsiteY4" fmla="*/ 10 h 2876560"/>
                <a:gd name="connsiteX5" fmla="*/ 2228882 w 2229008"/>
                <a:gd name="connsiteY5" fmla="*/ 1095385 h 2876560"/>
                <a:gd name="connsiteX6" fmla="*/ 1885982 w 2229008"/>
                <a:gd name="connsiteY6" fmla="*/ 2428885 h 2876560"/>
                <a:gd name="connsiteX7" fmla="*/ 1685957 w 2229008"/>
                <a:gd name="connsiteY7" fmla="*/ 2762260 h 2876560"/>
                <a:gd name="connsiteX8" fmla="*/ 1571657 w 2229008"/>
                <a:gd name="connsiteY8" fmla="*/ 2876560 h 2876560"/>
                <a:gd name="connsiteX9" fmla="*/ 638207 w 2229008"/>
                <a:gd name="connsiteY9" fmla="*/ 2876560 h 2876560"/>
                <a:gd name="connsiteX0" fmla="*/ 663894 w 2254695"/>
                <a:gd name="connsiteY0" fmla="*/ 2876560 h 2876560"/>
                <a:gd name="connsiteX1" fmla="*/ 521019 w 2254695"/>
                <a:gd name="connsiteY1" fmla="*/ 2828935 h 2876560"/>
                <a:gd name="connsiteX2" fmla="*/ 397194 w 2254695"/>
                <a:gd name="connsiteY2" fmla="*/ 2428885 h 2876560"/>
                <a:gd name="connsiteX3" fmla="*/ 25719 w 2254695"/>
                <a:gd name="connsiteY3" fmla="*/ 1114435 h 2876560"/>
                <a:gd name="connsiteX4" fmla="*/ 1206819 w 2254695"/>
                <a:gd name="connsiteY4" fmla="*/ 10 h 2876560"/>
                <a:gd name="connsiteX5" fmla="*/ 2254569 w 2254695"/>
                <a:gd name="connsiteY5" fmla="*/ 1095385 h 2876560"/>
                <a:gd name="connsiteX6" fmla="*/ 1911669 w 2254695"/>
                <a:gd name="connsiteY6" fmla="*/ 2428885 h 2876560"/>
                <a:gd name="connsiteX7" fmla="*/ 1711644 w 2254695"/>
                <a:gd name="connsiteY7" fmla="*/ 2762260 h 2876560"/>
                <a:gd name="connsiteX8" fmla="*/ 1597344 w 2254695"/>
                <a:gd name="connsiteY8" fmla="*/ 2876560 h 2876560"/>
                <a:gd name="connsiteX9" fmla="*/ 663894 w 2254695"/>
                <a:gd name="connsiteY9" fmla="*/ 2876560 h 2876560"/>
                <a:gd name="connsiteX0" fmla="*/ 638464 w 2229265"/>
                <a:gd name="connsiteY0" fmla="*/ 2876560 h 2876560"/>
                <a:gd name="connsiteX1" fmla="*/ 495589 w 2229265"/>
                <a:gd name="connsiteY1" fmla="*/ 2828935 h 2876560"/>
                <a:gd name="connsiteX2" fmla="*/ 371764 w 2229265"/>
                <a:gd name="connsiteY2" fmla="*/ 2428885 h 2876560"/>
                <a:gd name="connsiteX3" fmla="*/ 289 w 2229265"/>
                <a:gd name="connsiteY3" fmla="*/ 1114435 h 2876560"/>
                <a:gd name="connsiteX4" fmla="*/ 1181389 w 2229265"/>
                <a:gd name="connsiteY4" fmla="*/ 10 h 2876560"/>
                <a:gd name="connsiteX5" fmla="*/ 2229139 w 2229265"/>
                <a:gd name="connsiteY5" fmla="*/ 1095385 h 2876560"/>
                <a:gd name="connsiteX6" fmla="*/ 1886239 w 2229265"/>
                <a:gd name="connsiteY6" fmla="*/ 2428885 h 2876560"/>
                <a:gd name="connsiteX7" fmla="*/ 1686214 w 2229265"/>
                <a:gd name="connsiteY7" fmla="*/ 2762260 h 2876560"/>
                <a:gd name="connsiteX8" fmla="*/ 1571914 w 2229265"/>
                <a:gd name="connsiteY8" fmla="*/ 2876560 h 2876560"/>
                <a:gd name="connsiteX9" fmla="*/ 638464 w 2229265"/>
                <a:gd name="connsiteY9" fmla="*/ 2876560 h 2876560"/>
                <a:gd name="connsiteX0" fmla="*/ 590890 w 2181691"/>
                <a:gd name="connsiteY0" fmla="*/ 2876572 h 2876572"/>
                <a:gd name="connsiteX1" fmla="*/ 448015 w 2181691"/>
                <a:gd name="connsiteY1" fmla="*/ 2828947 h 2876572"/>
                <a:gd name="connsiteX2" fmla="*/ 324190 w 2181691"/>
                <a:gd name="connsiteY2" fmla="*/ 2428897 h 2876572"/>
                <a:gd name="connsiteX3" fmla="*/ 340 w 2181691"/>
                <a:gd name="connsiteY3" fmla="*/ 1123972 h 2876572"/>
                <a:gd name="connsiteX4" fmla="*/ 1133815 w 2181691"/>
                <a:gd name="connsiteY4" fmla="*/ 22 h 2876572"/>
                <a:gd name="connsiteX5" fmla="*/ 2181565 w 2181691"/>
                <a:gd name="connsiteY5" fmla="*/ 1095397 h 2876572"/>
                <a:gd name="connsiteX6" fmla="*/ 1838665 w 2181691"/>
                <a:gd name="connsiteY6" fmla="*/ 2428897 h 2876572"/>
                <a:gd name="connsiteX7" fmla="*/ 1638640 w 2181691"/>
                <a:gd name="connsiteY7" fmla="*/ 2762272 h 2876572"/>
                <a:gd name="connsiteX8" fmla="*/ 1524340 w 2181691"/>
                <a:gd name="connsiteY8" fmla="*/ 2876572 h 2876572"/>
                <a:gd name="connsiteX9" fmla="*/ 590890 w 2181691"/>
                <a:gd name="connsiteY9" fmla="*/ 2876572 h 2876572"/>
                <a:gd name="connsiteX0" fmla="*/ 590890 w 2181691"/>
                <a:gd name="connsiteY0" fmla="*/ 2876572 h 2876572"/>
                <a:gd name="connsiteX1" fmla="*/ 448015 w 2181691"/>
                <a:gd name="connsiteY1" fmla="*/ 2828947 h 2876572"/>
                <a:gd name="connsiteX2" fmla="*/ 324190 w 2181691"/>
                <a:gd name="connsiteY2" fmla="*/ 2428897 h 2876572"/>
                <a:gd name="connsiteX3" fmla="*/ 340 w 2181691"/>
                <a:gd name="connsiteY3" fmla="*/ 1123972 h 2876572"/>
                <a:gd name="connsiteX4" fmla="*/ 1133815 w 2181691"/>
                <a:gd name="connsiteY4" fmla="*/ 22 h 2876572"/>
                <a:gd name="connsiteX5" fmla="*/ 2181565 w 2181691"/>
                <a:gd name="connsiteY5" fmla="*/ 1095397 h 2876572"/>
                <a:gd name="connsiteX6" fmla="*/ 1838665 w 2181691"/>
                <a:gd name="connsiteY6" fmla="*/ 2428897 h 2876572"/>
                <a:gd name="connsiteX7" fmla="*/ 1638640 w 2181691"/>
                <a:gd name="connsiteY7" fmla="*/ 2762272 h 2876572"/>
                <a:gd name="connsiteX8" fmla="*/ 1524340 w 2181691"/>
                <a:gd name="connsiteY8" fmla="*/ 2876572 h 2876572"/>
                <a:gd name="connsiteX9" fmla="*/ 590890 w 2181691"/>
                <a:gd name="connsiteY9" fmla="*/ 2876572 h 2876572"/>
                <a:gd name="connsiteX0" fmla="*/ 809965 w 2181691"/>
                <a:gd name="connsiteY0" fmla="*/ 2876572 h 2876572"/>
                <a:gd name="connsiteX1" fmla="*/ 448015 w 2181691"/>
                <a:gd name="connsiteY1" fmla="*/ 2828947 h 2876572"/>
                <a:gd name="connsiteX2" fmla="*/ 324190 w 2181691"/>
                <a:gd name="connsiteY2" fmla="*/ 2428897 h 2876572"/>
                <a:gd name="connsiteX3" fmla="*/ 340 w 2181691"/>
                <a:gd name="connsiteY3" fmla="*/ 1123972 h 2876572"/>
                <a:gd name="connsiteX4" fmla="*/ 1133815 w 2181691"/>
                <a:gd name="connsiteY4" fmla="*/ 22 h 2876572"/>
                <a:gd name="connsiteX5" fmla="*/ 2181565 w 2181691"/>
                <a:gd name="connsiteY5" fmla="*/ 1095397 h 2876572"/>
                <a:gd name="connsiteX6" fmla="*/ 1838665 w 2181691"/>
                <a:gd name="connsiteY6" fmla="*/ 2428897 h 2876572"/>
                <a:gd name="connsiteX7" fmla="*/ 1638640 w 2181691"/>
                <a:gd name="connsiteY7" fmla="*/ 2762272 h 2876572"/>
                <a:gd name="connsiteX8" fmla="*/ 1524340 w 2181691"/>
                <a:gd name="connsiteY8" fmla="*/ 2876572 h 2876572"/>
                <a:gd name="connsiteX9" fmla="*/ 809965 w 2181691"/>
                <a:gd name="connsiteY9" fmla="*/ 2876572 h 2876572"/>
                <a:gd name="connsiteX0" fmla="*/ 809965 w 2181691"/>
                <a:gd name="connsiteY0" fmla="*/ 2876572 h 2876572"/>
                <a:gd name="connsiteX1" fmla="*/ 448015 w 2181691"/>
                <a:gd name="connsiteY1" fmla="*/ 2828947 h 2876572"/>
                <a:gd name="connsiteX2" fmla="*/ 324190 w 2181691"/>
                <a:gd name="connsiteY2" fmla="*/ 2428897 h 2876572"/>
                <a:gd name="connsiteX3" fmla="*/ 340 w 2181691"/>
                <a:gd name="connsiteY3" fmla="*/ 1123972 h 2876572"/>
                <a:gd name="connsiteX4" fmla="*/ 1133815 w 2181691"/>
                <a:gd name="connsiteY4" fmla="*/ 22 h 2876572"/>
                <a:gd name="connsiteX5" fmla="*/ 2181565 w 2181691"/>
                <a:gd name="connsiteY5" fmla="*/ 1095397 h 2876572"/>
                <a:gd name="connsiteX6" fmla="*/ 1838665 w 2181691"/>
                <a:gd name="connsiteY6" fmla="*/ 2428897 h 2876572"/>
                <a:gd name="connsiteX7" fmla="*/ 1638640 w 2181691"/>
                <a:gd name="connsiteY7" fmla="*/ 2762272 h 2876572"/>
                <a:gd name="connsiteX8" fmla="*/ 1390990 w 2181691"/>
                <a:gd name="connsiteY8" fmla="*/ 2876572 h 2876572"/>
                <a:gd name="connsiteX9" fmla="*/ 809965 w 2181691"/>
                <a:gd name="connsiteY9" fmla="*/ 2876572 h 2876572"/>
                <a:gd name="connsiteX0" fmla="*/ 714715 w 2181691"/>
                <a:gd name="connsiteY0" fmla="*/ 2876572 h 2876572"/>
                <a:gd name="connsiteX1" fmla="*/ 448015 w 2181691"/>
                <a:gd name="connsiteY1" fmla="*/ 2828947 h 2876572"/>
                <a:gd name="connsiteX2" fmla="*/ 324190 w 2181691"/>
                <a:gd name="connsiteY2" fmla="*/ 2428897 h 2876572"/>
                <a:gd name="connsiteX3" fmla="*/ 340 w 2181691"/>
                <a:gd name="connsiteY3" fmla="*/ 1123972 h 2876572"/>
                <a:gd name="connsiteX4" fmla="*/ 1133815 w 2181691"/>
                <a:gd name="connsiteY4" fmla="*/ 22 h 2876572"/>
                <a:gd name="connsiteX5" fmla="*/ 2181565 w 2181691"/>
                <a:gd name="connsiteY5" fmla="*/ 1095397 h 2876572"/>
                <a:gd name="connsiteX6" fmla="*/ 1838665 w 2181691"/>
                <a:gd name="connsiteY6" fmla="*/ 2428897 h 2876572"/>
                <a:gd name="connsiteX7" fmla="*/ 1638640 w 2181691"/>
                <a:gd name="connsiteY7" fmla="*/ 2762272 h 2876572"/>
                <a:gd name="connsiteX8" fmla="*/ 1390990 w 2181691"/>
                <a:gd name="connsiteY8" fmla="*/ 2876572 h 2876572"/>
                <a:gd name="connsiteX9" fmla="*/ 714715 w 2181691"/>
                <a:gd name="connsiteY9" fmla="*/ 2876572 h 2876572"/>
                <a:gd name="connsiteX0" fmla="*/ 1238366 w 2705342"/>
                <a:gd name="connsiteY0" fmla="*/ 2882562 h 2882562"/>
                <a:gd name="connsiteX1" fmla="*/ 971666 w 2705342"/>
                <a:gd name="connsiteY1" fmla="*/ 2834937 h 2882562"/>
                <a:gd name="connsiteX2" fmla="*/ 847841 w 2705342"/>
                <a:gd name="connsiteY2" fmla="*/ 2434887 h 2882562"/>
                <a:gd name="connsiteX3" fmla="*/ 116 w 2705342"/>
                <a:gd name="connsiteY3" fmla="*/ 1606212 h 2882562"/>
                <a:gd name="connsiteX4" fmla="*/ 1657466 w 2705342"/>
                <a:gd name="connsiteY4" fmla="*/ 6012 h 2882562"/>
                <a:gd name="connsiteX5" fmla="*/ 2705216 w 2705342"/>
                <a:gd name="connsiteY5" fmla="*/ 1101387 h 2882562"/>
                <a:gd name="connsiteX6" fmla="*/ 2362316 w 2705342"/>
                <a:gd name="connsiteY6" fmla="*/ 2434887 h 2882562"/>
                <a:gd name="connsiteX7" fmla="*/ 2162291 w 2705342"/>
                <a:gd name="connsiteY7" fmla="*/ 2768262 h 2882562"/>
                <a:gd name="connsiteX8" fmla="*/ 1914641 w 2705342"/>
                <a:gd name="connsiteY8" fmla="*/ 2882562 h 2882562"/>
                <a:gd name="connsiteX9" fmla="*/ 1238366 w 2705342"/>
                <a:gd name="connsiteY9" fmla="*/ 2882562 h 2882562"/>
                <a:gd name="connsiteX0" fmla="*/ 1238366 w 3181508"/>
                <a:gd name="connsiteY0" fmla="*/ 2876575 h 2876575"/>
                <a:gd name="connsiteX1" fmla="*/ 971666 w 3181508"/>
                <a:gd name="connsiteY1" fmla="*/ 2828950 h 2876575"/>
                <a:gd name="connsiteX2" fmla="*/ 847841 w 3181508"/>
                <a:gd name="connsiteY2" fmla="*/ 2428900 h 2876575"/>
                <a:gd name="connsiteX3" fmla="*/ 116 w 3181508"/>
                <a:gd name="connsiteY3" fmla="*/ 1600225 h 2876575"/>
                <a:gd name="connsiteX4" fmla="*/ 1657466 w 3181508"/>
                <a:gd name="connsiteY4" fmla="*/ 25 h 2876575"/>
                <a:gd name="connsiteX5" fmla="*/ 3181466 w 3181508"/>
                <a:gd name="connsiteY5" fmla="*/ 1562125 h 2876575"/>
                <a:gd name="connsiteX6" fmla="*/ 2362316 w 3181508"/>
                <a:gd name="connsiteY6" fmla="*/ 2428900 h 2876575"/>
                <a:gd name="connsiteX7" fmla="*/ 2162291 w 3181508"/>
                <a:gd name="connsiteY7" fmla="*/ 2762275 h 2876575"/>
                <a:gd name="connsiteX8" fmla="*/ 1914641 w 3181508"/>
                <a:gd name="connsiteY8" fmla="*/ 2876575 h 2876575"/>
                <a:gd name="connsiteX9" fmla="*/ 1238366 w 3181508"/>
                <a:gd name="connsiteY9" fmla="*/ 2876575 h 2876575"/>
                <a:gd name="connsiteX0" fmla="*/ 1249118 w 3206549"/>
                <a:gd name="connsiteY0" fmla="*/ 2876575 h 2876575"/>
                <a:gd name="connsiteX1" fmla="*/ 982418 w 3206549"/>
                <a:gd name="connsiteY1" fmla="*/ 2828950 h 2876575"/>
                <a:gd name="connsiteX2" fmla="*/ 858593 w 3206549"/>
                <a:gd name="connsiteY2" fmla="*/ 2428900 h 2876575"/>
                <a:gd name="connsiteX3" fmla="*/ 10868 w 3206549"/>
                <a:gd name="connsiteY3" fmla="*/ 1600225 h 2876575"/>
                <a:gd name="connsiteX4" fmla="*/ 1572968 w 3206549"/>
                <a:gd name="connsiteY4" fmla="*/ 25 h 2876575"/>
                <a:gd name="connsiteX5" fmla="*/ 3192218 w 3206549"/>
                <a:gd name="connsiteY5" fmla="*/ 1562125 h 2876575"/>
                <a:gd name="connsiteX6" fmla="*/ 2373068 w 3206549"/>
                <a:gd name="connsiteY6" fmla="*/ 2428900 h 2876575"/>
                <a:gd name="connsiteX7" fmla="*/ 2173043 w 3206549"/>
                <a:gd name="connsiteY7" fmla="*/ 2762275 h 2876575"/>
                <a:gd name="connsiteX8" fmla="*/ 1925393 w 3206549"/>
                <a:gd name="connsiteY8" fmla="*/ 2876575 h 2876575"/>
                <a:gd name="connsiteX9" fmla="*/ 1249118 w 3206549"/>
                <a:gd name="connsiteY9" fmla="*/ 2876575 h 2876575"/>
                <a:gd name="connsiteX0" fmla="*/ 1274620 w 3232051"/>
                <a:gd name="connsiteY0" fmla="*/ 2876575 h 2914675"/>
                <a:gd name="connsiteX1" fmla="*/ 1007920 w 3232051"/>
                <a:gd name="connsiteY1" fmla="*/ 2828950 h 2914675"/>
                <a:gd name="connsiteX2" fmla="*/ 493570 w 3232051"/>
                <a:gd name="connsiteY2" fmla="*/ 2914675 h 2914675"/>
                <a:gd name="connsiteX3" fmla="*/ 36370 w 3232051"/>
                <a:gd name="connsiteY3" fmla="*/ 1600225 h 2914675"/>
                <a:gd name="connsiteX4" fmla="*/ 1598470 w 3232051"/>
                <a:gd name="connsiteY4" fmla="*/ 25 h 2914675"/>
                <a:gd name="connsiteX5" fmla="*/ 3217720 w 3232051"/>
                <a:gd name="connsiteY5" fmla="*/ 1562125 h 2914675"/>
                <a:gd name="connsiteX6" fmla="*/ 2398570 w 3232051"/>
                <a:gd name="connsiteY6" fmla="*/ 2428900 h 2914675"/>
                <a:gd name="connsiteX7" fmla="*/ 2198545 w 3232051"/>
                <a:gd name="connsiteY7" fmla="*/ 2762275 h 2914675"/>
                <a:gd name="connsiteX8" fmla="*/ 1950895 w 3232051"/>
                <a:gd name="connsiteY8" fmla="*/ 2876575 h 2914675"/>
                <a:gd name="connsiteX9" fmla="*/ 1274620 w 3232051"/>
                <a:gd name="connsiteY9" fmla="*/ 2876575 h 2914675"/>
                <a:gd name="connsiteX0" fmla="*/ 1274620 w 3232051"/>
                <a:gd name="connsiteY0" fmla="*/ 2876575 h 4372000"/>
                <a:gd name="connsiteX1" fmla="*/ 1007920 w 3232051"/>
                <a:gd name="connsiteY1" fmla="*/ 4372000 h 4372000"/>
                <a:gd name="connsiteX2" fmla="*/ 493570 w 3232051"/>
                <a:gd name="connsiteY2" fmla="*/ 2914675 h 4372000"/>
                <a:gd name="connsiteX3" fmla="*/ 36370 w 3232051"/>
                <a:gd name="connsiteY3" fmla="*/ 1600225 h 4372000"/>
                <a:gd name="connsiteX4" fmla="*/ 1598470 w 3232051"/>
                <a:gd name="connsiteY4" fmla="*/ 25 h 4372000"/>
                <a:gd name="connsiteX5" fmla="*/ 3217720 w 3232051"/>
                <a:gd name="connsiteY5" fmla="*/ 1562125 h 4372000"/>
                <a:gd name="connsiteX6" fmla="*/ 2398570 w 3232051"/>
                <a:gd name="connsiteY6" fmla="*/ 2428900 h 4372000"/>
                <a:gd name="connsiteX7" fmla="*/ 2198545 w 3232051"/>
                <a:gd name="connsiteY7" fmla="*/ 2762275 h 4372000"/>
                <a:gd name="connsiteX8" fmla="*/ 1950895 w 3232051"/>
                <a:gd name="connsiteY8" fmla="*/ 2876575 h 4372000"/>
                <a:gd name="connsiteX9" fmla="*/ 1274620 w 3232051"/>
                <a:gd name="connsiteY9" fmla="*/ 2876575 h 4372000"/>
                <a:gd name="connsiteX0" fmla="*/ 1274620 w 3232051"/>
                <a:gd name="connsiteY0" fmla="*/ 2876575 h 4486300"/>
                <a:gd name="connsiteX1" fmla="*/ 903145 w 3232051"/>
                <a:gd name="connsiteY1" fmla="*/ 4486300 h 4486300"/>
                <a:gd name="connsiteX2" fmla="*/ 493570 w 3232051"/>
                <a:gd name="connsiteY2" fmla="*/ 2914675 h 4486300"/>
                <a:gd name="connsiteX3" fmla="*/ 36370 w 3232051"/>
                <a:gd name="connsiteY3" fmla="*/ 1600225 h 4486300"/>
                <a:gd name="connsiteX4" fmla="*/ 1598470 w 3232051"/>
                <a:gd name="connsiteY4" fmla="*/ 25 h 4486300"/>
                <a:gd name="connsiteX5" fmla="*/ 3217720 w 3232051"/>
                <a:gd name="connsiteY5" fmla="*/ 1562125 h 4486300"/>
                <a:gd name="connsiteX6" fmla="*/ 2398570 w 3232051"/>
                <a:gd name="connsiteY6" fmla="*/ 2428900 h 4486300"/>
                <a:gd name="connsiteX7" fmla="*/ 2198545 w 3232051"/>
                <a:gd name="connsiteY7" fmla="*/ 2762275 h 4486300"/>
                <a:gd name="connsiteX8" fmla="*/ 1950895 w 3232051"/>
                <a:gd name="connsiteY8" fmla="*/ 2876575 h 4486300"/>
                <a:gd name="connsiteX9" fmla="*/ 1274620 w 3232051"/>
                <a:gd name="connsiteY9" fmla="*/ 2876575 h 4486300"/>
                <a:gd name="connsiteX0" fmla="*/ 2265220 w 3232051"/>
                <a:gd name="connsiteY0" fmla="*/ 4495825 h 4495825"/>
                <a:gd name="connsiteX1" fmla="*/ 903145 w 3232051"/>
                <a:gd name="connsiteY1" fmla="*/ 4486300 h 4495825"/>
                <a:gd name="connsiteX2" fmla="*/ 493570 w 3232051"/>
                <a:gd name="connsiteY2" fmla="*/ 2914675 h 4495825"/>
                <a:gd name="connsiteX3" fmla="*/ 36370 w 3232051"/>
                <a:gd name="connsiteY3" fmla="*/ 1600225 h 4495825"/>
                <a:gd name="connsiteX4" fmla="*/ 1598470 w 3232051"/>
                <a:gd name="connsiteY4" fmla="*/ 25 h 4495825"/>
                <a:gd name="connsiteX5" fmla="*/ 3217720 w 3232051"/>
                <a:gd name="connsiteY5" fmla="*/ 1562125 h 4495825"/>
                <a:gd name="connsiteX6" fmla="*/ 2398570 w 3232051"/>
                <a:gd name="connsiteY6" fmla="*/ 2428900 h 4495825"/>
                <a:gd name="connsiteX7" fmla="*/ 2198545 w 3232051"/>
                <a:gd name="connsiteY7" fmla="*/ 2762275 h 4495825"/>
                <a:gd name="connsiteX8" fmla="*/ 1950895 w 3232051"/>
                <a:gd name="connsiteY8" fmla="*/ 2876575 h 4495825"/>
                <a:gd name="connsiteX9" fmla="*/ 2265220 w 3232051"/>
                <a:gd name="connsiteY9" fmla="*/ 4495825 h 4495825"/>
                <a:gd name="connsiteX0" fmla="*/ 2265220 w 3232051"/>
                <a:gd name="connsiteY0" fmla="*/ 4495825 h 4495825"/>
                <a:gd name="connsiteX1" fmla="*/ 903145 w 3232051"/>
                <a:gd name="connsiteY1" fmla="*/ 4486300 h 4495825"/>
                <a:gd name="connsiteX2" fmla="*/ 493570 w 3232051"/>
                <a:gd name="connsiteY2" fmla="*/ 2914675 h 4495825"/>
                <a:gd name="connsiteX3" fmla="*/ 36370 w 3232051"/>
                <a:gd name="connsiteY3" fmla="*/ 1600225 h 4495825"/>
                <a:gd name="connsiteX4" fmla="*/ 1598470 w 3232051"/>
                <a:gd name="connsiteY4" fmla="*/ 25 h 4495825"/>
                <a:gd name="connsiteX5" fmla="*/ 3217720 w 3232051"/>
                <a:gd name="connsiteY5" fmla="*/ 1562125 h 4495825"/>
                <a:gd name="connsiteX6" fmla="*/ 2398570 w 3232051"/>
                <a:gd name="connsiteY6" fmla="*/ 2428900 h 4495825"/>
                <a:gd name="connsiteX7" fmla="*/ 2198545 w 3232051"/>
                <a:gd name="connsiteY7" fmla="*/ 2762275 h 4495825"/>
                <a:gd name="connsiteX8" fmla="*/ 2741470 w 3232051"/>
                <a:gd name="connsiteY8" fmla="*/ 2971825 h 4495825"/>
                <a:gd name="connsiteX9" fmla="*/ 2265220 w 3232051"/>
                <a:gd name="connsiteY9" fmla="*/ 4495825 h 4495825"/>
                <a:gd name="connsiteX0" fmla="*/ 2265220 w 3232051"/>
                <a:gd name="connsiteY0" fmla="*/ 4495825 h 4495825"/>
                <a:gd name="connsiteX1" fmla="*/ 903145 w 3232051"/>
                <a:gd name="connsiteY1" fmla="*/ 4486300 h 4495825"/>
                <a:gd name="connsiteX2" fmla="*/ 493570 w 3232051"/>
                <a:gd name="connsiteY2" fmla="*/ 2914675 h 4495825"/>
                <a:gd name="connsiteX3" fmla="*/ 36370 w 3232051"/>
                <a:gd name="connsiteY3" fmla="*/ 1600225 h 4495825"/>
                <a:gd name="connsiteX4" fmla="*/ 1598470 w 3232051"/>
                <a:gd name="connsiteY4" fmla="*/ 25 h 4495825"/>
                <a:gd name="connsiteX5" fmla="*/ 3217720 w 3232051"/>
                <a:gd name="connsiteY5" fmla="*/ 1562125 h 4495825"/>
                <a:gd name="connsiteX6" fmla="*/ 2398570 w 3232051"/>
                <a:gd name="connsiteY6" fmla="*/ 2428900 h 4495825"/>
                <a:gd name="connsiteX7" fmla="*/ 2741470 w 3232051"/>
                <a:gd name="connsiteY7" fmla="*/ 2971825 h 4495825"/>
                <a:gd name="connsiteX8" fmla="*/ 2265220 w 3232051"/>
                <a:gd name="connsiteY8" fmla="*/ 4495825 h 4495825"/>
                <a:gd name="connsiteX0" fmla="*/ 2265220 w 3259860"/>
                <a:gd name="connsiteY0" fmla="*/ 4495828 h 4495828"/>
                <a:gd name="connsiteX1" fmla="*/ 903145 w 3259860"/>
                <a:gd name="connsiteY1" fmla="*/ 4486303 h 4495828"/>
                <a:gd name="connsiteX2" fmla="*/ 493570 w 3259860"/>
                <a:gd name="connsiteY2" fmla="*/ 2914678 h 4495828"/>
                <a:gd name="connsiteX3" fmla="*/ 36370 w 3259860"/>
                <a:gd name="connsiteY3" fmla="*/ 1600228 h 4495828"/>
                <a:gd name="connsiteX4" fmla="*/ 1598470 w 3259860"/>
                <a:gd name="connsiteY4" fmla="*/ 28 h 4495828"/>
                <a:gd name="connsiteX5" fmla="*/ 3217720 w 3259860"/>
                <a:gd name="connsiteY5" fmla="*/ 1562128 h 4495828"/>
                <a:gd name="connsiteX6" fmla="*/ 2741470 w 3259860"/>
                <a:gd name="connsiteY6" fmla="*/ 2971828 h 4495828"/>
                <a:gd name="connsiteX7" fmla="*/ 2265220 w 3259860"/>
                <a:gd name="connsiteY7" fmla="*/ 4495828 h 4495828"/>
                <a:gd name="connsiteX0" fmla="*/ 2265220 w 3259860"/>
                <a:gd name="connsiteY0" fmla="*/ 4495807 h 4495807"/>
                <a:gd name="connsiteX1" fmla="*/ 903145 w 3259860"/>
                <a:gd name="connsiteY1" fmla="*/ 4486282 h 4495807"/>
                <a:gd name="connsiteX2" fmla="*/ 493570 w 3259860"/>
                <a:gd name="connsiteY2" fmla="*/ 2914657 h 4495807"/>
                <a:gd name="connsiteX3" fmla="*/ 36370 w 3259860"/>
                <a:gd name="connsiteY3" fmla="*/ 1600207 h 4495807"/>
                <a:gd name="connsiteX4" fmla="*/ 1598470 w 3259860"/>
                <a:gd name="connsiteY4" fmla="*/ 7 h 4495807"/>
                <a:gd name="connsiteX5" fmla="*/ 3217720 w 3259860"/>
                <a:gd name="connsiteY5" fmla="*/ 1562107 h 4495807"/>
                <a:gd name="connsiteX6" fmla="*/ 2741470 w 3259860"/>
                <a:gd name="connsiteY6" fmla="*/ 2971807 h 4495807"/>
                <a:gd name="connsiteX7" fmla="*/ 2265220 w 3259860"/>
                <a:gd name="connsiteY7" fmla="*/ 4495807 h 4495807"/>
                <a:gd name="connsiteX0" fmla="*/ 2265220 w 3219387"/>
                <a:gd name="connsiteY0" fmla="*/ 4495807 h 4495807"/>
                <a:gd name="connsiteX1" fmla="*/ 903145 w 3219387"/>
                <a:gd name="connsiteY1" fmla="*/ 4486282 h 4495807"/>
                <a:gd name="connsiteX2" fmla="*/ 493570 w 3219387"/>
                <a:gd name="connsiteY2" fmla="*/ 2914657 h 4495807"/>
                <a:gd name="connsiteX3" fmla="*/ 36370 w 3219387"/>
                <a:gd name="connsiteY3" fmla="*/ 1600207 h 4495807"/>
                <a:gd name="connsiteX4" fmla="*/ 1598470 w 3219387"/>
                <a:gd name="connsiteY4" fmla="*/ 7 h 4495807"/>
                <a:gd name="connsiteX5" fmla="*/ 3217720 w 3219387"/>
                <a:gd name="connsiteY5" fmla="*/ 1562107 h 4495807"/>
                <a:gd name="connsiteX6" fmla="*/ 2741470 w 3219387"/>
                <a:gd name="connsiteY6" fmla="*/ 2971807 h 4495807"/>
                <a:gd name="connsiteX7" fmla="*/ 2265220 w 3219387"/>
                <a:gd name="connsiteY7" fmla="*/ 4495807 h 4495807"/>
                <a:gd name="connsiteX0" fmla="*/ 2228870 w 3183037"/>
                <a:gd name="connsiteY0" fmla="*/ 4495807 h 4495807"/>
                <a:gd name="connsiteX1" fmla="*/ 866795 w 3183037"/>
                <a:gd name="connsiteY1" fmla="*/ 4486282 h 4495807"/>
                <a:gd name="connsiteX2" fmla="*/ 457220 w 3183037"/>
                <a:gd name="connsiteY2" fmla="*/ 2914657 h 4495807"/>
                <a:gd name="connsiteX3" fmla="*/ 20 w 3183037"/>
                <a:gd name="connsiteY3" fmla="*/ 1600207 h 4495807"/>
                <a:gd name="connsiteX4" fmla="*/ 1562120 w 3183037"/>
                <a:gd name="connsiteY4" fmla="*/ 7 h 4495807"/>
                <a:gd name="connsiteX5" fmla="*/ 3181370 w 3183037"/>
                <a:gd name="connsiteY5" fmla="*/ 1562107 h 4495807"/>
                <a:gd name="connsiteX6" fmla="*/ 2705120 w 3183037"/>
                <a:gd name="connsiteY6" fmla="*/ 2971807 h 4495807"/>
                <a:gd name="connsiteX7" fmla="*/ 2228870 w 3183037"/>
                <a:gd name="connsiteY7" fmla="*/ 4495807 h 4495807"/>
                <a:gd name="connsiteX0" fmla="*/ 2228870 w 3183037"/>
                <a:gd name="connsiteY0" fmla="*/ 4495807 h 4495807"/>
                <a:gd name="connsiteX1" fmla="*/ 866795 w 3183037"/>
                <a:gd name="connsiteY1" fmla="*/ 4486282 h 4495807"/>
                <a:gd name="connsiteX2" fmla="*/ 457220 w 3183037"/>
                <a:gd name="connsiteY2" fmla="*/ 2914657 h 4495807"/>
                <a:gd name="connsiteX3" fmla="*/ 20 w 3183037"/>
                <a:gd name="connsiteY3" fmla="*/ 1600207 h 4495807"/>
                <a:gd name="connsiteX4" fmla="*/ 1562120 w 3183037"/>
                <a:gd name="connsiteY4" fmla="*/ 7 h 4495807"/>
                <a:gd name="connsiteX5" fmla="*/ 3181370 w 3183037"/>
                <a:gd name="connsiteY5" fmla="*/ 1562107 h 4495807"/>
                <a:gd name="connsiteX6" fmla="*/ 2705120 w 3183037"/>
                <a:gd name="connsiteY6" fmla="*/ 2971807 h 4495807"/>
                <a:gd name="connsiteX7" fmla="*/ 2228870 w 3183037"/>
                <a:gd name="connsiteY7" fmla="*/ 4495807 h 4495807"/>
                <a:gd name="connsiteX0" fmla="*/ 2228870 w 3183942"/>
                <a:gd name="connsiteY0" fmla="*/ 4495807 h 4495807"/>
                <a:gd name="connsiteX1" fmla="*/ 866795 w 3183942"/>
                <a:gd name="connsiteY1" fmla="*/ 4486282 h 4495807"/>
                <a:gd name="connsiteX2" fmla="*/ 457220 w 3183942"/>
                <a:gd name="connsiteY2" fmla="*/ 2914657 h 4495807"/>
                <a:gd name="connsiteX3" fmla="*/ 20 w 3183942"/>
                <a:gd name="connsiteY3" fmla="*/ 1600207 h 4495807"/>
                <a:gd name="connsiteX4" fmla="*/ 1562120 w 3183942"/>
                <a:gd name="connsiteY4" fmla="*/ 7 h 4495807"/>
                <a:gd name="connsiteX5" fmla="*/ 3181370 w 3183942"/>
                <a:gd name="connsiteY5" fmla="*/ 1562107 h 4495807"/>
                <a:gd name="connsiteX6" fmla="*/ 2705120 w 3183942"/>
                <a:gd name="connsiteY6" fmla="*/ 2971807 h 4495807"/>
                <a:gd name="connsiteX7" fmla="*/ 2228870 w 3183942"/>
                <a:gd name="connsiteY7" fmla="*/ 4495807 h 4495807"/>
                <a:gd name="connsiteX0" fmla="*/ 2228870 w 3183600"/>
                <a:gd name="connsiteY0" fmla="*/ 4495807 h 4495807"/>
                <a:gd name="connsiteX1" fmla="*/ 866795 w 3183600"/>
                <a:gd name="connsiteY1" fmla="*/ 4486282 h 4495807"/>
                <a:gd name="connsiteX2" fmla="*/ 457220 w 3183600"/>
                <a:gd name="connsiteY2" fmla="*/ 2914657 h 4495807"/>
                <a:gd name="connsiteX3" fmla="*/ 20 w 3183600"/>
                <a:gd name="connsiteY3" fmla="*/ 1600207 h 4495807"/>
                <a:gd name="connsiteX4" fmla="*/ 1562120 w 3183600"/>
                <a:gd name="connsiteY4" fmla="*/ 7 h 4495807"/>
                <a:gd name="connsiteX5" fmla="*/ 3181370 w 3183600"/>
                <a:gd name="connsiteY5" fmla="*/ 1562107 h 4495807"/>
                <a:gd name="connsiteX6" fmla="*/ 2705120 w 3183600"/>
                <a:gd name="connsiteY6" fmla="*/ 2971807 h 4495807"/>
                <a:gd name="connsiteX7" fmla="*/ 2228870 w 3183600"/>
                <a:gd name="connsiteY7" fmla="*/ 4495807 h 4495807"/>
                <a:gd name="connsiteX0" fmla="*/ 2269249 w 3223979"/>
                <a:gd name="connsiteY0" fmla="*/ 4495807 h 4495807"/>
                <a:gd name="connsiteX1" fmla="*/ 907174 w 3223979"/>
                <a:gd name="connsiteY1" fmla="*/ 4486282 h 4495807"/>
                <a:gd name="connsiteX2" fmla="*/ 497599 w 3223979"/>
                <a:gd name="connsiteY2" fmla="*/ 2914657 h 4495807"/>
                <a:gd name="connsiteX3" fmla="*/ 40399 w 3223979"/>
                <a:gd name="connsiteY3" fmla="*/ 1600207 h 4495807"/>
                <a:gd name="connsiteX4" fmla="*/ 1602499 w 3223979"/>
                <a:gd name="connsiteY4" fmla="*/ 7 h 4495807"/>
                <a:gd name="connsiteX5" fmla="*/ 3221749 w 3223979"/>
                <a:gd name="connsiteY5" fmla="*/ 1562107 h 4495807"/>
                <a:gd name="connsiteX6" fmla="*/ 2745499 w 3223979"/>
                <a:gd name="connsiteY6" fmla="*/ 2971807 h 4495807"/>
                <a:gd name="connsiteX7" fmla="*/ 2269249 w 3223979"/>
                <a:gd name="connsiteY7" fmla="*/ 4495807 h 4495807"/>
                <a:gd name="connsiteX0" fmla="*/ 2274286 w 3229016"/>
                <a:gd name="connsiteY0" fmla="*/ 4495807 h 4495807"/>
                <a:gd name="connsiteX1" fmla="*/ 912211 w 3229016"/>
                <a:gd name="connsiteY1" fmla="*/ 4486282 h 4495807"/>
                <a:gd name="connsiteX2" fmla="*/ 502636 w 3229016"/>
                <a:gd name="connsiteY2" fmla="*/ 2914657 h 4495807"/>
                <a:gd name="connsiteX3" fmla="*/ 45436 w 3229016"/>
                <a:gd name="connsiteY3" fmla="*/ 1600207 h 4495807"/>
                <a:gd name="connsiteX4" fmla="*/ 1607536 w 3229016"/>
                <a:gd name="connsiteY4" fmla="*/ 7 h 4495807"/>
                <a:gd name="connsiteX5" fmla="*/ 3226786 w 3229016"/>
                <a:gd name="connsiteY5" fmla="*/ 1562107 h 4495807"/>
                <a:gd name="connsiteX6" fmla="*/ 2750536 w 3229016"/>
                <a:gd name="connsiteY6" fmla="*/ 2971807 h 4495807"/>
                <a:gd name="connsiteX7" fmla="*/ 2274286 w 3229016"/>
                <a:gd name="connsiteY7" fmla="*/ 4495807 h 4495807"/>
                <a:gd name="connsiteX0" fmla="*/ 2228882 w 3183612"/>
                <a:gd name="connsiteY0" fmla="*/ 4495807 h 4495807"/>
                <a:gd name="connsiteX1" fmla="*/ 866807 w 3183612"/>
                <a:gd name="connsiteY1" fmla="*/ 4486282 h 4495807"/>
                <a:gd name="connsiteX2" fmla="*/ 457232 w 3183612"/>
                <a:gd name="connsiteY2" fmla="*/ 2914657 h 4495807"/>
                <a:gd name="connsiteX3" fmla="*/ 32 w 3183612"/>
                <a:gd name="connsiteY3" fmla="*/ 1600207 h 4495807"/>
                <a:gd name="connsiteX4" fmla="*/ 1562132 w 3183612"/>
                <a:gd name="connsiteY4" fmla="*/ 7 h 4495807"/>
                <a:gd name="connsiteX5" fmla="*/ 3181382 w 3183612"/>
                <a:gd name="connsiteY5" fmla="*/ 1562107 h 4495807"/>
                <a:gd name="connsiteX6" fmla="*/ 2705132 w 3183612"/>
                <a:gd name="connsiteY6" fmla="*/ 2971807 h 4495807"/>
                <a:gd name="connsiteX7" fmla="*/ 2228882 w 3183612"/>
                <a:gd name="connsiteY7" fmla="*/ 4495807 h 4495807"/>
                <a:gd name="connsiteX0" fmla="*/ 2228933 w 3183663"/>
                <a:gd name="connsiteY0" fmla="*/ 4495807 h 4495807"/>
                <a:gd name="connsiteX1" fmla="*/ 866858 w 3183663"/>
                <a:gd name="connsiteY1" fmla="*/ 4486282 h 4495807"/>
                <a:gd name="connsiteX2" fmla="*/ 457283 w 3183663"/>
                <a:gd name="connsiteY2" fmla="*/ 2914657 h 4495807"/>
                <a:gd name="connsiteX3" fmla="*/ 83 w 3183663"/>
                <a:gd name="connsiteY3" fmla="*/ 1600207 h 4495807"/>
                <a:gd name="connsiteX4" fmla="*/ 1562183 w 3183663"/>
                <a:gd name="connsiteY4" fmla="*/ 7 h 4495807"/>
                <a:gd name="connsiteX5" fmla="*/ 3181433 w 3183663"/>
                <a:gd name="connsiteY5" fmla="*/ 1562107 h 4495807"/>
                <a:gd name="connsiteX6" fmla="*/ 2705183 w 3183663"/>
                <a:gd name="connsiteY6" fmla="*/ 2971807 h 4495807"/>
                <a:gd name="connsiteX7" fmla="*/ 2228933 w 3183663"/>
                <a:gd name="connsiteY7" fmla="*/ 4495807 h 4495807"/>
                <a:gd name="connsiteX0" fmla="*/ 2228933 w 3183663"/>
                <a:gd name="connsiteY0" fmla="*/ 4495807 h 4495807"/>
                <a:gd name="connsiteX1" fmla="*/ 866858 w 3183663"/>
                <a:gd name="connsiteY1" fmla="*/ 4486282 h 4495807"/>
                <a:gd name="connsiteX2" fmla="*/ 457283 w 3183663"/>
                <a:gd name="connsiteY2" fmla="*/ 2914657 h 4495807"/>
                <a:gd name="connsiteX3" fmla="*/ 83 w 3183663"/>
                <a:gd name="connsiteY3" fmla="*/ 1600207 h 4495807"/>
                <a:gd name="connsiteX4" fmla="*/ 1562183 w 3183663"/>
                <a:gd name="connsiteY4" fmla="*/ 7 h 4495807"/>
                <a:gd name="connsiteX5" fmla="*/ 3181433 w 3183663"/>
                <a:gd name="connsiteY5" fmla="*/ 1562107 h 4495807"/>
                <a:gd name="connsiteX6" fmla="*/ 2705183 w 3183663"/>
                <a:gd name="connsiteY6" fmla="*/ 2971807 h 4495807"/>
                <a:gd name="connsiteX7" fmla="*/ 2228933 w 3183663"/>
                <a:gd name="connsiteY7" fmla="*/ 4495807 h 4495807"/>
                <a:gd name="connsiteX0" fmla="*/ 2228933 w 3183663"/>
                <a:gd name="connsiteY0" fmla="*/ 4495807 h 4495814"/>
                <a:gd name="connsiteX1" fmla="*/ 866858 w 3183663"/>
                <a:gd name="connsiteY1" fmla="*/ 4486282 h 4495814"/>
                <a:gd name="connsiteX2" fmla="*/ 457283 w 3183663"/>
                <a:gd name="connsiteY2" fmla="*/ 2914657 h 4495814"/>
                <a:gd name="connsiteX3" fmla="*/ 83 w 3183663"/>
                <a:gd name="connsiteY3" fmla="*/ 1600207 h 4495814"/>
                <a:gd name="connsiteX4" fmla="*/ 1562183 w 3183663"/>
                <a:gd name="connsiteY4" fmla="*/ 7 h 4495814"/>
                <a:gd name="connsiteX5" fmla="*/ 3181433 w 3183663"/>
                <a:gd name="connsiteY5" fmla="*/ 1562107 h 4495814"/>
                <a:gd name="connsiteX6" fmla="*/ 2705183 w 3183663"/>
                <a:gd name="connsiteY6" fmla="*/ 2971807 h 4495814"/>
                <a:gd name="connsiteX7" fmla="*/ 2228933 w 3183663"/>
                <a:gd name="connsiteY7" fmla="*/ 4495807 h 4495814"/>
                <a:gd name="connsiteX0" fmla="*/ 2228933 w 3183663"/>
                <a:gd name="connsiteY0" fmla="*/ 4495807 h 4501467"/>
                <a:gd name="connsiteX1" fmla="*/ 866858 w 3183663"/>
                <a:gd name="connsiteY1" fmla="*/ 4486282 h 4501467"/>
                <a:gd name="connsiteX2" fmla="*/ 457283 w 3183663"/>
                <a:gd name="connsiteY2" fmla="*/ 2914657 h 4501467"/>
                <a:gd name="connsiteX3" fmla="*/ 83 w 3183663"/>
                <a:gd name="connsiteY3" fmla="*/ 1600207 h 4501467"/>
                <a:gd name="connsiteX4" fmla="*/ 1562183 w 3183663"/>
                <a:gd name="connsiteY4" fmla="*/ 7 h 4501467"/>
                <a:gd name="connsiteX5" fmla="*/ 3181433 w 3183663"/>
                <a:gd name="connsiteY5" fmla="*/ 1562107 h 4501467"/>
                <a:gd name="connsiteX6" fmla="*/ 2705183 w 3183663"/>
                <a:gd name="connsiteY6" fmla="*/ 2971807 h 4501467"/>
                <a:gd name="connsiteX7" fmla="*/ 2228933 w 3183663"/>
                <a:gd name="connsiteY7" fmla="*/ 4495807 h 4501467"/>
                <a:gd name="connsiteX0" fmla="*/ 2228933 w 3183663"/>
                <a:gd name="connsiteY0" fmla="*/ 4495807 h 4501467"/>
                <a:gd name="connsiteX1" fmla="*/ 866858 w 3183663"/>
                <a:gd name="connsiteY1" fmla="*/ 4486282 h 4501467"/>
                <a:gd name="connsiteX2" fmla="*/ 457283 w 3183663"/>
                <a:gd name="connsiteY2" fmla="*/ 2914657 h 4501467"/>
                <a:gd name="connsiteX3" fmla="*/ 83 w 3183663"/>
                <a:gd name="connsiteY3" fmla="*/ 1600207 h 4501467"/>
                <a:gd name="connsiteX4" fmla="*/ 1562183 w 3183663"/>
                <a:gd name="connsiteY4" fmla="*/ 7 h 4501467"/>
                <a:gd name="connsiteX5" fmla="*/ 3181433 w 3183663"/>
                <a:gd name="connsiteY5" fmla="*/ 1562107 h 4501467"/>
                <a:gd name="connsiteX6" fmla="*/ 2705183 w 3183663"/>
                <a:gd name="connsiteY6" fmla="*/ 2971807 h 4501467"/>
                <a:gd name="connsiteX7" fmla="*/ 2228933 w 3183663"/>
                <a:gd name="connsiteY7" fmla="*/ 4495807 h 4501467"/>
                <a:gd name="connsiteX0" fmla="*/ 2228933 w 3183663"/>
                <a:gd name="connsiteY0" fmla="*/ 4495807 h 4612660"/>
                <a:gd name="connsiteX1" fmla="*/ 933533 w 3183663"/>
                <a:gd name="connsiteY1" fmla="*/ 4505332 h 4612660"/>
                <a:gd name="connsiteX2" fmla="*/ 457283 w 3183663"/>
                <a:gd name="connsiteY2" fmla="*/ 2914657 h 4612660"/>
                <a:gd name="connsiteX3" fmla="*/ 83 w 3183663"/>
                <a:gd name="connsiteY3" fmla="*/ 1600207 h 4612660"/>
                <a:gd name="connsiteX4" fmla="*/ 1562183 w 3183663"/>
                <a:gd name="connsiteY4" fmla="*/ 7 h 4612660"/>
                <a:gd name="connsiteX5" fmla="*/ 3181433 w 3183663"/>
                <a:gd name="connsiteY5" fmla="*/ 1562107 h 4612660"/>
                <a:gd name="connsiteX6" fmla="*/ 2705183 w 3183663"/>
                <a:gd name="connsiteY6" fmla="*/ 2971807 h 4612660"/>
                <a:gd name="connsiteX7" fmla="*/ 2228933 w 3183663"/>
                <a:gd name="connsiteY7" fmla="*/ 4495807 h 4612660"/>
                <a:gd name="connsiteX0" fmla="*/ 2228933 w 3183663"/>
                <a:gd name="connsiteY0" fmla="*/ 4495807 h 4612660"/>
                <a:gd name="connsiteX1" fmla="*/ 933533 w 3183663"/>
                <a:gd name="connsiteY1" fmla="*/ 4505332 h 4612660"/>
                <a:gd name="connsiteX2" fmla="*/ 457283 w 3183663"/>
                <a:gd name="connsiteY2" fmla="*/ 2914657 h 4612660"/>
                <a:gd name="connsiteX3" fmla="*/ 83 w 3183663"/>
                <a:gd name="connsiteY3" fmla="*/ 1600207 h 4612660"/>
                <a:gd name="connsiteX4" fmla="*/ 1562183 w 3183663"/>
                <a:gd name="connsiteY4" fmla="*/ 7 h 4612660"/>
                <a:gd name="connsiteX5" fmla="*/ 3181433 w 3183663"/>
                <a:gd name="connsiteY5" fmla="*/ 1562107 h 4612660"/>
                <a:gd name="connsiteX6" fmla="*/ 2705183 w 3183663"/>
                <a:gd name="connsiteY6" fmla="*/ 2971807 h 4612660"/>
                <a:gd name="connsiteX7" fmla="*/ 2228933 w 3183663"/>
                <a:gd name="connsiteY7" fmla="*/ 4495807 h 4612660"/>
                <a:gd name="connsiteX0" fmla="*/ 2228933 w 3183663"/>
                <a:gd name="connsiteY0" fmla="*/ 4495807 h 4506326"/>
                <a:gd name="connsiteX1" fmla="*/ 933533 w 3183663"/>
                <a:gd name="connsiteY1" fmla="*/ 4505332 h 4506326"/>
                <a:gd name="connsiteX2" fmla="*/ 457283 w 3183663"/>
                <a:gd name="connsiteY2" fmla="*/ 2914657 h 4506326"/>
                <a:gd name="connsiteX3" fmla="*/ 83 w 3183663"/>
                <a:gd name="connsiteY3" fmla="*/ 1600207 h 4506326"/>
                <a:gd name="connsiteX4" fmla="*/ 1562183 w 3183663"/>
                <a:gd name="connsiteY4" fmla="*/ 7 h 4506326"/>
                <a:gd name="connsiteX5" fmla="*/ 3181433 w 3183663"/>
                <a:gd name="connsiteY5" fmla="*/ 1562107 h 4506326"/>
                <a:gd name="connsiteX6" fmla="*/ 2705183 w 3183663"/>
                <a:gd name="connsiteY6" fmla="*/ 2971807 h 4506326"/>
                <a:gd name="connsiteX7" fmla="*/ 2228933 w 3183663"/>
                <a:gd name="connsiteY7" fmla="*/ 4495807 h 450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3663" h="4506326">
                  <a:moveTo>
                    <a:pt x="2228933" y="4495807"/>
                  </a:moveTo>
                  <a:cubicBezTo>
                    <a:pt x="1933658" y="4503744"/>
                    <a:pt x="1187533" y="4508507"/>
                    <a:pt x="933533" y="4505332"/>
                  </a:cubicBezTo>
                  <a:cubicBezTo>
                    <a:pt x="679533" y="4502157"/>
                    <a:pt x="612858" y="3398845"/>
                    <a:pt x="457283" y="2914657"/>
                  </a:cubicBezTo>
                  <a:cubicBezTo>
                    <a:pt x="301708" y="2430470"/>
                    <a:pt x="6433" y="2171707"/>
                    <a:pt x="83" y="1600207"/>
                  </a:cubicBezTo>
                  <a:cubicBezTo>
                    <a:pt x="-6267" y="1028707"/>
                    <a:pt x="346158" y="-3168"/>
                    <a:pt x="1562183" y="7"/>
                  </a:cubicBezTo>
                  <a:cubicBezTo>
                    <a:pt x="2778208" y="3182"/>
                    <a:pt x="3152858" y="971557"/>
                    <a:pt x="3181433" y="1562107"/>
                  </a:cubicBezTo>
                  <a:cubicBezTo>
                    <a:pt x="3210008" y="2152657"/>
                    <a:pt x="2959183" y="2454282"/>
                    <a:pt x="2705183" y="2971807"/>
                  </a:cubicBezTo>
                  <a:cubicBezTo>
                    <a:pt x="2451183" y="3489332"/>
                    <a:pt x="2524208" y="4487870"/>
                    <a:pt x="2228933" y="4495807"/>
                  </a:cubicBez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8" name="Freeform 177"/>
            <p:cNvSpPr/>
            <p:nvPr/>
          </p:nvSpPr>
          <p:spPr>
            <a:xfrm>
              <a:off x="2344786" y="4546595"/>
              <a:ext cx="183611" cy="323077"/>
            </a:xfrm>
            <a:custGeom>
              <a:avLst/>
              <a:gdLst>
                <a:gd name="connsiteX0" fmla="*/ 486053 w 1095860"/>
                <a:gd name="connsiteY0" fmla="*/ 2505076 h 2505076"/>
                <a:gd name="connsiteX1" fmla="*/ 467003 w 1095860"/>
                <a:gd name="connsiteY1" fmla="*/ 1000126 h 2505076"/>
                <a:gd name="connsiteX2" fmla="*/ 278 w 1095860"/>
                <a:gd name="connsiteY2" fmla="*/ 104776 h 2505076"/>
                <a:gd name="connsiteX3" fmla="*/ 409853 w 1095860"/>
                <a:gd name="connsiteY3" fmla="*/ 1123951 h 2505076"/>
                <a:gd name="connsiteX4" fmla="*/ 1095653 w 1095860"/>
                <a:gd name="connsiteY4" fmla="*/ 1 h 2505076"/>
                <a:gd name="connsiteX5" fmla="*/ 486053 w 1095860"/>
                <a:gd name="connsiteY5" fmla="*/ 1133476 h 2505076"/>
                <a:gd name="connsiteX0" fmla="*/ 486053 w 1095860"/>
                <a:gd name="connsiteY0" fmla="*/ 2505076 h 2505076"/>
                <a:gd name="connsiteX1" fmla="*/ 467003 w 1095860"/>
                <a:gd name="connsiteY1" fmla="*/ 1000126 h 2505076"/>
                <a:gd name="connsiteX2" fmla="*/ 278 w 1095860"/>
                <a:gd name="connsiteY2" fmla="*/ 104776 h 2505076"/>
                <a:gd name="connsiteX3" fmla="*/ 409853 w 1095860"/>
                <a:gd name="connsiteY3" fmla="*/ 1123951 h 2505076"/>
                <a:gd name="connsiteX4" fmla="*/ 1095653 w 1095860"/>
                <a:gd name="connsiteY4" fmla="*/ 1 h 2505076"/>
                <a:gd name="connsiteX5" fmla="*/ 486053 w 1095860"/>
                <a:gd name="connsiteY5" fmla="*/ 1133476 h 2505076"/>
                <a:gd name="connsiteX0" fmla="*/ 486066 w 1162527"/>
                <a:gd name="connsiteY0" fmla="*/ 2486027 h 2486027"/>
                <a:gd name="connsiteX1" fmla="*/ 467016 w 1162527"/>
                <a:gd name="connsiteY1" fmla="*/ 981077 h 2486027"/>
                <a:gd name="connsiteX2" fmla="*/ 291 w 1162527"/>
                <a:gd name="connsiteY2" fmla="*/ 85727 h 2486027"/>
                <a:gd name="connsiteX3" fmla="*/ 409866 w 1162527"/>
                <a:gd name="connsiteY3" fmla="*/ 1104902 h 2486027"/>
                <a:gd name="connsiteX4" fmla="*/ 1162341 w 1162527"/>
                <a:gd name="connsiteY4" fmla="*/ 2 h 2486027"/>
                <a:gd name="connsiteX5" fmla="*/ 486066 w 1162527"/>
                <a:gd name="connsiteY5" fmla="*/ 1114427 h 2486027"/>
                <a:gd name="connsiteX0" fmla="*/ 486070 w 1181575"/>
                <a:gd name="connsiteY0" fmla="*/ 2495551 h 2495551"/>
                <a:gd name="connsiteX1" fmla="*/ 467020 w 1181575"/>
                <a:gd name="connsiteY1" fmla="*/ 990601 h 2495551"/>
                <a:gd name="connsiteX2" fmla="*/ 295 w 1181575"/>
                <a:gd name="connsiteY2" fmla="*/ 95251 h 2495551"/>
                <a:gd name="connsiteX3" fmla="*/ 409870 w 1181575"/>
                <a:gd name="connsiteY3" fmla="*/ 1114426 h 2495551"/>
                <a:gd name="connsiteX4" fmla="*/ 1181395 w 1181575"/>
                <a:gd name="connsiteY4" fmla="*/ 1 h 2495551"/>
                <a:gd name="connsiteX5" fmla="*/ 486070 w 1181575"/>
                <a:gd name="connsiteY5" fmla="*/ 1123951 h 2495551"/>
                <a:gd name="connsiteX0" fmla="*/ 486070 w 1181575"/>
                <a:gd name="connsiteY0" fmla="*/ 2495551 h 2495551"/>
                <a:gd name="connsiteX1" fmla="*/ 467020 w 1181575"/>
                <a:gd name="connsiteY1" fmla="*/ 990601 h 2495551"/>
                <a:gd name="connsiteX2" fmla="*/ 295 w 1181575"/>
                <a:gd name="connsiteY2" fmla="*/ 95251 h 2495551"/>
                <a:gd name="connsiteX3" fmla="*/ 409870 w 1181575"/>
                <a:gd name="connsiteY3" fmla="*/ 1114426 h 2495551"/>
                <a:gd name="connsiteX4" fmla="*/ 1181395 w 1181575"/>
                <a:gd name="connsiteY4" fmla="*/ 1 h 2495551"/>
                <a:gd name="connsiteX5" fmla="*/ 486070 w 1181575"/>
                <a:gd name="connsiteY5" fmla="*/ 1123951 h 2495551"/>
                <a:gd name="connsiteX0" fmla="*/ 591228 w 1286733"/>
                <a:gd name="connsiteY0" fmla="*/ 2495551 h 2495551"/>
                <a:gd name="connsiteX1" fmla="*/ 572178 w 1286733"/>
                <a:gd name="connsiteY1" fmla="*/ 990601 h 2495551"/>
                <a:gd name="connsiteX2" fmla="*/ 105453 w 1286733"/>
                <a:gd name="connsiteY2" fmla="*/ 95251 h 2495551"/>
                <a:gd name="connsiteX3" fmla="*/ 515028 w 1286733"/>
                <a:gd name="connsiteY3" fmla="*/ 1114426 h 2495551"/>
                <a:gd name="connsiteX4" fmla="*/ 1286553 w 1286733"/>
                <a:gd name="connsiteY4" fmla="*/ 1 h 2495551"/>
                <a:gd name="connsiteX5" fmla="*/ 591228 w 1286733"/>
                <a:gd name="connsiteY5" fmla="*/ 1123951 h 2495551"/>
                <a:gd name="connsiteX0" fmla="*/ 591228 w 1409595"/>
                <a:gd name="connsiteY0" fmla="*/ 2542318 h 2542318"/>
                <a:gd name="connsiteX1" fmla="*/ 572178 w 1409595"/>
                <a:gd name="connsiteY1" fmla="*/ 1037368 h 2542318"/>
                <a:gd name="connsiteX2" fmla="*/ 105453 w 1409595"/>
                <a:gd name="connsiteY2" fmla="*/ 142018 h 2542318"/>
                <a:gd name="connsiteX3" fmla="*/ 515028 w 1409595"/>
                <a:gd name="connsiteY3" fmla="*/ 1161193 h 2542318"/>
                <a:gd name="connsiteX4" fmla="*/ 1286553 w 1409595"/>
                <a:gd name="connsiteY4" fmla="*/ 46768 h 2542318"/>
                <a:gd name="connsiteX5" fmla="*/ 591228 w 1409595"/>
                <a:gd name="connsiteY5" fmla="*/ 1170718 h 2542318"/>
                <a:gd name="connsiteX0" fmla="*/ 485810 w 1181136"/>
                <a:gd name="connsiteY0" fmla="*/ 2495551 h 2495551"/>
                <a:gd name="connsiteX1" fmla="*/ 466760 w 1181136"/>
                <a:gd name="connsiteY1" fmla="*/ 990601 h 2495551"/>
                <a:gd name="connsiteX2" fmla="*/ 35 w 1181136"/>
                <a:gd name="connsiteY2" fmla="*/ 95251 h 2495551"/>
                <a:gd name="connsiteX3" fmla="*/ 492160 w 1181136"/>
                <a:gd name="connsiteY3" fmla="*/ 1117601 h 2495551"/>
                <a:gd name="connsiteX4" fmla="*/ 1181135 w 1181136"/>
                <a:gd name="connsiteY4" fmla="*/ 1 h 2495551"/>
                <a:gd name="connsiteX5" fmla="*/ 485810 w 1181136"/>
                <a:gd name="connsiteY5" fmla="*/ 1123951 h 2495551"/>
                <a:gd name="connsiteX0" fmla="*/ 485775 w 1181101"/>
                <a:gd name="connsiteY0" fmla="*/ 2495551 h 2495551"/>
                <a:gd name="connsiteX1" fmla="*/ 492125 w 1181101"/>
                <a:gd name="connsiteY1" fmla="*/ 1120776 h 2495551"/>
                <a:gd name="connsiteX2" fmla="*/ 0 w 1181101"/>
                <a:gd name="connsiteY2" fmla="*/ 95251 h 2495551"/>
                <a:gd name="connsiteX3" fmla="*/ 492125 w 1181101"/>
                <a:gd name="connsiteY3" fmla="*/ 1117601 h 2495551"/>
                <a:gd name="connsiteX4" fmla="*/ 1181100 w 1181101"/>
                <a:gd name="connsiteY4" fmla="*/ 1 h 2495551"/>
                <a:gd name="connsiteX5" fmla="*/ 485775 w 1181101"/>
                <a:gd name="connsiteY5" fmla="*/ 1123951 h 2495551"/>
                <a:gd name="connsiteX0" fmla="*/ 492918 w 1188244"/>
                <a:gd name="connsiteY0" fmla="*/ 2495551 h 2495551"/>
                <a:gd name="connsiteX1" fmla="*/ 499268 w 1188244"/>
                <a:gd name="connsiteY1" fmla="*/ 1120776 h 2495551"/>
                <a:gd name="connsiteX2" fmla="*/ 0 w 1188244"/>
                <a:gd name="connsiteY2" fmla="*/ 104776 h 2495551"/>
                <a:gd name="connsiteX3" fmla="*/ 499268 w 1188244"/>
                <a:gd name="connsiteY3" fmla="*/ 1117601 h 2495551"/>
                <a:gd name="connsiteX4" fmla="*/ 1188243 w 1188244"/>
                <a:gd name="connsiteY4" fmla="*/ 1 h 2495551"/>
                <a:gd name="connsiteX5" fmla="*/ 492918 w 1188244"/>
                <a:gd name="connsiteY5" fmla="*/ 1123951 h 2495551"/>
                <a:gd name="connsiteX0" fmla="*/ 492918 w 1188244"/>
                <a:gd name="connsiteY0" fmla="*/ 2495551 h 2495551"/>
                <a:gd name="connsiteX1" fmla="*/ 499268 w 1188244"/>
                <a:gd name="connsiteY1" fmla="*/ 1120776 h 2495551"/>
                <a:gd name="connsiteX2" fmla="*/ 0 w 1188244"/>
                <a:gd name="connsiteY2" fmla="*/ 104776 h 2495551"/>
                <a:gd name="connsiteX3" fmla="*/ 499268 w 1188244"/>
                <a:gd name="connsiteY3" fmla="*/ 1117601 h 2495551"/>
                <a:gd name="connsiteX4" fmla="*/ 1188243 w 1188244"/>
                <a:gd name="connsiteY4" fmla="*/ 1 h 2495551"/>
                <a:gd name="connsiteX5" fmla="*/ 492918 w 1188244"/>
                <a:gd name="connsiteY5" fmla="*/ 1123951 h 2495551"/>
                <a:gd name="connsiteX0" fmla="*/ 481012 w 1176338"/>
                <a:gd name="connsiteY0" fmla="*/ 2495551 h 2495551"/>
                <a:gd name="connsiteX1" fmla="*/ 487362 w 1176338"/>
                <a:gd name="connsiteY1" fmla="*/ 1120776 h 2495551"/>
                <a:gd name="connsiteX2" fmla="*/ 0 w 1176338"/>
                <a:gd name="connsiteY2" fmla="*/ 97632 h 2495551"/>
                <a:gd name="connsiteX3" fmla="*/ 487362 w 1176338"/>
                <a:gd name="connsiteY3" fmla="*/ 1117601 h 2495551"/>
                <a:gd name="connsiteX4" fmla="*/ 1176337 w 1176338"/>
                <a:gd name="connsiteY4" fmla="*/ 1 h 2495551"/>
                <a:gd name="connsiteX5" fmla="*/ 481012 w 1176338"/>
                <a:gd name="connsiteY5" fmla="*/ 1123951 h 2495551"/>
                <a:gd name="connsiteX0" fmla="*/ 541931 w 1237257"/>
                <a:gd name="connsiteY0" fmla="*/ 2522958 h 2522958"/>
                <a:gd name="connsiteX1" fmla="*/ 548281 w 1237257"/>
                <a:gd name="connsiteY1" fmla="*/ 1148183 h 2522958"/>
                <a:gd name="connsiteX2" fmla="*/ 60919 w 1237257"/>
                <a:gd name="connsiteY2" fmla="*/ 125039 h 2522958"/>
                <a:gd name="connsiteX3" fmla="*/ 60920 w 1237257"/>
                <a:gd name="connsiteY3" fmla="*/ 129802 h 2522958"/>
                <a:gd name="connsiteX4" fmla="*/ 548281 w 1237257"/>
                <a:gd name="connsiteY4" fmla="*/ 1145008 h 2522958"/>
                <a:gd name="connsiteX5" fmla="*/ 1237256 w 1237257"/>
                <a:gd name="connsiteY5" fmla="*/ 27408 h 2522958"/>
                <a:gd name="connsiteX6" fmla="*/ 541931 w 1237257"/>
                <a:gd name="connsiteY6" fmla="*/ 1151358 h 2522958"/>
                <a:gd name="connsiteX0" fmla="*/ 498427 w 1193753"/>
                <a:gd name="connsiteY0" fmla="*/ 2512648 h 2512648"/>
                <a:gd name="connsiteX1" fmla="*/ 504777 w 1193753"/>
                <a:gd name="connsiteY1" fmla="*/ 1137873 h 2512648"/>
                <a:gd name="connsiteX2" fmla="*/ 17415 w 1193753"/>
                <a:gd name="connsiteY2" fmla="*/ 114729 h 2512648"/>
                <a:gd name="connsiteX3" fmla="*/ 17416 w 1193753"/>
                <a:gd name="connsiteY3" fmla="*/ 119492 h 2512648"/>
                <a:gd name="connsiteX4" fmla="*/ 504777 w 1193753"/>
                <a:gd name="connsiteY4" fmla="*/ 1134698 h 2512648"/>
                <a:gd name="connsiteX5" fmla="*/ 1193752 w 1193753"/>
                <a:gd name="connsiteY5" fmla="*/ 17098 h 2512648"/>
                <a:gd name="connsiteX6" fmla="*/ 498427 w 1193753"/>
                <a:gd name="connsiteY6" fmla="*/ 1141048 h 2512648"/>
                <a:gd name="connsiteX0" fmla="*/ 492028 w 1187354"/>
                <a:gd name="connsiteY0" fmla="*/ 2515151 h 2515151"/>
                <a:gd name="connsiteX1" fmla="*/ 498378 w 1187354"/>
                <a:gd name="connsiteY1" fmla="*/ 1140376 h 2515151"/>
                <a:gd name="connsiteX2" fmla="*/ 11016 w 1187354"/>
                <a:gd name="connsiteY2" fmla="*/ 117232 h 2515151"/>
                <a:gd name="connsiteX3" fmla="*/ 77692 w 1187354"/>
                <a:gd name="connsiteY3" fmla="*/ 117233 h 2515151"/>
                <a:gd name="connsiteX4" fmla="*/ 498378 w 1187354"/>
                <a:gd name="connsiteY4" fmla="*/ 1137201 h 2515151"/>
                <a:gd name="connsiteX5" fmla="*/ 1187353 w 1187354"/>
                <a:gd name="connsiteY5" fmla="*/ 19601 h 2515151"/>
                <a:gd name="connsiteX6" fmla="*/ 492028 w 1187354"/>
                <a:gd name="connsiteY6" fmla="*/ 1143551 h 2515151"/>
                <a:gd name="connsiteX0" fmla="*/ 532325 w 1227651"/>
                <a:gd name="connsiteY0" fmla="*/ 2533284 h 2533284"/>
                <a:gd name="connsiteX1" fmla="*/ 538675 w 1227651"/>
                <a:gd name="connsiteY1" fmla="*/ 1158509 h 2533284"/>
                <a:gd name="connsiteX2" fmla="*/ 51313 w 1227651"/>
                <a:gd name="connsiteY2" fmla="*/ 135365 h 2533284"/>
                <a:gd name="connsiteX3" fmla="*/ 117989 w 1227651"/>
                <a:gd name="connsiteY3" fmla="*/ 135366 h 2533284"/>
                <a:gd name="connsiteX4" fmla="*/ 538675 w 1227651"/>
                <a:gd name="connsiteY4" fmla="*/ 1155334 h 2533284"/>
                <a:gd name="connsiteX5" fmla="*/ 1227650 w 1227651"/>
                <a:gd name="connsiteY5" fmla="*/ 37734 h 2533284"/>
                <a:gd name="connsiteX6" fmla="*/ 532325 w 1227651"/>
                <a:gd name="connsiteY6" fmla="*/ 1161684 h 2533284"/>
                <a:gd name="connsiteX0" fmla="*/ 481012 w 1176338"/>
                <a:gd name="connsiteY0" fmla="*/ 2495551 h 2495551"/>
                <a:gd name="connsiteX1" fmla="*/ 487362 w 1176338"/>
                <a:gd name="connsiteY1" fmla="*/ 1120776 h 2495551"/>
                <a:gd name="connsiteX2" fmla="*/ 0 w 1176338"/>
                <a:gd name="connsiteY2" fmla="*/ 97632 h 2495551"/>
                <a:gd name="connsiteX3" fmla="*/ 487362 w 1176338"/>
                <a:gd name="connsiteY3" fmla="*/ 1117601 h 2495551"/>
                <a:gd name="connsiteX4" fmla="*/ 1176337 w 1176338"/>
                <a:gd name="connsiteY4" fmla="*/ 1 h 2495551"/>
                <a:gd name="connsiteX5" fmla="*/ 481012 w 1176338"/>
                <a:gd name="connsiteY5" fmla="*/ 1123951 h 2495551"/>
                <a:gd name="connsiteX0" fmla="*/ 481012 w 1176342"/>
                <a:gd name="connsiteY0" fmla="*/ 2496877 h 2496877"/>
                <a:gd name="connsiteX1" fmla="*/ 487362 w 1176342"/>
                <a:gd name="connsiteY1" fmla="*/ 1122102 h 2496877"/>
                <a:gd name="connsiteX2" fmla="*/ 0 w 1176342"/>
                <a:gd name="connsiteY2" fmla="*/ 98958 h 2496877"/>
                <a:gd name="connsiteX3" fmla="*/ 487362 w 1176342"/>
                <a:gd name="connsiteY3" fmla="*/ 1118927 h 2496877"/>
                <a:gd name="connsiteX4" fmla="*/ 1176337 w 1176342"/>
                <a:gd name="connsiteY4" fmla="*/ 1327 h 2496877"/>
                <a:gd name="connsiteX5" fmla="*/ 476249 w 1176342"/>
                <a:gd name="connsiteY5" fmla="*/ 899058 h 2496877"/>
                <a:gd name="connsiteX0" fmla="*/ 481012 w 1176361"/>
                <a:gd name="connsiteY0" fmla="*/ 2495896 h 2495896"/>
                <a:gd name="connsiteX1" fmla="*/ 487362 w 1176361"/>
                <a:gd name="connsiteY1" fmla="*/ 1121121 h 2495896"/>
                <a:gd name="connsiteX2" fmla="*/ 0 w 1176361"/>
                <a:gd name="connsiteY2" fmla="*/ 97977 h 2495896"/>
                <a:gd name="connsiteX3" fmla="*/ 487362 w 1176361"/>
                <a:gd name="connsiteY3" fmla="*/ 1117946 h 2495896"/>
                <a:gd name="connsiteX4" fmla="*/ 1176337 w 1176361"/>
                <a:gd name="connsiteY4" fmla="*/ 346 h 2495896"/>
                <a:gd name="connsiteX5" fmla="*/ 514349 w 1176361"/>
                <a:gd name="connsiteY5" fmla="*/ 1000471 h 2495896"/>
                <a:gd name="connsiteX0" fmla="*/ 481012 w 1262272"/>
                <a:gd name="connsiteY0" fmla="*/ 2531587 h 2531587"/>
                <a:gd name="connsiteX1" fmla="*/ 487362 w 1262272"/>
                <a:gd name="connsiteY1" fmla="*/ 1156812 h 2531587"/>
                <a:gd name="connsiteX2" fmla="*/ 0 w 1262272"/>
                <a:gd name="connsiteY2" fmla="*/ 133668 h 2531587"/>
                <a:gd name="connsiteX3" fmla="*/ 487362 w 1262272"/>
                <a:gd name="connsiteY3" fmla="*/ 1153637 h 2531587"/>
                <a:gd name="connsiteX4" fmla="*/ 1176337 w 1262272"/>
                <a:gd name="connsiteY4" fmla="*/ 36037 h 2531587"/>
                <a:gd name="connsiteX5" fmla="*/ 514349 w 1262272"/>
                <a:gd name="connsiteY5" fmla="*/ 1036162 h 2531587"/>
                <a:gd name="connsiteX0" fmla="*/ 481012 w 1176357"/>
                <a:gd name="connsiteY0" fmla="*/ 2495651 h 2495651"/>
                <a:gd name="connsiteX1" fmla="*/ 487362 w 1176357"/>
                <a:gd name="connsiteY1" fmla="*/ 1120876 h 2495651"/>
                <a:gd name="connsiteX2" fmla="*/ 0 w 1176357"/>
                <a:gd name="connsiteY2" fmla="*/ 97732 h 2495651"/>
                <a:gd name="connsiteX3" fmla="*/ 489743 w 1176357"/>
                <a:gd name="connsiteY3" fmla="*/ 1062932 h 2495651"/>
                <a:gd name="connsiteX4" fmla="*/ 1176337 w 1176357"/>
                <a:gd name="connsiteY4" fmla="*/ 101 h 2495651"/>
                <a:gd name="connsiteX5" fmla="*/ 514349 w 1176357"/>
                <a:gd name="connsiteY5" fmla="*/ 1000226 h 2495651"/>
                <a:gd name="connsiteX0" fmla="*/ 481376 w 1176721"/>
                <a:gd name="connsiteY0" fmla="*/ 2495651 h 2495651"/>
                <a:gd name="connsiteX1" fmla="*/ 411526 w 1176721"/>
                <a:gd name="connsiteY1" fmla="*/ 1087538 h 2495651"/>
                <a:gd name="connsiteX2" fmla="*/ 364 w 1176721"/>
                <a:gd name="connsiteY2" fmla="*/ 97732 h 2495651"/>
                <a:gd name="connsiteX3" fmla="*/ 490107 w 1176721"/>
                <a:gd name="connsiteY3" fmla="*/ 1062932 h 2495651"/>
                <a:gd name="connsiteX4" fmla="*/ 1176701 w 1176721"/>
                <a:gd name="connsiteY4" fmla="*/ 101 h 2495651"/>
                <a:gd name="connsiteX5" fmla="*/ 514713 w 1176721"/>
                <a:gd name="connsiteY5" fmla="*/ 1000226 h 2495651"/>
                <a:gd name="connsiteX0" fmla="*/ 481043 w 1176388"/>
                <a:gd name="connsiteY0" fmla="*/ 2495651 h 2495651"/>
                <a:gd name="connsiteX1" fmla="*/ 465962 w 1176388"/>
                <a:gd name="connsiteY1" fmla="*/ 1094682 h 2495651"/>
                <a:gd name="connsiteX2" fmla="*/ 31 w 1176388"/>
                <a:gd name="connsiteY2" fmla="*/ 97732 h 2495651"/>
                <a:gd name="connsiteX3" fmla="*/ 489774 w 1176388"/>
                <a:gd name="connsiteY3" fmla="*/ 1062932 h 2495651"/>
                <a:gd name="connsiteX4" fmla="*/ 1176368 w 1176388"/>
                <a:gd name="connsiteY4" fmla="*/ 101 h 2495651"/>
                <a:gd name="connsiteX5" fmla="*/ 514380 w 1176388"/>
                <a:gd name="connsiteY5" fmla="*/ 1000226 h 2495651"/>
                <a:gd name="connsiteX0" fmla="*/ 481281 w 1176950"/>
                <a:gd name="connsiteY0" fmla="*/ 2495760 h 2495760"/>
                <a:gd name="connsiteX1" fmla="*/ 466200 w 1176950"/>
                <a:gd name="connsiteY1" fmla="*/ 1094791 h 2495760"/>
                <a:gd name="connsiteX2" fmla="*/ 269 w 1176950"/>
                <a:gd name="connsiteY2" fmla="*/ 97841 h 2495760"/>
                <a:gd name="connsiteX3" fmla="*/ 411430 w 1176950"/>
                <a:gd name="connsiteY3" fmla="*/ 1091616 h 2495760"/>
                <a:gd name="connsiteX4" fmla="*/ 1176606 w 1176950"/>
                <a:gd name="connsiteY4" fmla="*/ 210 h 2495760"/>
                <a:gd name="connsiteX5" fmla="*/ 514618 w 1176950"/>
                <a:gd name="connsiteY5" fmla="*/ 1000335 h 2495760"/>
                <a:gd name="connsiteX0" fmla="*/ 595689 w 1291358"/>
                <a:gd name="connsiteY0" fmla="*/ 2495760 h 2495760"/>
                <a:gd name="connsiteX1" fmla="*/ 580608 w 1291358"/>
                <a:gd name="connsiteY1" fmla="*/ 1094791 h 2495760"/>
                <a:gd name="connsiteX2" fmla="*/ 114677 w 1291358"/>
                <a:gd name="connsiteY2" fmla="*/ 97841 h 2495760"/>
                <a:gd name="connsiteX3" fmla="*/ 525838 w 1291358"/>
                <a:gd name="connsiteY3" fmla="*/ 1091616 h 2495760"/>
                <a:gd name="connsiteX4" fmla="*/ 1291014 w 1291358"/>
                <a:gd name="connsiteY4" fmla="*/ 210 h 2495760"/>
                <a:gd name="connsiteX5" fmla="*/ 629026 w 1291358"/>
                <a:gd name="connsiteY5" fmla="*/ 1000335 h 2495760"/>
                <a:gd name="connsiteX0" fmla="*/ 595689 w 1402758"/>
                <a:gd name="connsiteY0" fmla="*/ 2548777 h 2548777"/>
                <a:gd name="connsiteX1" fmla="*/ 580608 w 1402758"/>
                <a:gd name="connsiteY1" fmla="*/ 1147808 h 2548777"/>
                <a:gd name="connsiteX2" fmla="*/ 114677 w 1402758"/>
                <a:gd name="connsiteY2" fmla="*/ 150858 h 2548777"/>
                <a:gd name="connsiteX3" fmla="*/ 525838 w 1402758"/>
                <a:gd name="connsiteY3" fmla="*/ 1144633 h 2548777"/>
                <a:gd name="connsiteX4" fmla="*/ 1291014 w 1402758"/>
                <a:gd name="connsiteY4" fmla="*/ 53227 h 2548777"/>
                <a:gd name="connsiteX5" fmla="*/ 629026 w 1402758"/>
                <a:gd name="connsiteY5" fmla="*/ 1053352 h 2548777"/>
                <a:gd name="connsiteX0" fmla="*/ 595689 w 1291765"/>
                <a:gd name="connsiteY0" fmla="*/ 2495620 h 2495620"/>
                <a:gd name="connsiteX1" fmla="*/ 580608 w 1291765"/>
                <a:gd name="connsiteY1" fmla="*/ 1094651 h 2495620"/>
                <a:gd name="connsiteX2" fmla="*/ 114677 w 1291765"/>
                <a:gd name="connsiteY2" fmla="*/ 97701 h 2495620"/>
                <a:gd name="connsiteX3" fmla="*/ 525838 w 1291765"/>
                <a:gd name="connsiteY3" fmla="*/ 1091476 h 2495620"/>
                <a:gd name="connsiteX4" fmla="*/ 1291014 w 1291765"/>
                <a:gd name="connsiteY4" fmla="*/ 70 h 2495620"/>
                <a:gd name="connsiteX5" fmla="*/ 674270 w 1291765"/>
                <a:gd name="connsiteY5" fmla="*/ 1038295 h 2495620"/>
                <a:gd name="connsiteX0" fmla="*/ 595689 w 1291602"/>
                <a:gd name="connsiteY0" fmla="*/ 2496473 h 2496473"/>
                <a:gd name="connsiteX1" fmla="*/ 580608 w 1291602"/>
                <a:gd name="connsiteY1" fmla="*/ 1095504 h 2496473"/>
                <a:gd name="connsiteX2" fmla="*/ 114677 w 1291602"/>
                <a:gd name="connsiteY2" fmla="*/ 98554 h 2496473"/>
                <a:gd name="connsiteX3" fmla="*/ 525838 w 1291602"/>
                <a:gd name="connsiteY3" fmla="*/ 1092329 h 2496473"/>
                <a:gd name="connsiteX4" fmla="*/ 1291014 w 1291602"/>
                <a:gd name="connsiteY4" fmla="*/ 923 h 2496473"/>
                <a:gd name="connsiteX5" fmla="*/ 652840 w 1291602"/>
                <a:gd name="connsiteY5" fmla="*/ 905799 h 2496473"/>
                <a:gd name="connsiteX6" fmla="*/ 674270 w 1291602"/>
                <a:gd name="connsiteY6" fmla="*/ 1039148 h 2496473"/>
                <a:gd name="connsiteX0" fmla="*/ 595689 w 1291879"/>
                <a:gd name="connsiteY0" fmla="*/ 2495621 h 2495621"/>
                <a:gd name="connsiteX1" fmla="*/ 580608 w 1291879"/>
                <a:gd name="connsiteY1" fmla="*/ 1094652 h 2495621"/>
                <a:gd name="connsiteX2" fmla="*/ 114677 w 1291879"/>
                <a:gd name="connsiteY2" fmla="*/ 97702 h 2495621"/>
                <a:gd name="connsiteX3" fmla="*/ 525838 w 1291879"/>
                <a:gd name="connsiteY3" fmla="*/ 1091477 h 2495621"/>
                <a:gd name="connsiteX4" fmla="*/ 1291014 w 1291879"/>
                <a:gd name="connsiteY4" fmla="*/ 71 h 2495621"/>
                <a:gd name="connsiteX5" fmla="*/ 674270 w 1291879"/>
                <a:gd name="connsiteY5" fmla="*/ 1038296 h 2495621"/>
                <a:gd name="connsiteX0" fmla="*/ 595689 w 1295478"/>
                <a:gd name="connsiteY0" fmla="*/ 2495606 h 2495606"/>
                <a:gd name="connsiteX1" fmla="*/ 580608 w 1295478"/>
                <a:gd name="connsiteY1" fmla="*/ 1094637 h 2495606"/>
                <a:gd name="connsiteX2" fmla="*/ 114677 w 1295478"/>
                <a:gd name="connsiteY2" fmla="*/ 97687 h 2495606"/>
                <a:gd name="connsiteX3" fmla="*/ 525838 w 1295478"/>
                <a:gd name="connsiteY3" fmla="*/ 1091462 h 2495606"/>
                <a:gd name="connsiteX4" fmla="*/ 1291014 w 1295478"/>
                <a:gd name="connsiteY4" fmla="*/ 56 h 2495606"/>
                <a:gd name="connsiteX5" fmla="*/ 826670 w 1295478"/>
                <a:gd name="connsiteY5" fmla="*/ 1145437 h 2495606"/>
                <a:gd name="connsiteX0" fmla="*/ 595689 w 1291734"/>
                <a:gd name="connsiteY0" fmla="*/ 2495579 h 2495579"/>
                <a:gd name="connsiteX1" fmla="*/ 580608 w 1291734"/>
                <a:gd name="connsiteY1" fmla="*/ 1094610 h 2495579"/>
                <a:gd name="connsiteX2" fmla="*/ 114677 w 1291734"/>
                <a:gd name="connsiteY2" fmla="*/ 97660 h 2495579"/>
                <a:gd name="connsiteX3" fmla="*/ 525838 w 1291734"/>
                <a:gd name="connsiteY3" fmla="*/ 1091435 h 2495579"/>
                <a:gd name="connsiteX4" fmla="*/ 1291014 w 1291734"/>
                <a:gd name="connsiteY4" fmla="*/ 29 h 2495579"/>
                <a:gd name="connsiteX5" fmla="*/ 662364 w 1291734"/>
                <a:gd name="connsiteY5" fmla="*/ 1057304 h 2495579"/>
                <a:gd name="connsiteX0" fmla="*/ 482512 w 1179310"/>
                <a:gd name="connsiteY0" fmla="*/ 2495556 h 2495556"/>
                <a:gd name="connsiteX1" fmla="*/ 467431 w 1179310"/>
                <a:gd name="connsiteY1" fmla="*/ 1094587 h 2495556"/>
                <a:gd name="connsiteX2" fmla="*/ 1500 w 1179310"/>
                <a:gd name="connsiteY2" fmla="*/ 97637 h 2495556"/>
                <a:gd name="connsiteX3" fmla="*/ 350749 w 1179310"/>
                <a:gd name="connsiteY3" fmla="*/ 1072362 h 2495556"/>
                <a:gd name="connsiteX4" fmla="*/ 1177837 w 1179310"/>
                <a:gd name="connsiteY4" fmla="*/ 6 h 2495556"/>
                <a:gd name="connsiteX5" fmla="*/ 549187 w 1179310"/>
                <a:gd name="connsiteY5" fmla="*/ 1057281 h 2495556"/>
                <a:gd name="connsiteX0" fmla="*/ 482858 w 1179656"/>
                <a:gd name="connsiteY0" fmla="*/ 2495556 h 2495556"/>
                <a:gd name="connsiteX1" fmla="*/ 482065 w 1179656"/>
                <a:gd name="connsiteY1" fmla="*/ 1004099 h 2495556"/>
                <a:gd name="connsiteX2" fmla="*/ 1846 w 1179656"/>
                <a:gd name="connsiteY2" fmla="*/ 97637 h 2495556"/>
                <a:gd name="connsiteX3" fmla="*/ 351095 w 1179656"/>
                <a:gd name="connsiteY3" fmla="*/ 1072362 h 2495556"/>
                <a:gd name="connsiteX4" fmla="*/ 1178183 w 1179656"/>
                <a:gd name="connsiteY4" fmla="*/ 6 h 2495556"/>
                <a:gd name="connsiteX5" fmla="*/ 549533 w 1179656"/>
                <a:gd name="connsiteY5" fmla="*/ 1057281 h 2495556"/>
                <a:gd name="connsiteX0" fmla="*/ 482858 w 1180436"/>
                <a:gd name="connsiteY0" fmla="*/ 2495588 h 2495588"/>
                <a:gd name="connsiteX1" fmla="*/ 482065 w 1180436"/>
                <a:gd name="connsiteY1" fmla="*/ 1004131 h 2495588"/>
                <a:gd name="connsiteX2" fmla="*/ 1846 w 1180436"/>
                <a:gd name="connsiteY2" fmla="*/ 97669 h 2495588"/>
                <a:gd name="connsiteX3" fmla="*/ 351095 w 1180436"/>
                <a:gd name="connsiteY3" fmla="*/ 1072394 h 2495588"/>
                <a:gd name="connsiteX4" fmla="*/ 1178183 w 1180436"/>
                <a:gd name="connsiteY4" fmla="*/ 38 h 2495588"/>
                <a:gd name="connsiteX5" fmla="*/ 590015 w 1180436"/>
                <a:gd name="connsiteY5" fmla="*/ 1033500 h 2495588"/>
                <a:gd name="connsiteX0" fmla="*/ 482549 w 1179961"/>
                <a:gd name="connsiteY0" fmla="*/ 2495566 h 2495566"/>
                <a:gd name="connsiteX1" fmla="*/ 481756 w 1179961"/>
                <a:gd name="connsiteY1" fmla="*/ 1004109 h 2495566"/>
                <a:gd name="connsiteX2" fmla="*/ 1537 w 1179961"/>
                <a:gd name="connsiteY2" fmla="*/ 97647 h 2495566"/>
                <a:gd name="connsiteX3" fmla="*/ 360311 w 1179961"/>
                <a:gd name="connsiteY3" fmla="*/ 1058085 h 2495566"/>
                <a:gd name="connsiteX4" fmla="*/ 1177874 w 1179961"/>
                <a:gd name="connsiteY4" fmla="*/ 16 h 2495566"/>
                <a:gd name="connsiteX5" fmla="*/ 589706 w 1179961"/>
                <a:gd name="connsiteY5" fmla="*/ 1033478 h 2495566"/>
                <a:gd name="connsiteX0" fmla="*/ 590850 w 1288262"/>
                <a:gd name="connsiteY0" fmla="*/ 2495566 h 2495566"/>
                <a:gd name="connsiteX1" fmla="*/ 590057 w 1288262"/>
                <a:gd name="connsiteY1" fmla="*/ 1004109 h 2495566"/>
                <a:gd name="connsiteX2" fmla="*/ 109838 w 1288262"/>
                <a:gd name="connsiteY2" fmla="*/ 97647 h 2495566"/>
                <a:gd name="connsiteX3" fmla="*/ 468612 w 1288262"/>
                <a:gd name="connsiteY3" fmla="*/ 1058085 h 2495566"/>
                <a:gd name="connsiteX4" fmla="*/ 1286175 w 1288262"/>
                <a:gd name="connsiteY4" fmla="*/ 16 h 2495566"/>
                <a:gd name="connsiteX5" fmla="*/ 698007 w 1288262"/>
                <a:gd name="connsiteY5" fmla="*/ 1033478 h 2495566"/>
                <a:gd name="connsiteX0" fmla="*/ 673392 w 1370804"/>
                <a:gd name="connsiteY0" fmla="*/ 2495566 h 2495566"/>
                <a:gd name="connsiteX1" fmla="*/ 672599 w 1370804"/>
                <a:gd name="connsiteY1" fmla="*/ 1004109 h 2495566"/>
                <a:gd name="connsiteX2" fmla="*/ 99512 w 1370804"/>
                <a:gd name="connsiteY2" fmla="*/ 133366 h 2495566"/>
                <a:gd name="connsiteX3" fmla="*/ 551154 w 1370804"/>
                <a:gd name="connsiteY3" fmla="*/ 1058085 h 2495566"/>
                <a:gd name="connsiteX4" fmla="*/ 1368717 w 1370804"/>
                <a:gd name="connsiteY4" fmla="*/ 16 h 2495566"/>
                <a:gd name="connsiteX5" fmla="*/ 780549 w 1370804"/>
                <a:gd name="connsiteY5" fmla="*/ 1033478 h 2495566"/>
                <a:gd name="connsiteX0" fmla="*/ 647787 w 1345199"/>
                <a:gd name="connsiteY0" fmla="*/ 2495566 h 2495566"/>
                <a:gd name="connsiteX1" fmla="*/ 646994 w 1345199"/>
                <a:gd name="connsiteY1" fmla="*/ 1004109 h 2495566"/>
                <a:gd name="connsiteX2" fmla="*/ 102482 w 1345199"/>
                <a:gd name="connsiteY2" fmla="*/ 111934 h 2495566"/>
                <a:gd name="connsiteX3" fmla="*/ 525549 w 1345199"/>
                <a:gd name="connsiteY3" fmla="*/ 1058085 h 2495566"/>
                <a:gd name="connsiteX4" fmla="*/ 1343112 w 1345199"/>
                <a:gd name="connsiteY4" fmla="*/ 16 h 2495566"/>
                <a:gd name="connsiteX5" fmla="*/ 754944 w 1345199"/>
                <a:gd name="connsiteY5" fmla="*/ 1033478 h 2495566"/>
                <a:gd name="connsiteX0" fmla="*/ 629733 w 1327145"/>
                <a:gd name="connsiteY0" fmla="*/ 2495566 h 2495566"/>
                <a:gd name="connsiteX1" fmla="*/ 628940 w 1327145"/>
                <a:gd name="connsiteY1" fmla="*/ 1004109 h 2495566"/>
                <a:gd name="connsiteX2" fmla="*/ 84428 w 1327145"/>
                <a:gd name="connsiteY2" fmla="*/ 111934 h 2495566"/>
                <a:gd name="connsiteX3" fmla="*/ 507495 w 1327145"/>
                <a:gd name="connsiteY3" fmla="*/ 1058085 h 2495566"/>
                <a:gd name="connsiteX4" fmla="*/ 1325058 w 1327145"/>
                <a:gd name="connsiteY4" fmla="*/ 16 h 2495566"/>
                <a:gd name="connsiteX5" fmla="*/ 736890 w 1327145"/>
                <a:gd name="connsiteY5" fmla="*/ 1033478 h 2495566"/>
                <a:gd name="connsiteX0" fmla="*/ 647786 w 1345198"/>
                <a:gd name="connsiteY0" fmla="*/ 2495566 h 2495566"/>
                <a:gd name="connsiteX1" fmla="*/ 646993 w 1345198"/>
                <a:gd name="connsiteY1" fmla="*/ 1004109 h 2495566"/>
                <a:gd name="connsiteX2" fmla="*/ 102481 w 1345198"/>
                <a:gd name="connsiteY2" fmla="*/ 111934 h 2495566"/>
                <a:gd name="connsiteX3" fmla="*/ 525548 w 1345198"/>
                <a:gd name="connsiteY3" fmla="*/ 1058085 h 2495566"/>
                <a:gd name="connsiteX4" fmla="*/ 1343111 w 1345198"/>
                <a:gd name="connsiteY4" fmla="*/ 16 h 2495566"/>
                <a:gd name="connsiteX5" fmla="*/ 754943 w 1345198"/>
                <a:gd name="connsiteY5" fmla="*/ 1033478 h 2495566"/>
                <a:gd name="connsiteX0" fmla="*/ 687819 w 1385231"/>
                <a:gd name="connsiteY0" fmla="*/ 2495566 h 2495566"/>
                <a:gd name="connsiteX1" fmla="*/ 687026 w 1385231"/>
                <a:gd name="connsiteY1" fmla="*/ 1004109 h 2495566"/>
                <a:gd name="connsiteX2" fmla="*/ 142514 w 1385231"/>
                <a:gd name="connsiteY2" fmla="*/ 111934 h 2495566"/>
                <a:gd name="connsiteX3" fmla="*/ 565581 w 1385231"/>
                <a:gd name="connsiteY3" fmla="*/ 1058085 h 2495566"/>
                <a:gd name="connsiteX4" fmla="*/ 1383144 w 1385231"/>
                <a:gd name="connsiteY4" fmla="*/ 16 h 2495566"/>
                <a:gd name="connsiteX5" fmla="*/ 794976 w 1385231"/>
                <a:gd name="connsiteY5" fmla="*/ 1033478 h 2495566"/>
                <a:gd name="connsiteX0" fmla="*/ 675000 w 1372412"/>
                <a:gd name="connsiteY0" fmla="*/ 2495566 h 2495566"/>
                <a:gd name="connsiteX1" fmla="*/ 674207 w 1372412"/>
                <a:gd name="connsiteY1" fmla="*/ 1004109 h 2495566"/>
                <a:gd name="connsiteX2" fmla="*/ 129695 w 1372412"/>
                <a:gd name="connsiteY2" fmla="*/ 111934 h 2495566"/>
                <a:gd name="connsiteX3" fmla="*/ 552762 w 1372412"/>
                <a:gd name="connsiteY3" fmla="*/ 1058085 h 2495566"/>
                <a:gd name="connsiteX4" fmla="*/ 1370325 w 1372412"/>
                <a:gd name="connsiteY4" fmla="*/ 16 h 2495566"/>
                <a:gd name="connsiteX5" fmla="*/ 782157 w 1372412"/>
                <a:gd name="connsiteY5" fmla="*/ 1033478 h 2495566"/>
                <a:gd name="connsiteX0" fmla="*/ 675000 w 1502594"/>
                <a:gd name="connsiteY0" fmla="*/ 2546661 h 2546661"/>
                <a:gd name="connsiteX1" fmla="*/ 674207 w 1502594"/>
                <a:gd name="connsiteY1" fmla="*/ 1055204 h 2546661"/>
                <a:gd name="connsiteX2" fmla="*/ 129695 w 1502594"/>
                <a:gd name="connsiteY2" fmla="*/ 163029 h 2546661"/>
                <a:gd name="connsiteX3" fmla="*/ 552762 w 1502594"/>
                <a:gd name="connsiteY3" fmla="*/ 1109180 h 2546661"/>
                <a:gd name="connsiteX4" fmla="*/ 1370325 w 1502594"/>
                <a:gd name="connsiteY4" fmla="*/ 51111 h 2546661"/>
                <a:gd name="connsiteX5" fmla="*/ 782157 w 1502594"/>
                <a:gd name="connsiteY5" fmla="*/ 1084573 h 2546661"/>
                <a:gd name="connsiteX0" fmla="*/ 645869 w 1473463"/>
                <a:gd name="connsiteY0" fmla="*/ 2546661 h 2546661"/>
                <a:gd name="connsiteX1" fmla="*/ 645076 w 1473463"/>
                <a:gd name="connsiteY1" fmla="*/ 1055204 h 2546661"/>
                <a:gd name="connsiteX2" fmla="*/ 100564 w 1473463"/>
                <a:gd name="connsiteY2" fmla="*/ 163029 h 2546661"/>
                <a:gd name="connsiteX3" fmla="*/ 523631 w 1473463"/>
                <a:gd name="connsiteY3" fmla="*/ 1109180 h 2546661"/>
                <a:gd name="connsiteX4" fmla="*/ 1341194 w 1473463"/>
                <a:gd name="connsiteY4" fmla="*/ 51111 h 2546661"/>
                <a:gd name="connsiteX5" fmla="*/ 753026 w 1473463"/>
                <a:gd name="connsiteY5" fmla="*/ 1084573 h 2546661"/>
                <a:gd name="connsiteX0" fmla="*/ 648747 w 1476341"/>
                <a:gd name="connsiteY0" fmla="*/ 2546661 h 2546661"/>
                <a:gd name="connsiteX1" fmla="*/ 647954 w 1476341"/>
                <a:gd name="connsiteY1" fmla="*/ 1055204 h 2546661"/>
                <a:gd name="connsiteX2" fmla="*/ 103442 w 1476341"/>
                <a:gd name="connsiteY2" fmla="*/ 163029 h 2546661"/>
                <a:gd name="connsiteX3" fmla="*/ 526509 w 1476341"/>
                <a:gd name="connsiteY3" fmla="*/ 1109180 h 2546661"/>
                <a:gd name="connsiteX4" fmla="*/ 1344072 w 1476341"/>
                <a:gd name="connsiteY4" fmla="*/ 51111 h 2546661"/>
                <a:gd name="connsiteX5" fmla="*/ 755904 w 1476341"/>
                <a:gd name="connsiteY5" fmla="*/ 1084573 h 2546661"/>
                <a:gd name="connsiteX0" fmla="*/ 648747 w 1476341"/>
                <a:gd name="connsiteY0" fmla="*/ 2546661 h 2546661"/>
                <a:gd name="connsiteX1" fmla="*/ 647954 w 1476341"/>
                <a:gd name="connsiteY1" fmla="*/ 1055204 h 2546661"/>
                <a:gd name="connsiteX2" fmla="*/ 103442 w 1476341"/>
                <a:gd name="connsiteY2" fmla="*/ 163029 h 2546661"/>
                <a:gd name="connsiteX3" fmla="*/ 526509 w 1476341"/>
                <a:gd name="connsiteY3" fmla="*/ 1109180 h 2546661"/>
                <a:gd name="connsiteX4" fmla="*/ 1344072 w 1476341"/>
                <a:gd name="connsiteY4" fmla="*/ 51111 h 2546661"/>
                <a:gd name="connsiteX5" fmla="*/ 755904 w 1476341"/>
                <a:gd name="connsiteY5" fmla="*/ 1084573 h 2546661"/>
                <a:gd name="connsiteX6" fmla="*/ 755903 w 1476341"/>
                <a:gd name="connsiteY6" fmla="*/ 1079812 h 2546661"/>
                <a:gd name="connsiteX0" fmla="*/ 648747 w 1476341"/>
                <a:gd name="connsiteY0" fmla="*/ 2546661 h 2546661"/>
                <a:gd name="connsiteX1" fmla="*/ 647954 w 1476341"/>
                <a:gd name="connsiteY1" fmla="*/ 1055204 h 2546661"/>
                <a:gd name="connsiteX2" fmla="*/ 103442 w 1476341"/>
                <a:gd name="connsiteY2" fmla="*/ 163029 h 2546661"/>
                <a:gd name="connsiteX3" fmla="*/ 526509 w 1476341"/>
                <a:gd name="connsiteY3" fmla="*/ 1109180 h 2546661"/>
                <a:gd name="connsiteX4" fmla="*/ 1344072 w 1476341"/>
                <a:gd name="connsiteY4" fmla="*/ 51111 h 2546661"/>
                <a:gd name="connsiteX5" fmla="*/ 755904 w 1476341"/>
                <a:gd name="connsiteY5" fmla="*/ 1084573 h 2546661"/>
                <a:gd name="connsiteX6" fmla="*/ 665416 w 1476341"/>
                <a:gd name="connsiteY6" fmla="*/ 1153630 h 2546661"/>
                <a:gd name="connsiteX0" fmla="*/ 648747 w 1476341"/>
                <a:gd name="connsiteY0" fmla="*/ 2546661 h 2546661"/>
                <a:gd name="connsiteX1" fmla="*/ 647954 w 1476341"/>
                <a:gd name="connsiteY1" fmla="*/ 1055204 h 2546661"/>
                <a:gd name="connsiteX2" fmla="*/ 103442 w 1476341"/>
                <a:gd name="connsiteY2" fmla="*/ 163029 h 2546661"/>
                <a:gd name="connsiteX3" fmla="*/ 526509 w 1476341"/>
                <a:gd name="connsiteY3" fmla="*/ 1109180 h 2546661"/>
                <a:gd name="connsiteX4" fmla="*/ 1344072 w 1476341"/>
                <a:gd name="connsiteY4" fmla="*/ 51111 h 2546661"/>
                <a:gd name="connsiteX5" fmla="*/ 755904 w 1476341"/>
                <a:gd name="connsiteY5" fmla="*/ 1084573 h 2546661"/>
                <a:gd name="connsiteX6" fmla="*/ 624935 w 1476341"/>
                <a:gd name="connsiteY6" fmla="*/ 948843 h 2546661"/>
                <a:gd name="connsiteX0" fmla="*/ 648747 w 1473490"/>
                <a:gd name="connsiteY0" fmla="*/ 2546661 h 2546661"/>
                <a:gd name="connsiteX1" fmla="*/ 647954 w 1473490"/>
                <a:gd name="connsiteY1" fmla="*/ 1055204 h 2546661"/>
                <a:gd name="connsiteX2" fmla="*/ 103442 w 1473490"/>
                <a:gd name="connsiteY2" fmla="*/ 163029 h 2546661"/>
                <a:gd name="connsiteX3" fmla="*/ 526509 w 1473490"/>
                <a:gd name="connsiteY3" fmla="*/ 1109180 h 2546661"/>
                <a:gd name="connsiteX4" fmla="*/ 1344072 w 1473490"/>
                <a:gd name="connsiteY4" fmla="*/ 51111 h 2546661"/>
                <a:gd name="connsiteX5" fmla="*/ 755904 w 1473490"/>
                <a:gd name="connsiteY5" fmla="*/ 1084573 h 2546661"/>
                <a:gd name="connsiteX6" fmla="*/ 624935 w 1473490"/>
                <a:gd name="connsiteY6" fmla="*/ 948843 h 2546661"/>
                <a:gd name="connsiteX0" fmla="*/ 648747 w 1477073"/>
                <a:gd name="connsiteY0" fmla="*/ 2546661 h 2546661"/>
                <a:gd name="connsiteX1" fmla="*/ 647954 w 1477073"/>
                <a:gd name="connsiteY1" fmla="*/ 1055204 h 2546661"/>
                <a:gd name="connsiteX2" fmla="*/ 103442 w 1477073"/>
                <a:gd name="connsiteY2" fmla="*/ 163029 h 2546661"/>
                <a:gd name="connsiteX3" fmla="*/ 526509 w 1477073"/>
                <a:gd name="connsiteY3" fmla="*/ 1109180 h 2546661"/>
                <a:gd name="connsiteX4" fmla="*/ 1344072 w 1477073"/>
                <a:gd name="connsiteY4" fmla="*/ 51111 h 2546661"/>
                <a:gd name="connsiteX5" fmla="*/ 755904 w 1477073"/>
                <a:gd name="connsiteY5" fmla="*/ 1084573 h 2546661"/>
                <a:gd name="connsiteX6" fmla="*/ 624935 w 1477073"/>
                <a:gd name="connsiteY6" fmla="*/ 948843 h 2546661"/>
                <a:gd name="connsiteX0" fmla="*/ 648747 w 1467966"/>
                <a:gd name="connsiteY0" fmla="*/ 2534924 h 2534924"/>
                <a:gd name="connsiteX1" fmla="*/ 647954 w 1467966"/>
                <a:gd name="connsiteY1" fmla="*/ 1043467 h 2534924"/>
                <a:gd name="connsiteX2" fmla="*/ 103442 w 1467966"/>
                <a:gd name="connsiteY2" fmla="*/ 151292 h 2534924"/>
                <a:gd name="connsiteX3" fmla="*/ 526509 w 1467966"/>
                <a:gd name="connsiteY3" fmla="*/ 1097443 h 2534924"/>
                <a:gd name="connsiteX4" fmla="*/ 1344072 w 1467966"/>
                <a:gd name="connsiteY4" fmla="*/ 39374 h 2534924"/>
                <a:gd name="connsiteX5" fmla="*/ 755904 w 1467966"/>
                <a:gd name="connsiteY5" fmla="*/ 1072836 h 2534924"/>
                <a:gd name="connsiteX6" fmla="*/ 624935 w 1467966"/>
                <a:gd name="connsiteY6" fmla="*/ 937106 h 2534924"/>
                <a:gd name="connsiteX0" fmla="*/ 631614 w 1450833"/>
                <a:gd name="connsiteY0" fmla="*/ 2534924 h 2534924"/>
                <a:gd name="connsiteX1" fmla="*/ 630821 w 1450833"/>
                <a:gd name="connsiteY1" fmla="*/ 1043467 h 2534924"/>
                <a:gd name="connsiteX2" fmla="*/ 86309 w 1450833"/>
                <a:gd name="connsiteY2" fmla="*/ 151292 h 2534924"/>
                <a:gd name="connsiteX3" fmla="*/ 509376 w 1450833"/>
                <a:gd name="connsiteY3" fmla="*/ 1097443 h 2534924"/>
                <a:gd name="connsiteX4" fmla="*/ 1326939 w 1450833"/>
                <a:gd name="connsiteY4" fmla="*/ 39374 h 2534924"/>
                <a:gd name="connsiteX5" fmla="*/ 738771 w 1450833"/>
                <a:gd name="connsiteY5" fmla="*/ 1072836 h 2534924"/>
                <a:gd name="connsiteX6" fmla="*/ 607802 w 1450833"/>
                <a:gd name="connsiteY6" fmla="*/ 937106 h 2534924"/>
                <a:gd name="connsiteX0" fmla="*/ 655497 w 1474716"/>
                <a:gd name="connsiteY0" fmla="*/ 2534924 h 2534924"/>
                <a:gd name="connsiteX1" fmla="*/ 654704 w 1474716"/>
                <a:gd name="connsiteY1" fmla="*/ 1043467 h 2534924"/>
                <a:gd name="connsiteX2" fmla="*/ 110192 w 1474716"/>
                <a:gd name="connsiteY2" fmla="*/ 151292 h 2534924"/>
                <a:gd name="connsiteX3" fmla="*/ 533259 w 1474716"/>
                <a:gd name="connsiteY3" fmla="*/ 1097443 h 2534924"/>
                <a:gd name="connsiteX4" fmla="*/ 1350822 w 1474716"/>
                <a:gd name="connsiteY4" fmla="*/ 39374 h 2534924"/>
                <a:gd name="connsiteX5" fmla="*/ 762654 w 1474716"/>
                <a:gd name="connsiteY5" fmla="*/ 1072836 h 2534924"/>
                <a:gd name="connsiteX6" fmla="*/ 631685 w 1474716"/>
                <a:gd name="connsiteY6" fmla="*/ 937106 h 2534924"/>
                <a:gd name="connsiteX0" fmla="*/ 680903 w 1500122"/>
                <a:gd name="connsiteY0" fmla="*/ 2534924 h 2534924"/>
                <a:gd name="connsiteX1" fmla="*/ 680110 w 1500122"/>
                <a:gd name="connsiteY1" fmla="*/ 1043467 h 2534924"/>
                <a:gd name="connsiteX2" fmla="*/ 135598 w 1500122"/>
                <a:gd name="connsiteY2" fmla="*/ 151292 h 2534924"/>
                <a:gd name="connsiteX3" fmla="*/ 558665 w 1500122"/>
                <a:gd name="connsiteY3" fmla="*/ 1097443 h 2534924"/>
                <a:gd name="connsiteX4" fmla="*/ 1376228 w 1500122"/>
                <a:gd name="connsiteY4" fmla="*/ 39374 h 2534924"/>
                <a:gd name="connsiteX5" fmla="*/ 788060 w 1500122"/>
                <a:gd name="connsiteY5" fmla="*/ 1072836 h 2534924"/>
                <a:gd name="connsiteX6" fmla="*/ 657091 w 1500122"/>
                <a:gd name="connsiteY6" fmla="*/ 937106 h 2534924"/>
                <a:gd name="connsiteX0" fmla="*/ 679919 w 1499138"/>
                <a:gd name="connsiteY0" fmla="*/ 2534924 h 2534924"/>
                <a:gd name="connsiteX1" fmla="*/ 679126 w 1499138"/>
                <a:gd name="connsiteY1" fmla="*/ 1043467 h 2534924"/>
                <a:gd name="connsiteX2" fmla="*/ 134614 w 1499138"/>
                <a:gd name="connsiteY2" fmla="*/ 151292 h 2534924"/>
                <a:gd name="connsiteX3" fmla="*/ 557681 w 1499138"/>
                <a:gd name="connsiteY3" fmla="*/ 1097443 h 2534924"/>
                <a:gd name="connsiteX4" fmla="*/ 1375244 w 1499138"/>
                <a:gd name="connsiteY4" fmla="*/ 39374 h 2534924"/>
                <a:gd name="connsiteX5" fmla="*/ 787076 w 1499138"/>
                <a:gd name="connsiteY5" fmla="*/ 1072836 h 2534924"/>
                <a:gd name="connsiteX6" fmla="*/ 656107 w 1499138"/>
                <a:gd name="connsiteY6" fmla="*/ 937106 h 2534924"/>
                <a:gd name="connsiteX0" fmla="*/ 661317 w 1480536"/>
                <a:gd name="connsiteY0" fmla="*/ 2534924 h 2534924"/>
                <a:gd name="connsiteX1" fmla="*/ 660524 w 1480536"/>
                <a:gd name="connsiteY1" fmla="*/ 1043467 h 2534924"/>
                <a:gd name="connsiteX2" fmla="*/ 116012 w 1480536"/>
                <a:gd name="connsiteY2" fmla="*/ 151292 h 2534924"/>
                <a:gd name="connsiteX3" fmla="*/ 539079 w 1480536"/>
                <a:gd name="connsiteY3" fmla="*/ 1097443 h 2534924"/>
                <a:gd name="connsiteX4" fmla="*/ 1356642 w 1480536"/>
                <a:gd name="connsiteY4" fmla="*/ 39374 h 2534924"/>
                <a:gd name="connsiteX5" fmla="*/ 768474 w 1480536"/>
                <a:gd name="connsiteY5" fmla="*/ 1072836 h 2534924"/>
                <a:gd name="connsiteX6" fmla="*/ 637505 w 1480536"/>
                <a:gd name="connsiteY6" fmla="*/ 937106 h 2534924"/>
                <a:gd name="connsiteX0" fmla="*/ 654531 w 1473750"/>
                <a:gd name="connsiteY0" fmla="*/ 2534924 h 2534924"/>
                <a:gd name="connsiteX1" fmla="*/ 653738 w 1473750"/>
                <a:gd name="connsiteY1" fmla="*/ 1043467 h 2534924"/>
                <a:gd name="connsiteX2" fmla="*/ 109226 w 1473750"/>
                <a:gd name="connsiteY2" fmla="*/ 151292 h 2534924"/>
                <a:gd name="connsiteX3" fmla="*/ 532293 w 1473750"/>
                <a:gd name="connsiteY3" fmla="*/ 1097443 h 2534924"/>
                <a:gd name="connsiteX4" fmla="*/ 1349856 w 1473750"/>
                <a:gd name="connsiteY4" fmla="*/ 39374 h 2534924"/>
                <a:gd name="connsiteX5" fmla="*/ 761688 w 1473750"/>
                <a:gd name="connsiteY5" fmla="*/ 1072836 h 2534924"/>
                <a:gd name="connsiteX6" fmla="*/ 630719 w 1473750"/>
                <a:gd name="connsiteY6" fmla="*/ 937106 h 2534924"/>
                <a:gd name="connsiteX0" fmla="*/ 640881 w 1337663"/>
                <a:gd name="connsiteY0" fmla="*/ 2495551 h 2495551"/>
                <a:gd name="connsiteX1" fmla="*/ 640088 w 1337663"/>
                <a:gd name="connsiteY1" fmla="*/ 1004094 h 2495551"/>
                <a:gd name="connsiteX2" fmla="*/ 95576 w 1337663"/>
                <a:gd name="connsiteY2" fmla="*/ 111919 h 2495551"/>
                <a:gd name="connsiteX3" fmla="*/ 518643 w 1337663"/>
                <a:gd name="connsiteY3" fmla="*/ 1058070 h 2495551"/>
                <a:gd name="connsiteX4" fmla="*/ 559918 w 1337663"/>
                <a:gd name="connsiteY4" fmla="*/ 1038226 h 2495551"/>
                <a:gd name="connsiteX5" fmla="*/ 1336206 w 1337663"/>
                <a:gd name="connsiteY5" fmla="*/ 1 h 2495551"/>
                <a:gd name="connsiteX6" fmla="*/ 748038 w 1337663"/>
                <a:gd name="connsiteY6" fmla="*/ 1033463 h 2495551"/>
                <a:gd name="connsiteX7" fmla="*/ 617069 w 1337663"/>
                <a:gd name="connsiteY7" fmla="*/ 897733 h 2495551"/>
                <a:gd name="connsiteX0" fmla="*/ 640881 w 1337663"/>
                <a:gd name="connsiteY0" fmla="*/ 2495551 h 2495551"/>
                <a:gd name="connsiteX1" fmla="*/ 640088 w 1337663"/>
                <a:gd name="connsiteY1" fmla="*/ 1004094 h 2495551"/>
                <a:gd name="connsiteX2" fmla="*/ 95576 w 1337663"/>
                <a:gd name="connsiteY2" fmla="*/ 111919 h 2495551"/>
                <a:gd name="connsiteX3" fmla="*/ 518643 w 1337663"/>
                <a:gd name="connsiteY3" fmla="*/ 1058070 h 2495551"/>
                <a:gd name="connsiteX4" fmla="*/ 559918 w 1337663"/>
                <a:gd name="connsiteY4" fmla="*/ 1038226 h 2495551"/>
                <a:gd name="connsiteX5" fmla="*/ 1336206 w 1337663"/>
                <a:gd name="connsiteY5" fmla="*/ 1 h 2495551"/>
                <a:gd name="connsiteX6" fmla="*/ 748038 w 1337663"/>
                <a:gd name="connsiteY6" fmla="*/ 1033463 h 2495551"/>
                <a:gd name="connsiteX7" fmla="*/ 617069 w 1337663"/>
                <a:gd name="connsiteY7" fmla="*/ 897733 h 2495551"/>
                <a:gd name="connsiteX0" fmla="*/ 640881 w 1337663"/>
                <a:gd name="connsiteY0" fmla="*/ 2495551 h 2495551"/>
                <a:gd name="connsiteX1" fmla="*/ 640088 w 1337663"/>
                <a:gd name="connsiteY1" fmla="*/ 1004094 h 2495551"/>
                <a:gd name="connsiteX2" fmla="*/ 95576 w 1337663"/>
                <a:gd name="connsiteY2" fmla="*/ 111919 h 2495551"/>
                <a:gd name="connsiteX3" fmla="*/ 518643 w 1337663"/>
                <a:gd name="connsiteY3" fmla="*/ 1058070 h 2495551"/>
                <a:gd name="connsiteX4" fmla="*/ 559918 w 1337663"/>
                <a:gd name="connsiteY4" fmla="*/ 1038226 h 2495551"/>
                <a:gd name="connsiteX5" fmla="*/ 1336206 w 1337663"/>
                <a:gd name="connsiteY5" fmla="*/ 1 h 2495551"/>
                <a:gd name="connsiteX6" fmla="*/ 748038 w 1337663"/>
                <a:gd name="connsiteY6" fmla="*/ 1033463 h 2495551"/>
                <a:gd name="connsiteX7" fmla="*/ 617069 w 1337663"/>
                <a:gd name="connsiteY7" fmla="*/ 897733 h 2495551"/>
                <a:gd name="connsiteX0" fmla="*/ 640881 w 1337663"/>
                <a:gd name="connsiteY0" fmla="*/ 2495551 h 2495551"/>
                <a:gd name="connsiteX1" fmla="*/ 640088 w 1337663"/>
                <a:gd name="connsiteY1" fmla="*/ 1004094 h 2495551"/>
                <a:gd name="connsiteX2" fmla="*/ 95576 w 1337663"/>
                <a:gd name="connsiteY2" fmla="*/ 111919 h 2495551"/>
                <a:gd name="connsiteX3" fmla="*/ 518643 w 1337663"/>
                <a:gd name="connsiteY3" fmla="*/ 1058070 h 2495551"/>
                <a:gd name="connsiteX4" fmla="*/ 559918 w 1337663"/>
                <a:gd name="connsiteY4" fmla="*/ 1038226 h 2495551"/>
                <a:gd name="connsiteX5" fmla="*/ 1336206 w 1337663"/>
                <a:gd name="connsiteY5" fmla="*/ 1 h 2495551"/>
                <a:gd name="connsiteX6" fmla="*/ 748038 w 1337663"/>
                <a:gd name="connsiteY6" fmla="*/ 1033463 h 2495551"/>
                <a:gd name="connsiteX7" fmla="*/ 617069 w 1337663"/>
                <a:gd name="connsiteY7" fmla="*/ 897733 h 2495551"/>
                <a:gd name="connsiteX0" fmla="*/ 640881 w 1337663"/>
                <a:gd name="connsiteY0" fmla="*/ 2495551 h 2495551"/>
                <a:gd name="connsiteX1" fmla="*/ 640088 w 1337663"/>
                <a:gd name="connsiteY1" fmla="*/ 1004094 h 2495551"/>
                <a:gd name="connsiteX2" fmla="*/ 95576 w 1337663"/>
                <a:gd name="connsiteY2" fmla="*/ 111919 h 2495551"/>
                <a:gd name="connsiteX3" fmla="*/ 518643 w 1337663"/>
                <a:gd name="connsiteY3" fmla="*/ 1058070 h 2495551"/>
                <a:gd name="connsiteX4" fmla="*/ 559918 w 1337663"/>
                <a:gd name="connsiteY4" fmla="*/ 1038226 h 2495551"/>
                <a:gd name="connsiteX5" fmla="*/ 1336206 w 1337663"/>
                <a:gd name="connsiteY5" fmla="*/ 1 h 2495551"/>
                <a:gd name="connsiteX6" fmla="*/ 748038 w 1337663"/>
                <a:gd name="connsiteY6" fmla="*/ 1033463 h 2495551"/>
                <a:gd name="connsiteX7" fmla="*/ 617069 w 1337663"/>
                <a:gd name="connsiteY7" fmla="*/ 897733 h 2495551"/>
                <a:gd name="connsiteX0" fmla="*/ 628802 w 1325584"/>
                <a:gd name="connsiteY0" fmla="*/ 2495551 h 2495551"/>
                <a:gd name="connsiteX1" fmla="*/ 628009 w 1325584"/>
                <a:gd name="connsiteY1" fmla="*/ 1004094 h 2495551"/>
                <a:gd name="connsiteX2" fmla="*/ 83497 w 1325584"/>
                <a:gd name="connsiteY2" fmla="*/ 111919 h 2495551"/>
                <a:gd name="connsiteX3" fmla="*/ 506564 w 1325584"/>
                <a:gd name="connsiteY3" fmla="*/ 1058070 h 2495551"/>
                <a:gd name="connsiteX4" fmla="*/ 547839 w 1325584"/>
                <a:gd name="connsiteY4" fmla="*/ 1038226 h 2495551"/>
                <a:gd name="connsiteX5" fmla="*/ 1324127 w 1325584"/>
                <a:gd name="connsiteY5" fmla="*/ 1 h 2495551"/>
                <a:gd name="connsiteX6" fmla="*/ 735959 w 1325584"/>
                <a:gd name="connsiteY6" fmla="*/ 1033463 h 2495551"/>
                <a:gd name="connsiteX7" fmla="*/ 604990 w 1325584"/>
                <a:gd name="connsiteY7" fmla="*/ 897733 h 2495551"/>
                <a:gd name="connsiteX0" fmla="*/ 655570 w 1352352"/>
                <a:gd name="connsiteY0" fmla="*/ 2495551 h 2495551"/>
                <a:gd name="connsiteX1" fmla="*/ 654777 w 1352352"/>
                <a:gd name="connsiteY1" fmla="*/ 1004094 h 2495551"/>
                <a:gd name="connsiteX2" fmla="*/ 110265 w 1352352"/>
                <a:gd name="connsiteY2" fmla="*/ 111919 h 2495551"/>
                <a:gd name="connsiteX3" fmla="*/ 533332 w 1352352"/>
                <a:gd name="connsiteY3" fmla="*/ 1058070 h 2495551"/>
                <a:gd name="connsiteX4" fmla="*/ 574607 w 1352352"/>
                <a:gd name="connsiteY4" fmla="*/ 1038226 h 2495551"/>
                <a:gd name="connsiteX5" fmla="*/ 1350895 w 1352352"/>
                <a:gd name="connsiteY5" fmla="*/ 1 h 2495551"/>
                <a:gd name="connsiteX6" fmla="*/ 762727 w 1352352"/>
                <a:gd name="connsiteY6" fmla="*/ 1033463 h 2495551"/>
                <a:gd name="connsiteX7" fmla="*/ 631758 w 1352352"/>
                <a:gd name="connsiteY7" fmla="*/ 897733 h 2495551"/>
                <a:gd name="connsiteX0" fmla="*/ 655238 w 1414040"/>
                <a:gd name="connsiteY0" fmla="*/ 2505652 h 2505652"/>
                <a:gd name="connsiteX1" fmla="*/ 654445 w 1414040"/>
                <a:gd name="connsiteY1" fmla="*/ 1014195 h 2505652"/>
                <a:gd name="connsiteX2" fmla="*/ 109933 w 1414040"/>
                <a:gd name="connsiteY2" fmla="*/ 122020 h 2505652"/>
                <a:gd name="connsiteX3" fmla="*/ 533000 w 1414040"/>
                <a:gd name="connsiteY3" fmla="*/ 1068171 h 2505652"/>
                <a:gd name="connsiteX4" fmla="*/ 1386281 w 1414040"/>
                <a:gd name="connsiteY4" fmla="*/ 569696 h 2505652"/>
                <a:gd name="connsiteX5" fmla="*/ 1350563 w 1414040"/>
                <a:gd name="connsiteY5" fmla="*/ 10102 h 2505652"/>
                <a:gd name="connsiteX6" fmla="*/ 762395 w 1414040"/>
                <a:gd name="connsiteY6" fmla="*/ 1043564 h 2505652"/>
                <a:gd name="connsiteX7" fmla="*/ 631426 w 1414040"/>
                <a:gd name="connsiteY7" fmla="*/ 907834 h 2505652"/>
                <a:gd name="connsiteX0" fmla="*/ 654907 w 1405669"/>
                <a:gd name="connsiteY0" fmla="*/ 2518282 h 2518282"/>
                <a:gd name="connsiteX1" fmla="*/ 654114 w 1405669"/>
                <a:gd name="connsiteY1" fmla="*/ 1026825 h 2518282"/>
                <a:gd name="connsiteX2" fmla="*/ 109602 w 1405669"/>
                <a:gd name="connsiteY2" fmla="*/ 134650 h 2518282"/>
                <a:gd name="connsiteX3" fmla="*/ 532669 w 1405669"/>
                <a:gd name="connsiteY3" fmla="*/ 1080801 h 2518282"/>
                <a:gd name="connsiteX4" fmla="*/ 1369281 w 1405669"/>
                <a:gd name="connsiteY4" fmla="*/ 429926 h 2518282"/>
                <a:gd name="connsiteX5" fmla="*/ 1350232 w 1405669"/>
                <a:gd name="connsiteY5" fmla="*/ 22732 h 2518282"/>
                <a:gd name="connsiteX6" fmla="*/ 762064 w 1405669"/>
                <a:gd name="connsiteY6" fmla="*/ 1056194 h 2518282"/>
                <a:gd name="connsiteX7" fmla="*/ 631095 w 1405669"/>
                <a:gd name="connsiteY7" fmla="*/ 920464 h 2518282"/>
                <a:gd name="connsiteX0" fmla="*/ 654907 w 1453077"/>
                <a:gd name="connsiteY0" fmla="*/ 2522152 h 2522152"/>
                <a:gd name="connsiteX1" fmla="*/ 654114 w 1453077"/>
                <a:gd name="connsiteY1" fmla="*/ 1030695 h 2522152"/>
                <a:gd name="connsiteX2" fmla="*/ 109602 w 1453077"/>
                <a:gd name="connsiteY2" fmla="*/ 138520 h 2522152"/>
                <a:gd name="connsiteX3" fmla="*/ 532669 w 1453077"/>
                <a:gd name="connsiteY3" fmla="*/ 1084671 h 2522152"/>
                <a:gd name="connsiteX4" fmla="*/ 1369281 w 1453077"/>
                <a:gd name="connsiteY4" fmla="*/ 433796 h 2522152"/>
                <a:gd name="connsiteX5" fmla="*/ 1354995 w 1453077"/>
                <a:gd name="connsiteY5" fmla="*/ 19458 h 2522152"/>
                <a:gd name="connsiteX6" fmla="*/ 762064 w 1453077"/>
                <a:gd name="connsiteY6" fmla="*/ 1060064 h 2522152"/>
                <a:gd name="connsiteX7" fmla="*/ 631095 w 1453077"/>
                <a:gd name="connsiteY7" fmla="*/ 924334 h 2522152"/>
                <a:gd name="connsiteX0" fmla="*/ 654907 w 1430197"/>
                <a:gd name="connsiteY0" fmla="*/ 2529882 h 2529882"/>
                <a:gd name="connsiteX1" fmla="*/ 654114 w 1430197"/>
                <a:gd name="connsiteY1" fmla="*/ 1038425 h 2529882"/>
                <a:gd name="connsiteX2" fmla="*/ 109602 w 1430197"/>
                <a:gd name="connsiteY2" fmla="*/ 146250 h 2529882"/>
                <a:gd name="connsiteX3" fmla="*/ 532669 w 1430197"/>
                <a:gd name="connsiteY3" fmla="*/ 1092401 h 2529882"/>
                <a:gd name="connsiteX4" fmla="*/ 1369281 w 1430197"/>
                <a:gd name="connsiteY4" fmla="*/ 441526 h 2529882"/>
                <a:gd name="connsiteX5" fmla="*/ 1354995 w 1430197"/>
                <a:gd name="connsiteY5" fmla="*/ 27188 h 2529882"/>
                <a:gd name="connsiteX6" fmla="*/ 1269269 w 1430197"/>
                <a:gd name="connsiteY6" fmla="*/ 153394 h 2529882"/>
                <a:gd name="connsiteX7" fmla="*/ 762064 w 1430197"/>
                <a:gd name="connsiteY7" fmla="*/ 1067794 h 2529882"/>
                <a:gd name="connsiteX8" fmla="*/ 631095 w 1430197"/>
                <a:gd name="connsiteY8" fmla="*/ 932064 h 2529882"/>
                <a:gd name="connsiteX0" fmla="*/ 654907 w 1441145"/>
                <a:gd name="connsiteY0" fmla="*/ 2531567 h 2531567"/>
                <a:gd name="connsiteX1" fmla="*/ 654114 w 1441145"/>
                <a:gd name="connsiteY1" fmla="*/ 1040110 h 2531567"/>
                <a:gd name="connsiteX2" fmla="*/ 109602 w 1441145"/>
                <a:gd name="connsiteY2" fmla="*/ 147935 h 2531567"/>
                <a:gd name="connsiteX3" fmla="*/ 532669 w 1441145"/>
                <a:gd name="connsiteY3" fmla="*/ 1094086 h 2531567"/>
                <a:gd name="connsiteX4" fmla="*/ 1369281 w 1441145"/>
                <a:gd name="connsiteY4" fmla="*/ 443211 h 2531567"/>
                <a:gd name="connsiteX5" fmla="*/ 1354995 w 1441145"/>
                <a:gd name="connsiteY5" fmla="*/ 28873 h 2531567"/>
                <a:gd name="connsiteX6" fmla="*/ 1002569 w 1441145"/>
                <a:gd name="connsiteY6" fmla="*/ 150317 h 2531567"/>
                <a:gd name="connsiteX7" fmla="*/ 762064 w 1441145"/>
                <a:gd name="connsiteY7" fmla="*/ 1069479 h 2531567"/>
                <a:gd name="connsiteX8" fmla="*/ 631095 w 1441145"/>
                <a:gd name="connsiteY8" fmla="*/ 933749 h 2531567"/>
                <a:gd name="connsiteX0" fmla="*/ 654907 w 1441145"/>
                <a:gd name="connsiteY0" fmla="*/ 2531567 h 2531567"/>
                <a:gd name="connsiteX1" fmla="*/ 654114 w 1441145"/>
                <a:gd name="connsiteY1" fmla="*/ 1040110 h 2531567"/>
                <a:gd name="connsiteX2" fmla="*/ 109602 w 1441145"/>
                <a:gd name="connsiteY2" fmla="*/ 147935 h 2531567"/>
                <a:gd name="connsiteX3" fmla="*/ 532669 w 1441145"/>
                <a:gd name="connsiteY3" fmla="*/ 1094086 h 2531567"/>
                <a:gd name="connsiteX4" fmla="*/ 1369281 w 1441145"/>
                <a:gd name="connsiteY4" fmla="*/ 443211 h 2531567"/>
                <a:gd name="connsiteX5" fmla="*/ 1354995 w 1441145"/>
                <a:gd name="connsiteY5" fmla="*/ 28873 h 2531567"/>
                <a:gd name="connsiteX6" fmla="*/ 1002569 w 1441145"/>
                <a:gd name="connsiteY6" fmla="*/ 150317 h 2531567"/>
                <a:gd name="connsiteX7" fmla="*/ 721582 w 1441145"/>
                <a:gd name="connsiteY7" fmla="*/ 840879 h 2531567"/>
                <a:gd name="connsiteX8" fmla="*/ 631095 w 1441145"/>
                <a:gd name="connsiteY8" fmla="*/ 933749 h 2531567"/>
                <a:gd name="connsiteX0" fmla="*/ 652181 w 1367793"/>
                <a:gd name="connsiteY0" fmla="*/ 2548817 h 2548817"/>
                <a:gd name="connsiteX1" fmla="*/ 651388 w 1367793"/>
                <a:gd name="connsiteY1" fmla="*/ 1057360 h 2548817"/>
                <a:gd name="connsiteX2" fmla="*/ 106876 w 1367793"/>
                <a:gd name="connsiteY2" fmla="*/ 165185 h 2548817"/>
                <a:gd name="connsiteX3" fmla="*/ 529943 w 1367793"/>
                <a:gd name="connsiteY3" fmla="*/ 1111336 h 2548817"/>
                <a:gd name="connsiteX4" fmla="*/ 1226061 w 1367793"/>
                <a:gd name="connsiteY4" fmla="*/ 693823 h 2548817"/>
                <a:gd name="connsiteX5" fmla="*/ 1352269 w 1367793"/>
                <a:gd name="connsiteY5" fmla="*/ 46123 h 2548817"/>
                <a:gd name="connsiteX6" fmla="*/ 999843 w 1367793"/>
                <a:gd name="connsiteY6" fmla="*/ 167567 h 2548817"/>
                <a:gd name="connsiteX7" fmla="*/ 718856 w 1367793"/>
                <a:gd name="connsiteY7" fmla="*/ 858129 h 2548817"/>
                <a:gd name="connsiteX8" fmla="*/ 628369 w 1367793"/>
                <a:gd name="connsiteY8" fmla="*/ 950999 h 2548817"/>
                <a:gd name="connsiteX0" fmla="*/ 652181 w 1441542"/>
                <a:gd name="connsiteY0" fmla="*/ 2535546 h 2535546"/>
                <a:gd name="connsiteX1" fmla="*/ 651388 w 1441542"/>
                <a:gd name="connsiteY1" fmla="*/ 1044089 h 2535546"/>
                <a:gd name="connsiteX2" fmla="*/ 106876 w 1441542"/>
                <a:gd name="connsiteY2" fmla="*/ 151914 h 2535546"/>
                <a:gd name="connsiteX3" fmla="*/ 529943 w 1441542"/>
                <a:gd name="connsiteY3" fmla="*/ 1098065 h 2535546"/>
                <a:gd name="connsiteX4" fmla="*/ 1226061 w 1441542"/>
                <a:gd name="connsiteY4" fmla="*/ 680552 h 2535546"/>
                <a:gd name="connsiteX5" fmla="*/ 1433232 w 1441542"/>
                <a:gd name="connsiteY5" fmla="*/ 51902 h 2535546"/>
                <a:gd name="connsiteX6" fmla="*/ 999843 w 1441542"/>
                <a:gd name="connsiteY6" fmla="*/ 154296 h 2535546"/>
                <a:gd name="connsiteX7" fmla="*/ 718856 w 1441542"/>
                <a:gd name="connsiteY7" fmla="*/ 844858 h 2535546"/>
                <a:gd name="connsiteX8" fmla="*/ 628369 w 1441542"/>
                <a:gd name="connsiteY8" fmla="*/ 937728 h 2535546"/>
                <a:gd name="connsiteX0" fmla="*/ 652181 w 1462710"/>
                <a:gd name="connsiteY0" fmla="*/ 2564860 h 2564860"/>
                <a:gd name="connsiteX1" fmla="*/ 651388 w 1462710"/>
                <a:gd name="connsiteY1" fmla="*/ 1073403 h 2564860"/>
                <a:gd name="connsiteX2" fmla="*/ 106876 w 1462710"/>
                <a:gd name="connsiteY2" fmla="*/ 181228 h 2564860"/>
                <a:gd name="connsiteX3" fmla="*/ 529943 w 1462710"/>
                <a:gd name="connsiteY3" fmla="*/ 1127379 h 2564860"/>
                <a:gd name="connsiteX4" fmla="*/ 1226061 w 1462710"/>
                <a:gd name="connsiteY4" fmla="*/ 709866 h 2564860"/>
                <a:gd name="connsiteX5" fmla="*/ 1433232 w 1462710"/>
                <a:gd name="connsiteY5" fmla="*/ 81216 h 2564860"/>
                <a:gd name="connsiteX6" fmla="*/ 999843 w 1462710"/>
                <a:gd name="connsiteY6" fmla="*/ 183610 h 2564860"/>
                <a:gd name="connsiteX7" fmla="*/ 718856 w 1462710"/>
                <a:gd name="connsiteY7" fmla="*/ 874172 h 2564860"/>
                <a:gd name="connsiteX8" fmla="*/ 628369 w 1462710"/>
                <a:gd name="connsiteY8" fmla="*/ 967042 h 2564860"/>
                <a:gd name="connsiteX0" fmla="*/ 595760 w 1406289"/>
                <a:gd name="connsiteY0" fmla="*/ 2564860 h 2564860"/>
                <a:gd name="connsiteX1" fmla="*/ 594967 w 1406289"/>
                <a:gd name="connsiteY1" fmla="*/ 1073403 h 2564860"/>
                <a:gd name="connsiteX2" fmla="*/ 50455 w 1406289"/>
                <a:gd name="connsiteY2" fmla="*/ 181228 h 2564860"/>
                <a:gd name="connsiteX3" fmla="*/ 71883 w 1406289"/>
                <a:gd name="connsiteY3" fmla="*/ 709866 h 2564860"/>
                <a:gd name="connsiteX4" fmla="*/ 473522 w 1406289"/>
                <a:gd name="connsiteY4" fmla="*/ 1127379 h 2564860"/>
                <a:gd name="connsiteX5" fmla="*/ 1169640 w 1406289"/>
                <a:gd name="connsiteY5" fmla="*/ 709866 h 2564860"/>
                <a:gd name="connsiteX6" fmla="*/ 1376811 w 1406289"/>
                <a:gd name="connsiteY6" fmla="*/ 81216 h 2564860"/>
                <a:gd name="connsiteX7" fmla="*/ 943422 w 1406289"/>
                <a:gd name="connsiteY7" fmla="*/ 183610 h 2564860"/>
                <a:gd name="connsiteX8" fmla="*/ 662435 w 1406289"/>
                <a:gd name="connsiteY8" fmla="*/ 874172 h 2564860"/>
                <a:gd name="connsiteX9" fmla="*/ 571948 w 1406289"/>
                <a:gd name="connsiteY9" fmla="*/ 967042 h 2564860"/>
                <a:gd name="connsiteX0" fmla="*/ 570672 w 1381201"/>
                <a:gd name="connsiteY0" fmla="*/ 2564860 h 2564860"/>
                <a:gd name="connsiteX1" fmla="*/ 569879 w 1381201"/>
                <a:gd name="connsiteY1" fmla="*/ 1073403 h 2564860"/>
                <a:gd name="connsiteX2" fmla="*/ 72992 w 1381201"/>
                <a:gd name="connsiteY2" fmla="*/ 197897 h 2564860"/>
                <a:gd name="connsiteX3" fmla="*/ 46795 w 1381201"/>
                <a:gd name="connsiteY3" fmla="*/ 709866 h 2564860"/>
                <a:gd name="connsiteX4" fmla="*/ 448434 w 1381201"/>
                <a:gd name="connsiteY4" fmla="*/ 1127379 h 2564860"/>
                <a:gd name="connsiteX5" fmla="*/ 1144552 w 1381201"/>
                <a:gd name="connsiteY5" fmla="*/ 709866 h 2564860"/>
                <a:gd name="connsiteX6" fmla="*/ 1351723 w 1381201"/>
                <a:gd name="connsiteY6" fmla="*/ 81216 h 2564860"/>
                <a:gd name="connsiteX7" fmla="*/ 918334 w 1381201"/>
                <a:gd name="connsiteY7" fmla="*/ 183610 h 2564860"/>
                <a:gd name="connsiteX8" fmla="*/ 637347 w 1381201"/>
                <a:gd name="connsiteY8" fmla="*/ 874172 h 2564860"/>
                <a:gd name="connsiteX9" fmla="*/ 546860 w 1381201"/>
                <a:gd name="connsiteY9" fmla="*/ 967042 h 2564860"/>
                <a:gd name="connsiteX0" fmla="*/ 557545 w 1368074"/>
                <a:gd name="connsiteY0" fmla="*/ 2564860 h 2564860"/>
                <a:gd name="connsiteX1" fmla="*/ 556752 w 1368074"/>
                <a:gd name="connsiteY1" fmla="*/ 1073403 h 2564860"/>
                <a:gd name="connsiteX2" fmla="*/ 278937 w 1368074"/>
                <a:gd name="connsiteY2" fmla="*/ 457454 h 2564860"/>
                <a:gd name="connsiteX3" fmla="*/ 59865 w 1368074"/>
                <a:gd name="connsiteY3" fmla="*/ 197897 h 2564860"/>
                <a:gd name="connsiteX4" fmla="*/ 33668 w 1368074"/>
                <a:gd name="connsiteY4" fmla="*/ 709866 h 2564860"/>
                <a:gd name="connsiteX5" fmla="*/ 435307 w 1368074"/>
                <a:gd name="connsiteY5" fmla="*/ 1127379 h 2564860"/>
                <a:gd name="connsiteX6" fmla="*/ 1131425 w 1368074"/>
                <a:gd name="connsiteY6" fmla="*/ 709866 h 2564860"/>
                <a:gd name="connsiteX7" fmla="*/ 1338596 w 1368074"/>
                <a:gd name="connsiteY7" fmla="*/ 81216 h 2564860"/>
                <a:gd name="connsiteX8" fmla="*/ 905207 w 1368074"/>
                <a:gd name="connsiteY8" fmla="*/ 183610 h 2564860"/>
                <a:gd name="connsiteX9" fmla="*/ 624220 w 1368074"/>
                <a:gd name="connsiteY9" fmla="*/ 874172 h 2564860"/>
                <a:gd name="connsiteX10" fmla="*/ 533733 w 1368074"/>
                <a:gd name="connsiteY10" fmla="*/ 967042 h 2564860"/>
                <a:gd name="connsiteX0" fmla="*/ 559778 w 1370307"/>
                <a:gd name="connsiteY0" fmla="*/ 2564860 h 2564860"/>
                <a:gd name="connsiteX1" fmla="*/ 558985 w 1370307"/>
                <a:gd name="connsiteY1" fmla="*/ 1073403 h 2564860"/>
                <a:gd name="connsiteX2" fmla="*/ 335939 w 1370307"/>
                <a:gd name="connsiteY2" fmla="*/ 383635 h 2564860"/>
                <a:gd name="connsiteX3" fmla="*/ 62098 w 1370307"/>
                <a:gd name="connsiteY3" fmla="*/ 197897 h 2564860"/>
                <a:gd name="connsiteX4" fmla="*/ 35901 w 1370307"/>
                <a:gd name="connsiteY4" fmla="*/ 709866 h 2564860"/>
                <a:gd name="connsiteX5" fmla="*/ 437540 w 1370307"/>
                <a:gd name="connsiteY5" fmla="*/ 1127379 h 2564860"/>
                <a:gd name="connsiteX6" fmla="*/ 1133658 w 1370307"/>
                <a:gd name="connsiteY6" fmla="*/ 709866 h 2564860"/>
                <a:gd name="connsiteX7" fmla="*/ 1340829 w 1370307"/>
                <a:gd name="connsiteY7" fmla="*/ 81216 h 2564860"/>
                <a:gd name="connsiteX8" fmla="*/ 907440 w 1370307"/>
                <a:gd name="connsiteY8" fmla="*/ 183610 h 2564860"/>
                <a:gd name="connsiteX9" fmla="*/ 626453 w 1370307"/>
                <a:gd name="connsiteY9" fmla="*/ 874172 h 2564860"/>
                <a:gd name="connsiteX10" fmla="*/ 535966 w 1370307"/>
                <a:gd name="connsiteY10" fmla="*/ 967042 h 2564860"/>
                <a:gd name="connsiteX0" fmla="*/ 598828 w 1409357"/>
                <a:gd name="connsiteY0" fmla="*/ 2564860 h 2564860"/>
                <a:gd name="connsiteX1" fmla="*/ 598035 w 1409357"/>
                <a:gd name="connsiteY1" fmla="*/ 1073403 h 2564860"/>
                <a:gd name="connsiteX2" fmla="*/ 374989 w 1409357"/>
                <a:gd name="connsiteY2" fmla="*/ 383635 h 2564860"/>
                <a:gd name="connsiteX3" fmla="*/ 24948 w 1409357"/>
                <a:gd name="connsiteY3" fmla="*/ 207422 h 2564860"/>
                <a:gd name="connsiteX4" fmla="*/ 74951 w 1409357"/>
                <a:gd name="connsiteY4" fmla="*/ 709866 h 2564860"/>
                <a:gd name="connsiteX5" fmla="*/ 476590 w 1409357"/>
                <a:gd name="connsiteY5" fmla="*/ 1127379 h 2564860"/>
                <a:gd name="connsiteX6" fmla="*/ 1172708 w 1409357"/>
                <a:gd name="connsiteY6" fmla="*/ 709866 h 2564860"/>
                <a:gd name="connsiteX7" fmla="*/ 1379879 w 1409357"/>
                <a:gd name="connsiteY7" fmla="*/ 81216 h 2564860"/>
                <a:gd name="connsiteX8" fmla="*/ 946490 w 1409357"/>
                <a:gd name="connsiteY8" fmla="*/ 183610 h 2564860"/>
                <a:gd name="connsiteX9" fmla="*/ 665503 w 1409357"/>
                <a:gd name="connsiteY9" fmla="*/ 874172 h 2564860"/>
                <a:gd name="connsiteX10" fmla="*/ 575016 w 1409357"/>
                <a:gd name="connsiteY10" fmla="*/ 967042 h 2564860"/>
                <a:gd name="connsiteX0" fmla="*/ 631267 w 1441796"/>
                <a:gd name="connsiteY0" fmla="*/ 2564860 h 2564860"/>
                <a:gd name="connsiteX1" fmla="*/ 630474 w 1441796"/>
                <a:gd name="connsiteY1" fmla="*/ 1073403 h 2564860"/>
                <a:gd name="connsiteX2" fmla="*/ 407428 w 1441796"/>
                <a:gd name="connsiteY2" fmla="*/ 383635 h 2564860"/>
                <a:gd name="connsiteX3" fmla="*/ 57387 w 1441796"/>
                <a:gd name="connsiteY3" fmla="*/ 207422 h 2564860"/>
                <a:gd name="connsiteX4" fmla="*/ 43097 w 1441796"/>
                <a:gd name="connsiteY4" fmla="*/ 702722 h 2564860"/>
                <a:gd name="connsiteX5" fmla="*/ 509029 w 1441796"/>
                <a:gd name="connsiteY5" fmla="*/ 1127379 h 2564860"/>
                <a:gd name="connsiteX6" fmla="*/ 1205147 w 1441796"/>
                <a:gd name="connsiteY6" fmla="*/ 709866 h 2564860"/>
                <a:gd name="connsiteX7" fmla="*/ 1412318 w 1441796"/>
                <a:gd name="connsiteY7" fmla="*/ 81216 h 2564860"/>
                <a:gd name="connsiteX8" fmla="*/ 978929 w 1441796"/>
                <a:gd name="connsiteY8" fmla="*/ 183610 h 2564860"/>
                <a:gd name="connsiteX9" fmla="*/ 697942 w 1441796"/>
                <a:gd name="connsiteY9" fmla="*/ 874172 h 2564860"/>
                <a:gd name="connsiteX10" fmla="*/ 607455 w 1441796"/>
                <a:gd name="connsiteY10" fmla="*/ 967042 h 2564860"/>
                <a:gd name="connsiteX0" fmla="*/ 644524 w 1455053"/>
                <a:gd name="connsiteY0" fmla="*/ 2564860 h 2564860"/>
                <a:gd name="connsiteX1" fmla="*/ 643731 w 1455053"/>
                <a:gd name="connsiteY1" fmla="*/ 1073403 h 2564860"/>
                <a:gd name="connsiteX2" fmla="*/ 420685 w 1455053"/>
                <a:gd name="connsiteY2" fmla="*/ 383635 h 2564860"/>
                <a:gd name="connsiteX3" fmla="*/ 70644 w 1455053"/>
                <a:gd name="connsiteY3" fmla="*/ 207422 h 2564860"/>
                <a:gd name="connsiteX4" fmla="*/ 56354 w 1455053"/>
                <a:gd name="connsiteY4" fmla="*/ 702722 h 2564860"/>
                <a:gd name="connsiteX5" fmla="*/ 522286 w 1455053"/>
                <a:gd name="connsiteY5" fmla="*/ 1127379 h 2564860"/>
                <a:gd name="connsiteX6" fmla="*/ 1218404 w 1455053"/>
                <a:gd name="connsiteY6" fmla="*/ 709866 h 2564860"/>
                <a:gd name="connsiteX7" fmla="*/ 1425575 w 1455053"/>
                <a:gd name="connsiteY7" fmla="*/ 81216 h 2564860"/>
                <a:gd name="connsiteX8" fmla="*/ 992186 w 1455053"/>
                <a:gd name="connsiteY8" fmla="*/ 183610 h 2564860"/>
                <a:gd name="connsiteX9" fmla="*/ 711199 w 1455053"/>
                <a:gd name="connsiteY9" fmla="*/ 874172 h 2564860"/>
                <a:gd name="connsiteX10" fmla="*/ 620712 w 1455053"/>
                <a:gd name="connsiteY10" fmla="*/ 967042 h 2564860"/>
                <a:gd name="connsiteX0" fmla="*/ 644524 w 1455053"/>
                <a:gd name="connsiteY0" fmla="*/ 2564860 h 2564860"/>
                <a:gd name="connsiteX1" fmla="*/ 643731 w 1455053"/>
                <a:gd name="connsiteY1" fmla="*/ 1073403 h 2564860"/>
                <a:gd name="connsiteX2" fmla="*/ 420685 w 1455053"/>
                <a:gd name="connsiteY2" fmla="*/ 383635 h 2564860"/>
                <a:gd name="connsiteX3" fmla="*/ 70644 w 1455053"/>
                <a:gd name="connsiteY3" fmla="*/ 207422 h 2564860"/>
                <a:gd name="connsiteX4" fmla="*/ 56354 w 1455053"/>
                <a:gd name="connsiteY4" fmla="*/ 702722 h 2564860"/>
                <a:gd name="connsiteX5" fmla="*/ 522286 w 1455053"/>
                <a:gd name="connsiteY5" fmla="*/ 1127379 h 2564860"/>
                <a:gd name="connsiteX6" fmla="*/ 1218404 w 1455053"/>
                <a:gd name="connsiteY6" fmla="*/ 709866 h 2564860"/>
                <a:gd name="connsiteX7" fmla="*/ 1425575 w 1455053"/>
                <a:gd name="connsiteY7" fmla="*/ 81216 h 2564860"/>
                <a:gd name="connsiteX8" fmla="*/ 992186 w 1455053"/>
                <a:gd name="connsiteY8" fmla="*/ 183610 h 2564860"/>
                <a:gd name="connsiteX9" fmla="*/ 711199 w 1455053"/>
                <a:gd name="connsiteY9" fmla="*/ 874172 h 2564860"/>
                <a:gd name="connsiteX10" fmla="*/ 644524 w 1455053"/>
                <a:gd name="connsiteY10" fmla="*/ 1052767 h 2564860"/>
                <a:gd name="connsiteX0" fmla="*/ 644524 w 1407007"/>
                <a:gd name="connsiteY0" fmla="*/ 2578421 h 2578421"/>
                <a:gd name="connsiteX1" fmla="*/ 643731 w 1407007"/>
                <a:gd name="connsiteY1" fmla="*/ 1086964 h 2578421"/>
                <a:gd name="connsiteX2" fmla="*/ 420685 w 1407007"/>
                <a:gd name="connsiteY2" fmla="*/ 397196 h 2578421"/>
                <a:gd name="connsiteX3" fmla="*/ 70644 w 1407007"/>
                <a:gd name="connsiteY3" fmla="*/ 220983 h 2578421"/>
                <a:gd name="connsiteX4" fmla="*/ 56354 w 1407007"/>
                <a:gd name="connsiteY4" fmla="*/ 716283 h 2578421"/>
                <a:gd name="connsiteX5" fmla="*/ 522286 w 1407007"/>
                <a:gd name="connsiteY5" fmla="*/ 1140940 h 2578421"/>
                <a:gd name="connsiteX6" fmla="*/ 1218404 w 1407007"/>
                <a:gd name="connsiteY6" fmla="*/ 723427 h 2578421"/>
                <a:gd name="connsiteX7" fmla="*/ 1370807 w 1407007"/>
                <a:gd name="connsiteY7" fmla="*/ 75727 h 2578421"/>
                <a:gd name="connsiteX8" fmla="*/ 992186 w 1407007"/>
                <a:gd name="connsiteY8" fmla="*/ 197171 h 2578421"/>
                <a:gd name="connsiteX9" fmla="*/ 711199 w 1407007"/>
                <a:gd name="connsiteY9" fmla="*/ 887733 h 2578421"/>
                <a:gd name="connsiteX10" fmla="*/ 644524 w 1407007"/>
                <a:gd name="connsiteY10" fmla="*/ 1066328 h 2578421"/>
                <a:gd name="connsiteX0" fmla="*/ 644524 w 1386769"/>
                <a:gd name="connsiteY0" fmla="*/ 2527538 h 2527538"/>
                <a:gd name="connsiteX1" fmla="*/ 643731 w 1386769"/>
                <a:gd name="connsiteY1" fmla="*/ 1036081 h 2527538"/>
                <a:gd name="connsiteX2" fmla="*/ 420685 w 1386769"/>
                <a:gd name="connsiteY2" fmla="*/ 346313 h 2527538"/>
                <a:gd name="connsiteX3" fmla="*/ 70644 w 1386769"/>
                <a:gd name="connsiteY3" fmla="*/ 170100 h 2527538"/>
                <a:gd name="connsiteX4" fmla="*/ 56354 w 1386769"/>
                <a:gd name="connsiteY4" fmla="*/ 665400 h 2527538"/>
                <a:gd name="connsiteX5" fmla="*/ 522286 w 1386769"/>
                <a:gd name="connsiteY5" fmla="*/ 1090057 h 2527538"/>
                <a:gd name="connsiteX6" fmla="*/ 1218404 w 1386769"/>
                <a:gd name="connsiteY6" fmla="*/ 672544 h 2527538"/>
                <a:gd name="connsiteX7" fmla="*/ 1370807 w 1386769"/>
                <a:gd name="connsiteY7" fmla="*/ 24844 h 2527538"/>
                <a:gd name="connsiteX8" fmla="*/ 937417 w 1386769"/>
                <a:gd name="connsiteY8" fmla="*/ 224869 h 2527538"/>
                <a:gd name="connsiteX9" fmla="*/ 711199 w 1386769"/>
                <a:gd name="connsiteY9" fmla="*/ 836850 h 2527538"/>
                <a:gd name="connsiteX10" fmla="*/ 644524 w 1386769"/>
                <a:gd name="connsiteY10" fmla="*/ 1015445 h 2527538"/>
                <a:gd name="connsiteX0" fmla="*/ 644524 w 1384661"/>
                <a:gd name="connsiteY0" fmla="*/ 2519324 h 2519324"/>
                <a:gd name="connsiteX1" fmla="*/ 643731 w 1384661"/>
                <a:gd name="connsiteY1" fmla="*/ 1027867 h 2519324"/>
                <a:gd name="connsiteX2" fmla="*/ 420685 w 1384661"/>
                <a:gd name="connsiteY2" fmla="*/ 338099 h 2519324"/>
                <a:gd name="connsiteX3" fmla="*/ 70644 w 1384661"/>
                <a:gd name="connsiteY3" fmla="*/ 161886 h 2519324"/>
                <a:gd name="connsiteX4" fmla="*/ 56354 w 1384661"/>
                <a:gd name="connsiteY4" fmla="*/ 657186 h 2519324"/>
                <a:gd name="connsiteX5" fmla="*/ 522286 w 1384661"/>
                <a:gd name="connsiteY5" fmla="*/ 1081843 h 2519324"/>
                <a:gd name="connsiteX6" fmla="*/ 1218404 w 1384661"/>
                <a:gd name="connsiteY6" fmla="*/ 664330 h 2519324"/>
                <a:gd name="connsiteX7" fmla="*/ 1368426 w 1384661"/>
                <a:gd name="connsiteY7" fmla="*/ 26155 h 2519324"/>
                <a:gd name="connsiteX8" fmla="*/ 937417 w 1384661"/>
                <a:gd name="connsiteY8" fmla="*/ 216655 h 2519324"/>
                <a:gd name="connsiteX9" fmla="*/ 711199 w 1384661"/>
                <a:gd name="connsiteY9" fmla="*/ 828636 h 2519324"/>
                <a:gd name="connsiteX10" fmla="*/ 644524 w 1384661"/>
                <a:gd name="connsiteY10" fmla="*/ 1007231 h 2519324"/>
                <a:gd name="connsiteX0" fmla="*/ 644524 w 1415114"/>
                <a:gd name="connsiteY0" fmla="*/ 2535402 h 2535402"/>
                <a:gd name="connsiteX1" fmla="*/ 643731 w 1415114"/>
                <a:gd name="connsiteY1" fmla="*/ 1043945 h 2535402"/>
                <a:gd name="connsiteX2" fmla="*/ 420685 w 1415114"/>
                <a:gd name="connsiteY2" fmla="*/ 354177 h 2535402"/>
                <a:gd name="connsiteX3" fmla="*/ 70644 w 1415114"/>
                <a:gd name="connsiteY3" fmla="*/ 177964 h 2535402"/>
                <a:gd name="connsiteX4" fmla="*/ 56354 w 1415114"/>
                <a:gd name="connsiteY4" fmla="*/ 673264 h 2535402"/>
                <a:gd name="connsiteX5" fmla="*/ 522286 w 1415114"/>
                <a:gd name="connsiteY5" fmla="*/ 1097921 h 2535402"/>
                <a:gd name="connsiteX6" fmla="*/ 1218404 w 1415114"/>
                <a:gd name="connsiteY6" fmla="*/ 680408 h 2535402"/>
                <a:gd name="connsiteX7" fmla="*/ 1368426 w 1415114"/>
                <a:gd name="connsiteY7" fmla="*/ 42233 h 2535402"/>
                <a:gd name="connsiteX8" fmla="*/ 937417 w 1415114"/>
                <a:gd name="connsiteY8" fmla="*/ 232733 h 2535402"/>
                <a:gd name="connsiteX9" fmla="*/ 711199 w 1415114"/>
                <a:gd name="connsiteY9" fmla="*/ 844714 h 2535402"/>
                <a:gd name="connsiteX10" fmla="*/ 644524 w 1415114"/>
                <a:gd name="connsiteY10" fmla="*/ 1023309 h 2535402"/>
                <a:gd name="connsiteX0" fmla="*/ 663574 w 1415114"/>
                <a:gd name="connsiteY0" fmla="*/ 2535402 h 2535402"/>
                <a:gd name="connsiteX1" fmla="*/ 643731 w 1415114"/>
                <a:gd name="connsiteY1" fmla="*/ 1043945 h 2535402"/>
                <a:gd name="connsiteX2" fmla="*/ 420685 w 1415114"/>
                <a:gd name="connsiteY2" fmla="*/ 354177 h 2535402"/>
                <a:gd name="connsiteX3" fmla="*/ 70644 w 1415114"/>
                <a:gd name="connsiteY3" fmla="*/ 177964 h 2535402"/>
                <a:gd name="connsiteX4" fmla="*/ 56354 w 1415114"/>
                <a:gd name="connsiteY4" fmla="*/ 673264 h 2535402"/>
                <a:gd name="connsiteX5" fmla="*/ 522286 w 1415114"/>
                <a:gd name="connsiteY5" fmla="*/ 1097921 h 2535402"/>
                <a:gd name="connsiteX6" fmla="*/ 1218404 w 1415114"/>
                <a:gd name="connsiteY6" fmla="*/ 680408 h 2535402"/>
                <a:gd name="connsiteX7" fmla="*/ 1368426 w 1415114"/>
                <a:gd name="connsiteY7" fmla="*/ 42233 h 2535402"/>
                <a:gd name="connsiteX8" fmla="*/ 937417 w 1415114"/>
                <a:gd name="connsiteY8" fmla="*/ 232733 h 2535402"/>
                <a:gd name="connsiteX9" fmla="*/ 711199 w 1415114"/>
                <a:gd name="connsiteY9" fmla="*/ 844714 h 2535402"/>
                <a:gd name="connsiteX10" fmla="*/ 644524 w 1415114"/>
                <a:gd name="connsiteY10" fmla="*/ 1023309 h 2535402"/>
                <a:gd name="connsiteX0" fmla="*/ 663574 w 1415114"/>
                <a:gd name="connsiteY0" fmla="*/ 2535402 h 2535402"/>
                <a:gd name="connsiteX1" fmla="*/ 643731 w 1415114"/>
                <a:gd name="connsiteY1" fmla="*/ 1043945 h 2535402"/>
                <a:gd name="connsiteX2" fmla="*/ 420685 w 1415114"/>
                <a:gd name="connsiteY2" fmla="*/ 354177 h 2535402"/>
                <a:gd name="connsiteX3" fmla="*/ 70644 w 1415114"/>
                <a:gd name="connsiteY3" fmla="*/ 177964 h 2535402"/>
                <a:gd name="connsiteX4" fmla="*/ 56354 w 1415114"/>
                <a:gd name="connsiteY4" fmla="*/ 673264 h 2535402"/>
                <a:gd name="connsiteX5" fmla="*/ 522286 w 1415114"/>
                <a:gd name="connsiteY5" fmla="*/ 1097921 h 2535402"/>
                <a:gd name="connsiteX6" fmla="*/ 1218404 w 1415114"/>
                <a:gd name="connsiteY6" fmla="*/ 680408 h 2535402"/>
                <a:gd name="connsiteX7" fmla="*/ 1368426 w 1415114"/>
                <a:gd name="connsiteY7" fmla="*/ 42233 h 2535402"/>
                <a:gd name="connsiteX8" fmla="*/ 937417 w 1415114"/>
                <a:gd name="connsiteY8" fmla="*/ 232733 h 2535402"/>
                <a:gd name="connsiteX9" fmla="*/ 711199 w 1415114"/>
                <a:gd name="connsiteY9" fmla="*/ 844714 h 2535402"/>
                <a:gd name="connsiteX10" fmla="*/ 644524 w 1415114"/>
                <a:gd name="connsiteY10" fmla="*/ 1023309 h 2535402"/>
                <a:gd name="connsiteX0" fmla="*/ 649287 w 1415114"/>
                <a:gd name="connsiteY0" fmla="*/ 2535402 h 2535402"/>
                <a:gd name="connsiteX1" fmla="*/ 643731 w 1415114"/>
                <a:gd name="connsiteY1" fmla="*/ 1043945 h 2535402"/>
                <a:gd name="connsiteX2" fmla="*/ 420685 w 1415114"/>
                <a:gd name="connsiteY2" fmla="*/ 354177 h 2535402"/>
                <a:gd name="connsiteX3" fmla="*/ 70644 w 1415114"/>
                <a:gd name="connsiteY3" fmla="*/ 177964 h 2535402"/>
                <a:gd name="connsiteX4" fmla="*/ 56354 w 1415114"/>
                <a:gd name="connsiteY4" fmla="*/ 673264 h 2535402"/>
                <a:gd name="connsiteX5" fmla="*/ 522286 w 1415114"/>
                <a:gd name="connsiteY5" fmla="*/ 1097921 h 2535402"/>
                <a:gd name="connsiteX6" fmla="*/ 1218404 w 1415114"/>
                <a:gd name="connsiteY6" fmla="*/ 680408 h 2535402"/>
                <a:gd name="connsiteX7" fmla="*/ 1368426 w 1415114"/>
                <a:gd name="connsiteY7" fmla="*/ 42233 h 2535402"/>
                <a:gd name="connsiteX8" fmla="*/ 937417 w 1415114"/>
                <a:gd name="connsiteY8" fmla="*/ 232733 h 2535402"/>
                <a:gd name="connsiteX9" fmla="*/ 711199 w 1415114"/>
                <a:gd name="connsiteY9" fmla="*/ 844714 h 2535402"/>
                <a:gd name="connsiteX10" fmla="*/ 644524 w 1415114"/>
                <a:gd name="connsiteY10" fmla="*/ 1023309 h 2535402"/>
                <a:gd name="connsiteX0" fmla="*/ 649287 w 1415114"/>
                <a:gd name="connsiteY0" fmla="*/ 2535402 h 2535402"/>
                <a:gd name="connsiteX1" fmla="*/ 643731 w 1415114"/>
                <a:gd name="connsiteY1" fmla="*/ 1043945 h 2535402"/>
                <a:gd name="connsiteX2" fmla="*/ 420685 w 1415114"/>
                <a:gd name="connsiteY2" fmla="*/ 354177 h 2535402"/>
                <a:gd name="connsiteX3" fmla="*/ 70644 w 1415114"/>
                <a:gd name="connsiteY3" fmla="*/ 177964 h 2535402"/>
                <a:gd name="connsiteX4" fmla="*/ 56354 w 1415114"/>
                <a:gd name="connsiteY4" fmla="*/ 673264 h 2535402"/>
                <a:gd name="connsiteX5" fmla="*/ 522286 w 1415114"/>
                <a:gd name="connsiteY5" fmla="*/ 1097921 h 2535402"/>
                <a:gd name="connsiteX6" fmla="*/ 1218404 w 1415114"/>
                <a:gd name="connsiteY6" fmla="*/ 680408 h 2535402"/>
                <a:gd name="connsiteX7" fmla="*/ 1368426 w 1415114"/>
                <a:gd name="connsiteY7" fmla="*/ 42233 h 2535402"/>
                <a:gd name="connsiteX8" fmla="*/ 937417 w 1415114"/>
                <a:gd name="connsiteY8" fmla="*/ 232733 h 2535402"/>
                <a:gd name="connsiteX9" fmla="*/ 711199 w 1415114"/>
                <a:gd name="connsiteY9" fmla="*/ 844714 h 2535402"/>
                <a:gd name="connsiteX10" fmla="*/ 644524 w 1415114"/>
                <a:gd name="connsiteY10" fmla="*/ 1023309 h 2535402"/>
                <a:gd name="connsiteX0" fmla="*/ 677862 w 1415114"/>
                <a:gd name="connsiteY0" fmla="*/ 2533021 h 2533021"/>
                <a:gd name="connsiteX1" fmla="*/ 643731 w 1415114"/>
                <a:gd name="connsiteY1" fmla="*/ 1043945 h 2533021"/>
                <a:gd name="connsiteX2" fmla="*/ 420685 w 1415114"/>
                <a:gd name="connsiteY2" fmla="*/ 354177 h 2533021"/>
                <a:gd name="connsiteX3" fmla="*/ 70644 w 1415114"/>
                <a:gd name="connsiteY3" fmla="*/ 177964 h 2533021"/>
                <a:gd name="connsiteX4" fmla="*/ 56354 w 1415114"/>
                <a:gd name="connsiteY4" fmla="*/ 673264 h 2533021"/>
                <a:gd name="connsiteX5" fmla="*/ 522286 w 1415114"/>
                <a:gd name="connsiteY5" fmla="*/ 1097921 h 2533021"/>
                <a:gd name="connsiteX6" fmla="*/ 1218404 w 1415114"/>
                <a:gd name="connsiteY6" fmla="*/ 680408 h 2533021"/>
                <a:gd name="connsiteX7" fmla="*/ 1368426 w 1415114"/>
                <a:gd name="connsiteY7" fmla="*/ 42233 h 2533021"/>
                <a:gd name="connsiteX8" fmla="*/ 937417 w 1415114"/>
                <a:gd name="connsiteY8" fmla="*/ 232733 h 2533021"/>
                <a:gd name="connsiteX9" fmla="*/ 711199 w 1415114"/>
                <a:gd name="connsiteY9" fmla="*/ 844714 h 2533021"/>
                <a:gd name="connsiteX10" fmla="*/ 644524 w 1415114"/>
                <a:gd name="connsiteY10" fmla="*/ 1023309 h 2533021"/>
                <a:gd name="connsiteX0" fmla="*/ 677862 w 1431287"/>
                <a:gd name="connsiteY0" fmla="*/ 2517392 h 2517392"/>
                <a:gd name="connsiteX1" fmla="*/ 643731 w 1431287"/>
                <a:gd name="connsiteY1" fmla="*/ 1028316 h 2517392"/>
                <a:gd name="connsiteX2" fmla="*/ 420685 w 1431287"/>
                <a:gd name="connsiteY2" fmla="*/ 338548 h 2517392"/>
                <a:gd name="connsiteX3" fmla="*/ 70644 w 1431287"/>
                <a:gd name="connsiteY3" fmla="*/ 162335 h 2517392"/>
                <a:gd name="connsiteX4" fmla="*/ 56354 w 1431287"/>
                <a:gd name="connsiteY4" fmla="*/ 657635 h 2517392"/>
                <a:gd name="connsiteX5" fmla="*/ 522286 w 1431287"/>
                <a:gd name="connsiteY5" fmla="*/ 1082292 h 2517392"/>
                <a:gd name="connsiteX6" fmla="*/ 1218404 w 1431287"/>
                <a:gd name="connsiteY6" fmla="*/ 664779 h 2517392"/>
                <a:gd name="connsiteX7" fmla="*/ 1387476 w 1431287"/>
                <a:gd name="connsiteY7" fmla="*/ 45654 h 2517392"/>
                <a:gd name="connsiteX8" fmla="*/ 937417 w 1431287"/>
                <a:gd name="connsiteY8" fmla="*/ 217104 h 2517392"/>
                <a:gd name="connsiteX9" fmla="*/ 711199 w 1431287"/>
                <a:gd name="connsiteY9" fmla="*/ 829085 h 2517392"/>
                <a:gd name="connsiteX10" fmla="*/ 644524 w 1431287"/>
                <a:gd name="connsiteY10" fmla="*/ 1007680 h 2517392"/>
                <a:gd name="connsiteX0" fmla="*/ 677862 w 1442534"/>
                <a:gd name="connsiteY0" fmla="*/ 2534053 h 2534053"/>
                <a:gd name="connsiteX1" fmla="*/ 643731 w 1442534"/>
                <a:gd name="connsiteY1" fmla="*/ 1044977 h 2534053"/>
                <a:gd name="connsiteX2" fmla="*/ 420685 w 1442534"/>
                <a:gd name="connsiteY2" fmla="*/ 355209 h 2534053"/>
                <a:gd name="connsiteX3" fmla="*/ 70644 w 1442534"/>
                <a:gd name="connsiteY3" fmla="*/ 178996 h 2534053"/>
                <a:gd name="connsiteX4" fmla="*/ 56354 w 1442534"/>
                <a:gd name="connsiteY4" fmla="*/ 674296 h 2534053"/>
                <a:gd name="connsiteX5" fmla="*/ 522286 w 1442534"/>
                <a:gd name="connsiteY5" fmla="*/ 1098953 h 2534053"/>
                <a:gd name="connsiteX6" fmla="*/ 1218404 w 1442534"/>
                <a:gd name="connsiteY6" fmla="*/ 681440 h 2534053"/>
                <a:gd name="connsiteX7" fmla="*/ 1387476 w 1442534"/>
                <a:gd name="connsiteY7" fmla="*/ 62315 h 2534053"/>
                <a:gd name="connsiteX8" fmla="*/ 937417 w 1442534"/>
                <a:gd name="connsiteY8" fmla="*/ 233765 h 2534053"/>
                <a:gd name="connsiteX9" fmla="*/ 711199 w 1442534"/>
                <a:gd name="connsiteY9" fmla="*/ 845746 h 2534053"/>
                <a:gd name="connsiteX10" fmla="*/ 644524 w 1442534"/>
                <a:gd name="connsiteY10" fmla="*/ 1024341 h 2534053"/>
                <a:gd name="connsiteX0" fmla="*/ 677862 w 1441232"/>
                <a:gd name="connsiteY0" fmla="*/ 2534053 h 2534053"/>
                <a:gd name="connsiteX1" fmla="*/ 643731 w 1441232"/>
                <a:gd name="connsiteY1" fmla="*/ 1044977 h 2534053"/>
                <a:gd name="connsiteX2" fmla="*/ 420685 w 1441232"/>
                <a:gd name="connsiteY2" fmla="*/ 355209 h 2534053"/>
                <a:gd name="connsiteX3" fmla="*/ 70644 w 1441232"/>
                <a:gd name="connsiteY3" fmla="*/ 178996 h 2534053"/>
                <a:gd name="connsiteX4" fmla="*/ 56354 w 1441232"/>
                <a:gd name="connsiteY4" fmla="*/ 674296 h 2534053"/>
                <a:gd name="connsiteX5" fmla="*/ 572292 w 1441232"/>
                <a:gd name="connsiteY5" fmla="*/ 1103716 h 2534053"/>
                <a:gd name="connsiteX6" fmla="*/ 1218404 w 1441232"/>
                <a:gd name="connsiteY6" fmla="*/ 681440 h 2534053"/>
                <a:gd name="connsiteX7" fmla="*/ 1387476 w 1441232"/>
                <a:gd name="connsiteY7" fmla="*/ 62315 h 2534053"/>
                <a:gd name="connsiteX8" fmla="*/ 937417 w 1441232"/>
                <a:gd name="connsiteY8" fmla="*/ 233765 h 2534053"/>
                <a:gd name="connsiteX9" fmla="*/ 711199 w 1441232"/>
                <a:gd name="connsiteY9" fmla="*/ 845746 h 2534053"/>
                <a:gd name="connsiteX10" fmla="*/ 644524 w 1441232"/>
                <a:gd name="connsiteY10" fmla="*/ 1024341 h 2534053"/>
                <a:gd name="connsiteX0" fmla="*/ 670157 w 1433527"/>
                <a:gd name="connsiteY0" fmla="*/ 2534053 h 2534053"/>
                <a:gd name="connsiteX1" fmla="*/ 636026 w 1433527"/>
                <a:gd name="connsiteY1" fmla="*/ 1044977 h 2534053"/>
                <a:gd name="connsiteX2" fmla="*/ 412980 w 1433527"/>
                <a:gd name="connsiteY2" fmla="*/ 355209 h 2534053"/>
                <a:gd name="connsiteX3" fmla="*/ 79608 w 1433527"/>
                <a:gd name="connsiteY3" fmla="*/ 176615 h 2534053"/>
                <a:gd name="connsiteX4" fmla="*/ 48649 w 1433527"/>
                <a:gd name="connsiteY4" fmla="*/ 674296 h 2534053"/>
                <a:gd name="connsiteX5" fmla="*/ 564587 w 1433527"/>
                <a:gd name="connsiteY5" fmla="*/ 1103716 h 2534053"/>
                <a:gd name="connsiteX6" fmla="*/ 1210699 w 1433527"/>
                <a:gd name="connsiteY6" fmla="*/ 681440 h 2534053"/>
                <a:gd name="connsiteX7" fmla="*/ 1379771 w 1433527"/>
                <a:gd name="connsiteY7" fmla="*/ 62315 h 2534053"/>
                <a:gd name="connsiteX8" fmla="*/ 929712 w 1433527"/>
                <a:gd name="connsiteY8" fmla="*/ 233765 h 2534053"/>
                <a:gd name="connsiteX9" fmla="*/ 703494 w 1433527"/>
                <a:gd name="connsiteY9" fmla="*/ 845746 h 2534053"/>
                <a:gd name="connsiteX10" fmla="*/ 636819 w 1433527"/>
                <a:gd name="connsiteY10" fmla="*/ 1024341 h 2534053"/>
                <a:gd name="connsiteX0" fmla="*/ 684730 w 1448100"/>
                <a:gd name="connsiteY0" fmla="*/ 2534053 h 2534053"/>
                <a:gd name="connsiteX1" fmla="*/ 650599 w 1448100"/>
                <a:gd name="connsiteY1" fmla="*/ 1044977 h 2534053"/>
                <a:gd name="connsiteX2" fmla="*/ 427553 w 1448100"/>
                <a:gd name="connsiteY2" fmla="*/ 355209 h 2534053"/>
                <a:gd name="connsiteX3" fmla="*/ 94181 w 1448100"/>
                <a:gd name="connsiteY3" fmla="*/ 176615 h 2534053"/>
                <a:gd name="connsiteX4" fmla="*/ 63222 w 1448100"/>
                <a:gd name="connsiteY4" fmla="*/ 674296 h 2534053"/>
                <a:gd name="connsiteX5" fmla="*/ 579160 w 1448100"/>
                <a:gd name="connsiteY5" fmla="*/ 1103716 h 2534053"/>
                <a:gd name="connsiteX6" fmla="*/ 1225272 w 1448100"/>
                <a:gd name="connsiteY6" fmla="*/ 681440 h 2534053"/>
                <a:gd name="connsiteX7" fmla="*/ 1394344 w 1448100"/>
                <a:gd name="connsiteY7" fmla="*/ 62315 h 2534053"/>
                <a:gd name="connsiteX8" fmla="*/ 944285 w 1448100"/>
                <a:gd name="connsiteY8" fmla="*/ 233765 h 2534053"/>
                <a:gd name="connsiteX9" fmla="*/ 718067 w 1448100"/>
                <a:gd name="connsiteY9" fmla="*/ 845746 h 2534053"/>
                <a:gd name="connsiteX10" fmla="*/ 651392 w 1448100"/>
                <a:gd name="connsiteY10" fmla="*/ 1024341 h 2534053"/>
                <a:gd name="connsiteX0" fmla="*/ 676779 w 1440149"/>
                <a:gd name="connsiteY0" fmla="*/ 2534053 h 2534053"/>
                <a:gd name="connsiteX1" fmla="*/ 642648 w 1440149"/>
                <a:gd name="connsiteY1" fmla="*/ 1044977 h 2534053"/>
                <a:gd name="connsiteX2" fmla="*/ 419602 w 1440149"/>
                <a:gd name="connsiteY2" fmla="*/ 355209 h 2534053"/>
                <a:gd name="connsiteX3" fmla="*/ 86230 w 1440149"/>
                <a:gd name="connsiteY3" fmla="*/ 176615 h 2534053"/>
                <a:gd name="connsiteX4" fmla="*/ 55271 w 1440149"/>
                <a:gd name="connsiteY4" fmla="*/ 674296 h 2534053"/>
                <a:gd name="connsiteX5" fmla="*/ 571209 w 1440149"/>
                <a:gd name="connsiteY5" fmla="*/ 1103716 h 2534053"/>
                <a:gd name="connsiteX6" fmla="*/ 1217321 w 1440149"/>
                <a:gd name="connsiteY6" fmla="*/ 681440 h 2534053"/>
                <a:gd name="connsiteX7" fmla="*/ 1386393 w 1440149"/>
                <a:gd name="connsiteY7" fmla="*/ 62315 h 2534053"/>
                <a:gd name="connsiteX8" fmla="*/ 936334 w 1440149"/>
                <a:gd name="connsiteY8" fmla="*/ 233765 h 2534053"/>
                <a:gd name="connsiteX9" fmla="*/ 710116 w 1440149"/>
                <a:gd name="connsiteY9" fmla="*/ 845746 h 2534053"/>
                <a:gd name="connsiteX10" fmla="*/ 643441 w 1440149"/>
                <a:gd name="connsiteY10" fmla="*/ 1024341 h 253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0149" h="2534053">
                  <a:moveTo>
                    <a:pt x="676779" y="2534053"/>
                  </a:moveTo>
                  <a:cubicBezTo>
                    <a:pt x="664872" y="1931597"/>
                    <a:pt x="685511" y="1408118"/>
                    <a:pt x="642648" y="1044977"/>
                  </a:cubicBezTo>
                  <a:cubicBezTo>
                    <a:pt x="599785" y="681836"/>
                    <a:pt x="502416" y="501127"/>
                    <a:pt x="419602" y="355209"/>
                  </a:cubicBezTo>
                  <a:cubicBezTo>
                    <a:pt x="336788" y="209291"/>
                    <a:pt x="204102" y="75809"/>
                    <a:pt x="86230" y="176615"/>
                  </a:cubicBezTo>
                  <a:cubicBezTo>
                    <a:pt x="-31642" y="277421"/>
                    <a:pt x="-15240" y="516604"/>
                    <a:pt x="55271" y="674296"/>
                  </a:cubicBezTo>
                  <a:cubicBezTo>
                    <a:pt x="125782" y="831988"/>
                    <a:pt x="377534" y="1102525"/>
                    <a:pt x="571209" y="1103716"/>
                  </a:cubicBezTo>
                  <a:cubicBezTo>
                    <a:pt x="764884" y="1104907"/>
                    <a:pt x="1081457" y="855007"/>
                    <a:pt x="1217321" y="681440"/>
                  </a:cubicBezTo>
                  <a:cubicBezTo>
                    <a:pt x="1353185" y="507873"/>
                    <a:pt x="1530856" y="213127"/>
                    <a:pt x="1386393" y="62315"/>
                  </a:cubicBezTo>
                  <a:cubicBezTo>
                    <a:pt x="1241930" y="-88497"/>
                    <a:pt x="1035156" y="60331"/>
                    <a:pt x="936334" y="233765"/>
                  </a:cubicBezTo>
                  <a:cubicBezTo>
                    <a:pt x="837512" y="407199"/>
                    <a:pt x="758931" y="713983"/>
                    <a:pt x="710116" y="845746"/>
                  </a:cubicBezTo>
                  <a:cubicBezTo>
                    <a:pt x="661301" y="977509"/>
                    <a:pt x="643441" y="1025333"/>
                    <a:pt x="643441" y="1024341"/>
                  </a:cubicBezTo>
                </a:path>
              </a:pathLst>
            </a:custGeom>
            <a:noFill/>
            <a:ln w="9525" cmpd="sng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2" name="Straight Connector 181"/>
            <p:cNvCxnSpPr/>
            <p:nvPr/>
          </p:nvCxnSpPr>
          <p:spPr>
            <a:xfrm>
              <a:off x="2363728" y="4904805"/>
              <a:ext cx="145726" cy="0"/>
            </a:xfrm>
            <a:prstGeom prst="line">
              <a:avLst/>
            </a:prstGeom>
            <a:ln w="12700" cap="rnd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2363728" y="4940832"/>
              <a:ext cx="145726" cy="0"/>
            </a:xfrm>
            <a:prstGeom prst="line">
              <a:avLst/>
            </a:prstGeom>
            <a:ln w="12700" cap="rnd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2363728" y="4977466"/>
              <a:ext cx="145726" cy="0"/>
            </a:xfrm>
            <a:prstGeom prst="line">
              <a:avLst/>
            </a:prstGeom>
            <a:ln w="12700" cap="rnd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2376670" y="4919297"/>
              <a:ext cx="110814" cy="0"/>
            </a:xfrm>
            <a:prstGeom prst="line">
              <a:avLst/>
            </a:prstGeom>
            <a:ln w="6350" cap="rnd" cmpd="sng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2379253" y="4960585"/>
              <a:ext cx="78783" cy="0"/>
            </a:xfrm>
            <a:prstGeom prst="line">
              <a:avLst/>
            </a:prstGeom>
            <a:ln w="6350" cap="rnd" cmpd="sng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Freeform 186"/>
            <p:cNvSpPr/>
            <p:nvPr/>
          </p:nvSpPr>
          <p:spPr>
            <a:xfrm>
              <a:off x="2380413" y="5003423"/>
              <a:ext cx="112357" cy="26413"/>
            </a:xfrm>
            <a:custGeom>
              <a:avLst/>
              <a:gdLst>
                <a:gd name="connsiteX0" fmla="*/ 0 w 881062"/>
                <a:gd name="connsiteY0" fmla="*/ 0 h 207169"/>
                <a:gd name="connsiteX1" fmla="*/ 881062 w 881062"/>
                <a:gd name="connsiteY1" fmla="*/ 0 h 207169"/>
                <a:gd name="connsiteX2" fmla="*/ 423862 w 881062"/>
                <a:gd name="connsiteY2" fmla="*/ 207169 h 207169"/>
                <a:gd name="connsiteX3" fmla="*/ 0 w 881062"/>
                <a:gd name="connsiteY3" fmla="*/ 0 h 207169"/>
                <a:gd name="connsiteX0" fmla="*/ 10635 w 900345"/>
                <a:gd name="connsiteY0" fmla="*/ 0 h 207169"/>
                <a:gd name="connsiteX1" fmla="*/ 891697 w 900345"/>
                <a:gd name="connsiteY1" fmla="*/ 0 h 207169"/>
                <a:gd name="connsiteX2" fmla="*/ 434497 w 900345"/>
                <a:gd name="connsiteY2" fmla="*/ 207169 h 207169"/>
                <a:gd name="connsiteX3" fmla="*/ 10635 w 900345"/>
                <a:gd name="connsiteY3" fmla="*/ 0 h 207169"/>
                <a:gd name="connsiteX0" fmla="*/ 18183 w 913638"/>
                <a:gd name="connsiteY0" fmla="*/ 0 h 207193"/>
                <a:gd name="connsiteX1" fmla="*/ 899245 w 913638"/>
                <a:gd name="connsiteY1" fmla="*/ 0 h 207193"/>
                <a:gd name="connsiteX2" fmla="*/ 442045 w 913638"/>
                <a:gd name="connsiteY2" fmla="*/ 207169 h 207193"/>
                <a:gd name="connsiteX3" fmla="*/ 18183 w 913638"/>
                <a:gd name="connsiteY3" fmla="*/ 0 h 207193"/>
                <a:gd name="connsiteX0" fmla="*/ 167 w 895622"/>
                <a:gd name="connsiteY0" fmla="*/ 0 h 207195"/>
                <a:gd name="connsiteX1" fmla="*/ 881229 w 895622"/>
                <a:gd name="connsiteY1" fmla="*/ 0 h 207195"/>
                <a:gd name="connsiteX2" fmla="*/ 424029 w 895622"/>
                <a:gd name="connsiteY2" fmla="*/ 207169 h 207195"/>
                <a:gd name="connsiteX3" fmla="*/ 167 w 895622"/>
                <a:gd name="connsiteY3" fmla="*/ 0 h 207195"/>
                <a:gd name="connsiteX0" fmla="*/ 167 w 881229"/>
                <a:gd name="connsiteY0" fmla="*/ 0 h 207195"/>
                <a:gd name="connsiteX1" fmla="*/ 881229 w 881229"/>
                <a:gd name="connsiteY1" fmla="*/ 0 h 207195"/>
                <a:gd name="connsiteX2" fmla="*/ 424029 w 881229"/>
                <a:gd name="connsiteY2" fmla="*/ 207169 h 207195"/>
                <a:gd name="connsiteX3" fmla="*/ 167 w 881229"/>
                <a:gd name="connsiteY3" fmla="*/ 0 h 207195"/>
                <a:gd name="connsiteX0" fmla="*/ 167 w 881229"/>
                <a:gd name="connsiteY0" fmla="*/ 0 h 207195"/>
                <a:gd name="connsiteX1" fmla="*/ 881229 w 881229"/>
                <a:gd name="connsiteY1" fmla="*/ 0 h 207195"/>
                <a:gd name="connsiteX2" fmla="*/ 424029 w 881229"/>
                <a:gd name="connsiteY2" fmla="*/ 207169 h 207195"/>
                <a:gd name="connsiteX3" fmla="*/ 167 w 881229"/>
                <a:gd name="connsiteY3" fmla="*/ 0 h 207195"/>
                <a:gd name="connsiteX0" fmla="*/ 167 w 881229"/>
                <a:gd name="connsiteY0" fmla="*/ 0 h 207195"/>
                <a:gd name="connsiteX1" fmla="*/ 881229 w 881229"/>
                <a:gd name="connsiteY1" fmla="*/ 0 h 207195"/>
                <a:gd name="connsiteX2" fmla="*/ 424029 w 881229"/>
                <a:gd name="connsiteY2" fmla="*/ 207169 h 207195"/>
                <a:gd name="connsiteX3" fmla="*/ 167 w 881229"/>
                <a:gd name="connsiteY3" fmla="*/ 0 h 207195"/>
                <a:gd name="connsiteX0" fmla="*/ 167 w 881448"/>
                <a:gd name="connsiteY0" fmla="*/ 0 h 207195"/>
                <a:gd name="connsiteX1" fmla="*/ 881229 w 881448"/>
                <a:gd name="connsiteY1" fmla="*/ 0 h 207195"/>
                <a:gd name="connsiteX2" fmla="*/ 424029 w 881448"/>
                <a:gd name="connsiteY2" fmla="*/ 207169 h 207195"/>
                <a:gd name="connsiteX3" fmla="*/ 167 w 881448"/>
                <a:gd name="connsiteY3" fmla="*/ 0 h 207195"/>
                <a:gd name="connsiteX0" fmla="*/ 84 w 881271"/>
                <a:gd name="connsiteY0" fmla="*/ 0 h 207169"/>
                <a:gd name="connsiteX1" fmla="*/ 881146 w 881271"/>
                <a:gd name="connsiteY1" fmla="*/ 0 h 207169"/>
                <a:gd name="connsiteX2" fmla="*/ 423946 w 881271"/>
                <a:gd name="connsiteY2" fmla="*/ 207169 h 207169"/>
                <a:gd name="connsiteX3" fmla="*/ 84 w 881271"/>
                <a:gd name="connsiteY3" fmla="*/ 0 h 207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1271" h="207169">
                  <a:moveTo>
                    <a:pt x="84" y="0"/>
                  </a:moveTo>
                  <a:lnTo>
                    <a:pt x="881146" y="0"/>
                  </a:lnTo>
                  <a:cubicBezTo>
                    <a:pt x="887495" y="48816"/>
                    <a:pt x="651753" y="207169"/>
                    <a:pt x="423946" y="207169"/>
                  </a:cubicBezTo>
                  <a:cubicBezTo>
                    <a:pt x="196139" y="207169"/>
                    <a:pt x="-4678" y="48815"/>
                    <a:pt x="84" y="0"/>
                  </a:cubicBezTo>
                  <a:close/>
                </a:path>
              </a:pathLst>
            </a:custGeom>
            <a:solidFill>
              <a:schemeClr val="bg1"/>
            </a:solidFill>
            <a:ln w="9525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508414" y="2638949"/>
            <a:ext cx="1226760" cy="1836249"/>
            <a:chOff x="3508414" y="2638949"/>
            <a:chExt cx="1226760" cy="1836249"/>
          </a:xfrm>
        </p:grpSpPr>
        <p:grpSp>
          <p:nvGrpSpPr>
            <p:cNvPr id="52" name="Group 51"/>
            <p:cNvGrpSpPr/>
            <p:nvPr/>
          </p:nvGrpSpPr>
          <p:grpSpPr>
            <a:xfrm>
              <a:off x="3508414" y="2638949"/>
              <a:ext cx="1226760" cy="1836249"/>
              <a:chOff x="5499305" y="4687944"/>
              <a:chExt cx="1752519" cy="2623199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5782298" y="4687944"/>
                <a:ext cx="1182708" cy="1066156"/>
                <a:chOff x="6466989" y="3597958"/>
                <a:chExt cx="1182708" cy="1066156"/>
              </a:xfrm>
            </p:grpSpPr>
            <p:sp>
              <p:nvSpPr>
                <p:cNvPr id="58" name="Teardrop 57"/>
                <p:cNvSpPr/>
                <p:nvPr/>
              </p:nvSpPr>
              <p:spPr>
                <a:xfrm rot="8075815">
                  <a:off x="6576118" y="3696000"/>
                  <a:ext cx="968114" cy="968114"/>
                </a:xfrm>
                <a:prstGeom prst="teardrop">
                  <a:avLst/>
                </a:prstGeom>
                <a:solidFill>
                  <a:srgbClr val="FFFFFF"/>
                </a:solidFill>
                <a:ln w="38100" cmpd="sng">
                  <a:solidFill>
                    <a:srgbClr val="FFFFFF"/>
                  </a:solidFill>
                  <a:prstDash val="soli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59" name="Group 58"/>
                <p:cNvGrpSpPr/>
                <p:nvPr/>
              </p:nvGrpSpPr>
              <p:grpSpPr>
                <a:xfrm>
                  <a:off x="6466989" y="3597958"/>
                  <a:ext cx="1182708" cy="1023691"/>
                  <a:chOff x="3890931" y="3891293"/>
                  <a:chExt cx="1408191" cy="1218858"/>
                </a:xfrm>
              </p:grpSpPr>
              <p:sp>
                <p:nvSpPr>
                  <p:cNvPr id="60" name="Teardrop 59"/>
                  <p:cNvSpPr/>
                  <p:nvPr/>
                </p:nvSpPr>
                <p:spPr>
                  <a:xfrm rot="8075815">
                    <a:off x="3987873" y="3891293"/>
                    <a:ext cx="1218858" cy="1218858"/>
                  </a:xfrm>
                  <a:prstGeom prst="teardrop">
                    <a:avLst/>
                  </a:prstGeom>
                  <a:solidFill>
                    <a:srgbClr val="EA6A09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/>
                  </a:p>
                </p:txBody>
              </p:sp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3890931" y="4122822"/>
                    <a:ext cx="1408191" cy="680556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0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PREGUNTAS DE PLANIFICACIÓN</a:t>
                    </a:r>
                  </a:p>
                </p:txBody>
              </p:sp>
            </p:grpSp>
          </p:grpSp>
          <p:sp>
            <p:nvSpPr>
              <p:cNvPr id="57" name="Rectangle 56"/>
              <p:cNvSpPr/>
              <p:nvPr/>
            </p:nvSpPr>
            <p:spPr>
              <a:xfrm>
                <a:off x="5499305" y="5970123"/>
                <a:ext cx="1752519" cy="13410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100" dirty="0" smtClean="0">
                    <a:latin typeface="Futura Condensed"/>
                    <a:cs typeface="Futura Condensed"/>
                  </a:rPr>
                  <a:t>Antes de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sumergirte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en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proyecto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,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toma</a:t>
                </a:r>
                <a:r>
                  <a:rPr lang="en-US" sz="1100" dirty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algo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tiempo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preparar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un plan de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acción</a:t>
                </a:r>
                <a:endParaRPr lang="en-US" sz="1100" dirty="0">
                  <a:latin typeface="Futura Condensed"/>
                  <a:cs typeface="Futura Condensed"/>
                </a:endParaRPr>
              </a:p>
            </p:txBody>
          </p:sp>
        </p:grpSp>
        <p:grpSp>
          <p:nvGrpSpPr>
            <p:cNvPr id="188" name="Group 187"/>
            <p:cNvGrpSpPr>
              <a:grpSpLocks noChangeAspect="1"/>
            </p:cNvGrpSpPr>
            <p:nvPr/>
          </p:nvGrpSpPr>
          <p:grpSpPr>
            <a:xfrm>
              <a:off x="4047207" y="3147002"/>
              <a:ext cx="151554" cy="274320"/>
              <a:chOff x="2233642" y="4295141"/>
              <a:chExt cx="405899" cy="734695"/>
            </a:xfrm>
          </p:grpSpPr>
          <p:sp>
            <p:nvSpPr>
              <p:cNvPr id="189" name="Freeform 188"/>
              <p:cNvSpPr/>
              <p:nvPr/>
            </p:nvSpPr>
            <p:spPr>
              <a:xfrm>
                <a:off x="2233642" y="4295141"/>
                <a:ext cx="405899" cy="574531"/>
              </a:xfrm>
              <a:custGeom>
                <a:avLst/>
                <a:gdLst>
                  <a:gd name="connsiteX0" fmla="*/ 514350 w 2457450"/>
                  <a:gd name="connsiteY0" fmla="*/ 2876550 h 2876550"/>
                  <a:gd name="connsiteX1" fmla="*/ 419100 w 2457450"/>
                  <a:gd name="connsiteY1" fmla="*/ 2752725 h 2876550"/>
                  <a:gd name="connsiteX2" fmla="*/ 390525 w 2457450"/>
                  <a:gd name="connsiteY2" fmla="*/ 2438400 h 2876550"/>
                  <a:gd name="connsiteX3" fmla="*/ 152400 w 2457450"/>
                  <a:gd name="connsiteY3" fmla="*/ 1724025 h 2876550"/>
                  <a:gd name="connsiteX4" fmla="*/ 0 w 2457450"/>
                  <a:gd name="connsiteY4" fmla="*/ 1076325 h 2876550"/>
                  <a:gd name="connsiteX5" fmla="*/ 1266825 w 2457450"/>
                  <a:gd name="connsiteY5" fmla="*/ 0 h 2876550"/>
                  <a:gd name="connsiteX6" fmla="*/ 2457450 w 2457450"/>
                  <a:gd name="connsiteY6" fmla="*/ 1019175 h 2876550"/>
                  <a:gd name="connsiteX7" fmla="*/ 2247900 w 2457450"/>
                  <a:gd name="connsiteY7" fmla="*/ 1724025 h 2876550"/>
                  <a:gd name="connsiteX8" fmla="*/ 1971675 w 2457450"/>
                  <a:gd name="connsiteY8" fmla="*/ 2428875 h 2876550"/>
                  <a:gd name="connsiteX9" fmla="*/ 1943100 w 2457450"/>
                  <a:gd name="connsiteY9" fmla="*/ 2733675 h 2876550"/>
                  <a:gd name="connsiteX10" fmla="*/ 1857375 w 2457450"/>
                  <a:gd name="connsiteY10" fmla="*/ 2876550 h 2876550"/>
                  <a:gd name="connsiteX11" fmla="*/ 514350 w 2457450"/>
                  <a:gd name="connsiteY11" fmla="*/ 2876550 h 2876550"/>
                  <a:gd name="connsiteX0" fmla="*/ 514350 w 2457450"/>
                  <a:gd name="connsiteY0" fmla="*/ 2876640 h 2876640"/>
                  <a:gd name="connsiteX1" fmla="*/ 419100 w 2457450"/>
                  <a:gd name="connsiteY1" fmla="*/ 2752815 h 2876640"/>
                  <a:gd name="connsiteX2" fmla="*/ 390525 w 2457450"/>
                  <a:gd name="connsiteY2" fmla="*/ 2438490 h 2876640"/>
                  <a:gd name="connsiteX3" fmla="*/ 152400 w 2457450"/>
                  <a:gd name="connsiteY3" fmla="*/ 1724115 h 2876640"/>
                  <a:gd name="connsiteX4" fmla="*/ 0 w 2457450"/>
                  <a:gd name="connsiteY4" fmla="*/ 1076415 h 2876640"/>
                  <a:gd name="connsiteX5" fmla="*/ 1266825 w 2457450"/>
                  <a:gd name="connsiteY5" fmla="*/ 90 h 2876640"/>
                  <a:gd name="connsiteX6" fmla="*/ 2457450 w 2457450"/>
                  <a:gd name="connsiteY6" fmla="*/ 1019265 h 2876640"/>
                  <a:gd name="connsiteX7" fmla="*/ 2247900 w 2457450"/>
                  <a:gd name="connsiteY7" fmla="*/ 1724115 h 2876640"/>
                  <a:gd name="connsiteX8" fmla="*/ 1971675 w 2457450"/>
                  <a:gd name="connsiteY8" fmla="*/ 2428965 h 2876640"/>
                  <a:gd name="connsiteX9" fmla="*/ 1943100 w 2457450"/>
                  <a:gd name="connsiteY9" fmla="*/ 2733765 h 2876640"/>
                  <a:gd name="connsiteX10" fmla="*/ 1857375 w 2457450"/>
                  <a:gd name="connsiteY10" fmla="*/ 2876640 h 2876640"/>
                  <a:gd name="connsiteX11" fmla="*/ 514350 w 2457450"/>
                  <a:gd name="connsiteY11" fmla="*/ 2876640 h 2876640"/>
                  <a:gd name="connsiteX0" fmla="*/ 578058 w 2521158"/>
                  <a:gd name="connsiteY0" fmla="*/ 2876640 h 2876640"/>
                  <a:gd name="connsiteX1" fmla="*/ 482808 w 2521158"/>
                  <a:gd name="connsiteY1" fmla="*/ 2752815 h 2876640"/>
                  <a:gd name="connsiteX2" fmla="*/ 454233 w 2521158"/>
                  <a:gd name="connsiteY2" fmla="*/ 2438490 h 2876640"/>
                  <a:gd name="connsiteX3" fmla="*/ 216108 w 2521158"/>
                  <a:gd name="connsiteY3" fmla="*/ 1724115 h 2876640"/>
                  <a:gd name="connsiteX4" fmla="*/ 63708 w 2521158"/>
                  <a:gd name="connsiteY4" fmla="*/ 1076415 h 2876640"/>
                  <a:gd name="connsiteX5" fmla="*/ 1330533 w 2521158"/>
                  <a:gd name="connsiteY5" fmla="*/ 90 h 2876640"/>
                  <a:gd name="connsiteX6" fmla="*/ 2521158 w 2521158"/>
                  <a:gd name="connsiteY6" fmla="*/ 1019265 h 2876640"/>
                  <a:gd name="connsiteX7" fmla="*/ 2311608 w 2521158"/>
                  <a:gd name="connsiteY7" fmla="*/ 1724115 h 2876640"/>
                  <a:gd name="connsiteX8" fmla="*/ 2035383 w 2521158"/>
                  <a:gd name="connsiteY8" fmla="*/ 2428965 h 2876640"/>
                  <a:gd name="connsiteX9" fmla="*/ 2006808 w 2521158"/>
                  <a:gd name="connsiteY9" fmla="*/ 2733765 h 2876640"/>
                  <a:gd name="connsiteX10" fmla="*/ 1921083 w 2521158"/>
                  <a:gd name="connsiteY10" fmla="*/ 2876640 h 2876640"/>
                  <a:gd name="connsiteX11" fmla="*/ 578058 w 2521158"/>
                  <a:gd name="connsiteY11" fmla="*/ 2876640 h 2876640"/>
                  <a:gd name="connsiteX0" fmla="*/ 578058 w 2525209"/>
                  <a:gd name="connsiteY0" fmla="*/ 2876635 h 2876635"/>
                  <a:gd name="connsiteX1" fmla="*/ 482808 w 2525209"/>
                  <a:gd name="connsiteY1" fmla="*/ 2752810 h 2876635"/>
                  <a:gd name="connsiteX2" fmla="*/ 454233 w 2525209"/>
                  <a:gd name="connsiteY2" fmla="*/ 2438485 h 2876635"/>
                  <a:gd name="connsiteX3" fmla="*/ 216108 w 2525209"/>
                  <a:gd name="connsiteY3" fmla="*/ 1724110 h 2876635"/>
                  <a:gd name="connsiteX4" fmla="*/ 63708 w 2525209"/>
                  <a:gd name="connsiteY4" fmla="*/ 1076410 h 2876635"/>
                  <a:gd name="connsiteX5" fmla="*/ 1330533 w 2525209"/>
                  <a:gd name="connsiteY5" fmla="*/ 85 h 2876635"/>
                  <a:gd name="connsiteX6" fmla="*/ 2521158 w 2525209"/>
                  <a:gd name="connsiteY6" fmla="*/ 1019260 h 2876635"/>
                  <a:gd name="connsiteX7" fmla="*/ 2311608 w 2525209"/>
                  <a:gd name="connsiteY7" fmla="*/ 1724110 h 2876635"/>
                  <a:gd name="connsiteX8" fmla="*/ 2035383 w 2525209"/>
                  <a:gd name="connsiteY8" fmla="*/ 2428960 h 2876635"/>
                  <a:gd name="connsiteX9" fmla="*/ 2006808 w 2525209"/>
                  <a:gd name="connsiteY9" fmla="*/ 2733760 h 2876635"/>
                  <a:gd name="connsiteX10" fmla="*/ 1921083 w 2525209"/>
                  <a:gd name="connsiteY10" fmla="*/ 2876635 h 2876635"/>
                  <a:gd name="connsiteX11" fmla="*/ 578058 w 2525209"/>
                  <a:gd name="connsiteY11" fmla="*/ 2876635 h 2876635"/>
                  <a:gd name="connsiteX0" fmla="*/ 578058 w 2525209"/>
                  <a:gd name="connsiteY0" fmla="*/ 2876635 h 2876635"/>
                  <a:gd name="connsiteX1" fmla="*/ 482808 w 2525209"/>
                  <a:gd name="connsiteY1" fmla="*/ 2752810 h 2876635"/>
                  <a:gd name="connsiteX2" fmla="*/ 454233 w 2525209"/>
                  <a:gd name="connsiteY2" fmla="*/ 2438485 h 2876635"/>
                  <a:gd name="connsiteX3" fmla="*/ 216108 w 2525209"/>
                  <a:gd name="connsiteY3" fmla="*/ 1724110 h 2876635"/>
                  <a:gd name="connsiteX4" fmla="*/ 63708 w 2525209"/>
                  <a:gd name="connsiteY4" fmla="*/ 1076410 h 2876635"/>
                  <a:gd name="connsiteX5" fmla="*/ 1330533 w 2525209"/>
                  <a:gd name="connsiteY5" fmla="*/ 85 h 2876635"/>
                  <a:gd name="connsiteX6" fmla="*/ 2521158 w 2525209"/>
                  <a:gd name="connsiteY6" fmla="*/ 1019260 h 2876635"/>
                  <a:gd name="connsiteX7" fmla="*/ 2311608 w 2525209"/>
                  <a:gd name="connsiteY7" fmla="*/ 1724110 h 2876635"/>
                  <a:gd name="connsiteX8" fmla="*/ 2035383 w 2525209"/>
                  <a:gd name="connsiteY8" fmla="*/ 2428960 h 2876635"/>
                  <a:gd name="connsiteX9" fmla="*/ 2006808 w 2525209"/>
                  <a:gd name="connsiteY9" fmla="*/ 2733760 h 2876635"/>
                  <a:gd name="connsiteX10" fmla="*/ 1921083 w 2525209"/>
                  <a:gd name="connsiteY10" fmla="*/ 2876635 h 2876635"/>
                  <a:gd name="connsiteX11" fmla="*/ 578058 w 2525209"/>
                  <a:gd name="connsiteY11" fmla="*/ 2876635 h 2876635"/>
                  <a:gd name="connsiteX0" fmla="*/ 578058 w 2525209"/>
                  <a:gd name="connsiteY0" fmla="*/ 2876635 h 2876635"/>
                  <a:gd name="connsiteX1" fmla="*/ 482808 w 2525209"/>
                  <a:gd name="connsiteY1" fmla="*/ 2752810 h 2876635"/>
                  <a:gd name="connsiteX2" fmla="*/ 454233 w 2525209"/>
                  <a:gd name="connsiteY2" fmla="*/ 2438485 h 2876635"/>
                  <a:gd name="connsiteX3" fmla="*/ 216108 w 2525209"/>
                  <a:gd name="connsiteY3" fmla="*/ 1724110 h 2876635"/>
                  <a:gd name="connsiteX4" fmla="*/ 63708 w 2525209"/>
                  <a:gd name="connsiteY4" fmla="*/ 1076410 h 2876635"/>
                  <a:gd name="connsiteX5" fmla="*/ 1330533 w 2525209"/>
                  <a:gd name="connsiteY5" fmla="*/ 85 h 2876635"/>
                  <a:gd name="connsiteX6" fmla="*/ 2521158 w 2525209"/>
                  <a:gd name="connsiteY6" fmla="*/ 1019260 h 2876635"/>
                  <a:gd name="connsiteX7" fmla="*/ 2311608 w 2525209"/>
                  <a:gd name="connsiteY7" fmla="*/ 1724110 h 2876635"/>
                  <a:gd name="connsiteX8" fmla="*/ 2035383 w 2525209"/>
                  <a:gd name="connsiteY8" fmla="*/ 2428960 h 2876635"/>
                  <a:gd name="connsiteX9" fmla="*/ 2006808 w 2525209"/>
                  <a:gd name="connsiteY9" fmla="*/ 2733760 h 2876635"/>
                  <a:gd name="connsiteX10" fmla="*/ 1921083 w 2525209"/>
                  <a:gd name="connsiteY10" fmla="*/ 2876635 h 2876635"/>
                  <a:gd name="connsiteX11" fmla="*/ 578058 w 2525209"/>
                  <a:gd name="connsiteY11" fmla="*/ 2876635 h 2876635"/>
                  <a:gd name="connsiteX0" fmla="*/ 578058 w 2373469"/>
                  <a:gd name="connsiteY0" fmla="*/ 2877203 h 2877203"/>
                  <a:gd name="connsiteX1" fmla="*/ 482808 w 2373469"/>
                  <a:gd name="connsiteY1" fmla="*/ 2753378 h 2877203"/>
                  <a:gd name="connsiteX2" fmla="*/ 454233 w 2373469"/>
                  <a:gd name="connsiteY2" fmla="*/ 2439053 h 2877203"/>
                  <a:gd name="connsiteX3" fmla="*/ 216108 w 2373469"/>
                  <a:gd name="connsiteY3" fmla="*/ 1724678 h 2877203"/>
                  <a:gd name="connsiteX4" fmla="*/ 63708 w 2373469"/>
                  <a:gd name="connsiteY4" fmla="*/ 1076978 h 2877203"/>
                  <a:gd name="connsiteX5" fmla="*/ 1330533 w 2373469"/>
                  <a:gd name="connsiteY5" fmla="*/ 653 h 2877203"/>
                  <a:gd name="connsiteX6" fmla="*/ 2368758 w 2373469"/>
                  <a:gd name="connsiteY6" fmla="*/ 1238903 h 2877203"/>
                  <a:gd name="connsiteX7" fmla="*/ 2311608 w 2373469"/>
                  <a:gd name="connsiteY7" fmla="*/ 1724678 h 2877203"/>
                  <a:gd name="connsiteX8" fmla="*/ 2035383 w 2373469"/>
                  <a:gd name="connsiteY8" fmla="*/ 2429528 h 2877203"/>
                  <a:gd name="connsiteX9" fmla="*/ 2006808 w 2373469"/>
                  <a:gd name="connsiteY9" fmla="*/ 2734328 h 2877203"/>
                  <a:gd name="connsiteX10" fmla="*/ 1921083 w 2373469"/>
                  <a:gd name="connsiteY10" fmla="*/ 2877203 h 2877203"/>
                  <a:gd name="connsiteX11" fmla="*/ 578058 w 2373469"/>
                  <a:gd name="connsiteY11" fmla="*/ 2877203 h 2877203"/>
                  <a:gd name="connsiteX0" fmla="*/ 578058 w 2386537"/>
                  <a:gd name="connsiteY0" fmla="*/ 2876552 h 2876552"/>
                  <a:gd name="connsiteX1" fmla="*/ 482808 w 2386537"/>
                  <a:gd name="connsiteY1" fmla="*/ 2752727 h 2876552"/>
                  <a:gd name="connsiteX2" fmla="*/ 454233 w 2386537"/>
                  <a:gd name="connsiteY2" fmla="*/ 2438402 h 2876552"/>
                  <a:gd name="connsiteX3" fmla="*/ 216108 w 2386537"/>
                  <a:gd name="connsiteY3" fmla="*/ 1724027 h 2876552"/>
                  <a:gd name="connsiteX4" fmla="*/ 63708 w 2386537"/>
                  <a:gd name="connsiteY4" fmla="*/ 1076327 h 2876552"/>
                  <a:gd name="connsiteX5" fmla="*/ 1330533 w 2386537"/>
                  <a:gd name="connsiteY5" fmla="*/ 2 h 2876552"/>
                  <a:gd name="connsiteX6" fmla="*/ 2368758 w 2386537"/>
                  <a:gd name="connsiteY6" fmla="*/ 1238252 h 2876552"/>
                  <a:gd name="connsiteX7" fmla="*/ 2311608 w 2386537"/>
                  <a:gd name="connsiteY7" fmla="*/ 1724027 h 2876552"/>
                  <a:gd name="connsiteX8" fmla="*/ 2035383 w 2386537"/>
                  <a:gd name="connsiteY8" fmla="*/ 2428877 h 2876552"/>
                  <a:gd name="connsiteX9" fmla="*/ 2006808 w 2386537"/>
                  <a:gd name="connsiteY9" fmla="*/ 2733677 h 2876552"/>
                  <a:gd name="connsiteX10" fmla="*/ 1921083 w 2386537"/>
                  <a:gd name="connsiteY10" fmla="*/ 2876552 h 2876552"/>
                  <a:gd name="connsiteX11" fmla="*/ 578058 w 2386537"/>
                  <a:gd name="connsiteY11" fmla="*/ 2876552 h 2876552"/>
                  <a:gd name="connsiteX0" fmla="*/ 542483 w 2350962"/>
                  <a:gd name="connsiteY0" fmla="*/ 2876552 h 2876552"/>
                  <a:gd name="connsiteX1" fmla="*/ 447233 w 2350962"/>
                  <a:gd name="connsiteY1" fmla="*/ 2752727 h 2876552"/>
                  <a:gd name="connsiteX2" fmla="*/ 418658 w 2350962"/>
                  <a:gd name="connsiteY2" fmla="*/ 2438402 h 2876552"/>
                  <a:gd name="connsiteX3" fmla="*/ 28133 w 2350962"/>
                  <a:gd name="connsiteY3" fmla="*/ 1076327 h 2876552"/>
                  <a:gd name="connsiteX4" fmla="*/ 1294958 w 2350962"/>
                  <a:gd name="connsiteY4" fmla="*/ 2 h 2876552"/>
                  <a:gd name="connsiteX5" fmla="*/ 2333183 w 2350962"/>
                  <a:gd name="connsiteY5" fmla="*/ 1238252 h 2876552"/>
                  <a:gd name="connsiteX6" fmla="*/ 2276033 w 2350962"/>
                  <a:gd name="connsiteY6" fmla="*/ 1724027 h 2876552"/>
                  <a:gd name="connsiteX7" fmla="*/ 1999808 w 2350962"/>
                  <a:gd name="connsiteY7" fmla="*/ 2428877 h 2876552"/>
                  <a:gd name="connsiteX8" fmla="*/ 1971233 w 2350962"/>
                  <a:gd name="connsiteY8" fmla="*/ 2733677 h 2876552"/>
                  <a:gd name="connsiteX9" fmla="*/ 1885508 w 2350962"/>
                  <a:gd name="connsiteY9" fmla="*/ 2876552 h 2876552"/>
                  <a:gd name="connsiteX10" fmla="*/ 542483 w 2350962"/>
                  <a:gd name="connsiteY10" fmla="*/ 2876552 h 2876552"/>
                  <a:gd name="connsiteX0" fmla="*/ 542483 w 2350962"/>
                  <a:gd name="connsiteY0" fmla="*/ 2876552 h 2876552"/>
                  <a:gd name="connsiteX1" fmla="*/ 447233 w 2350962"/>
                  <a:gd name="connsiteY1" fmla="*/ 2752727 h 2876552"/>
                  <a:gd name="connsiteX2" fmla="*/ 418658 w 2350962"/>
                  <a:gd name="connsiteY2" fmla="*/ 2438402 h 2876552"/>
                  <a:gd name="connsiteX3" fmla="*/ 28133 w 2350962"/>
                  <a:gd name="connsiteY3" fmla="*/ 1076327 h 2876552"/>
                  <a:gd name="connsiteX4" fmla="*/ 1294958 w 2350962"/>
                  <a:gd name="connsiteY4" fmla="*/ 2 h 2876552"/>
                  <a:gd name="connsiteX5" fmla="*/ 2333183 w 2350962"/>
                  <a:gd name="connsiteY5" fmla="*/ 1238252 h 2876552"/>
                  <a:gd name="connsiteX6" fmla="*/ 1999808 w 2350962"/>
                  <a:gd name="connsiteY6" fmla="*/ 2428877 h 2876552"/>
                  <a:gd name="connsiteX7" fmla="*/ 1971233 w 2350962"/>
                  <a:gd name="connsiteY7" fmla="*/ 2733677 h 2876552"/>
                  <a:gd name="connsiteX8" fmla="*/ 1885508 w 2350962"/>
                  <a:gd name="connsiteY8" fmla="*/ 2876552 h 2876552"/>
                  <a:gd name="connsiteX9" fmla="*/ 542483 w 2350962"/>
                  <a:gd name="connsiteY9" fmla="*/ 2876552 h 2876552"/>
                  <a:gd name="connsiteX0" fmla="*/ 542483 w 2347372"/>
                  <a:gd name="connsiteY0" fmla="*/ 2876561 h 2876561"/>
                  <a:gd name="connsiteX1" fmla="*/ 447233 w 2347372"/>
                  <a:gd name="connsiteY1" fmla="*/ 2752736 h 2876561"/>
                  <a:gd name="connsiteX2" fmla="*/ 418658 w 2347372"/>
                  <a:gd name="connsiteY2" fmla="*/ 2438411 h 2876561"/>
                  <a:gd name="connsiteX3" fmla="*/ 28133 w 2347372"/>
                  <a:gd name="connsiteY3" fmla="*/ 1076336 h 2876561"/>
                  <a:gd name="connsiteX4" fmla="*/ 1294958 w 2347372"/>
                  <a:gd name="connsiteY4" fmla="*/ 11 h 2876561"/>
                  <a:gd name="connsiteX5" fmla="*/ 2342708 w 2347372"/>
                  <a:gd name="connsiteY5" fmla="*/ 1095386 h 2876561"/>
                  <a:gd name="connsiteX6" fmla="*/ 1999808 w 2347372"/>
                  <a:gd name="connsiteY6" fmla="*/ 2428886 h 2876561"/>
                  <a:gd name="connsiteX7" fmla="*/ 1971233 w 2347372"/>
                  <a:gd name="connsiteY7" fmla="*/ 2733686 h 2876561"/>
                  <a:gd name="connsiteX8" fmla="*/ 1885508 w 2347372"/>
                  <a:gd name="connsiteY8" fmla="*/ 2876561 h 2876561"/>
                  <a:gd name="connsiteX9" fmla="*/ 542483 w 2347372"/>
                  <a:gd name="connsiteY9" fmla="*/ 2876561 h 2876561"/>
                  <a:gd name="connsiteX0" fmla="*/ 461688 w 2266495"/>
                  <a:gd name="connsiteY0" fmla="*/ 2876559 h 2876559"/>
                  <a:gd name="connsiteX1" fmla="*/ 366438 w 2266495"/>
                  <a:gd name="connsiteY1" fmla="*/ 2752734 h 2876559"/>
                  <a:gd name="connsiteX2" fmla="*/ 337863 w 2266495"/>
                  <a:gd name="connsiteY2" fmla="*/ 2438409 h 2876559"/>
                  <a:gd name="connsiteX3" fmla="*/ 33063 w 2266495"/>
                  <a:gd name="connsiteY3" fmla="*/ 1114434 h 2876559"/>
                  <a:gd name="connsiteX4" fmla="*/ 1214163 w 2266495"/>
                  <a:gd name="connsiteY4" fmla="*/ 9 h 2876559"/>
                  <a:gd name="connsiteX5" fmla="*/ 2261913 w 2266495"/>
                  <a:gd name="connsiteY5" fmla="*/ 1095384 h 2876559"/>
                  <a:gd name="connsiteX6" fmla="*/ 1919013 w 2266495"/>
                  <a:gd name="connsiteY6" fmla="*/ 2428884 h 2876559"/>
                  <a:gd name="connsiteX7" fmla="*/ 1890438 w 2266495"/>
                  <a:gd name="connsiteY7" fmla="*/ 2733684 h 2876559"/>
                  <a:gd name="connsiteX8" fmla="*/ 1804713 w 2266495"/>
                  <a:gd name="connsiteY8" fmla="*/ 2876559 h 2876559"/>
                  <a:gd name="connsiteX9" fmla="*/ 461688 w 2266495"/>
                  <a:gd name="connsiteY9" fmla="*/ 2876559 h 2876559"/>
                  <a:gd name="connsiteX0" fmla="*/ 428657 w 2233464"/>
                  <a:gd name="connsiteY0" fmla="*/ 2876559 h 2876559"/>
                  <a:gd name="connsiteX1" fmla="*/ 333407 w 2233464"/>
                  <a:gd name="connsiteY1" fmla="*/ 2752734 h 2876559"/>
                  <a:gd name="connsiteX2" fmla="*/ 304832 w 2233464"/>
                  <a:gd name="connsiteY2" fmla="*/ 2438409 h 2876559"/>
                  <a:gd name="connsiteX3" fmla="*/ 32 w 2233464"/>
                  <a:gd name="connsiteY3" fmla="*/ 1114434 h 2876559"/>
                  <a:gd name="connsiteX4" fmla="*/ 1181132 w 2233464"/>
                  <a:gd name="connsiteY4" fmla="*/ 9 h 2876559"/>
                  <a:gd name="connsiteX5" fmla="*/ 2228882 w 2233464"/>
                  <a:gd name="connsiteY5" fmla="*/ 1095384 h 2876559"/>
                  <a:gd name="connsiteX6" fmla="*/ 1885982 w 2233464"/>
                  <a:gd name="connsiteY6" fmla="*/ 2428884 h 2876559"/>
                  <a:gd name="connsiteX7" fmla="*/ 1857407 w 2233464"/>
                  <a:gd name="connsiteY7" fmla="*/ 2733684 h 2876559"/>
                  <a:gd name="connsiteX8" fmla="*/ 1771682 w 2233464"/>
                  <a:gd name="connsiteY8" fmla="*/ 2876559 h 2876559"/>
                  <a:gd name="connsiteX9" fmla="*/ 428657 w 2233464"/>
                  <a:gd name="connsiteY9" fmla="*/ 2876559 h 2876559"/>
                  <a:gd name="connsiteX0" fmla="*/ 428657 w 2229008"/>
                  <a:gd name="connsiteY0" fmla="*/ 2876560 h 2876560"/>
                  <a:gd name="connsiteX1" fmla="*/ 333407 w 2229008"/>
                  <a:gd name="connsiteY1" fmla="*/ 2752735 h 2876560"/>
                  <a:gd name="connsiteX2" fmla="*/ 304832 w 2229008"/>
                  <a:gd name="connsiteY2" fmla="*/ 2438410 h 2876560"/>
                  <a:gd name="connsiteX3" fmla="*/ 32 w 2229008"/>
                  <a:gd name="connsiteY3" fmla="*/ 1114435 h 2876560"/>
                  <a:gd name="connsiteX4" fmla="*/ 1181132 w 2229008"/>
                  <a:gd name="connsiteY4" fmla="*/ 10 h 2876560"/>
                  <a:gd name="connsiteX5" fmla="*/ 2228882 w 2229008"/>
                  <a:gd name="connsiteY5" fmla="*/ 1095385 h 2876560"/>
                  <a:gd name="connsiteX6" fmla="*/ 1885982 w 2229008"/>
                  <a:gd name="connsiteY6" fmla="*/ 2428885 h 2876560"/>
                  <a:gd name="connsiteX7" fmla="*/ 1857407 w 2229008"/>
                  <a:gd name="connsiteY7" fmla="*/ 2733685 h 2876560"/>
                  <a:gd name="connsiteX8" fmla="*/ 1771682 w 2229008"/>
                  <a:gd name="connsiteY8" fmla="*/ 2876560 h 2876560"/>
                  <a:gd name="connsiteX9" fmla="*/ 428657 w 2229008"/>
                  <a:gd name="connsiteY9" fmla="*/ 2876560 h 2876560"/>
                  <a:gd name="connsiteX0" fmla="*/ 428657 w 2229008"/>
                  <a:gd name="connsiteY0" fmla="*/ 2876560 h 2876560"/>
                  <a:gd name="connsiteX1" fmla="*/ 333407 w 2229008"/>
                  <a:gd name="connsiteY1" fmla="*/ 2752735 h 2876560"/>
                  <a:gd name="connsiteX2" fmla="*/ 304832 w 2229008"/>
                  <a:gd name="connsiteY2" fmla="*/ 2438410 h 2876560"/>
                  <a:gd name="connsiteX3" fmla="*/ 32 w 2229008"/>
                  <a:gd name="connsiteY3" fmla="*/ 1114435 h 2876560"/>
                  <a:gd name="connsiteX4" fmla="*/ 1181132 w 2229008"/>
                  <a:gd name="connsiteY4" fmla="*/ 10 h 2876560"/>
                  <a:gd name="connsiteX5" fmla="*/ 2228882 w 2229008"/>
                  <a:gd name="connsiteY5" fmla="*/ 1095385 h 2876560"/>
                  <a:gd name="connsiteX6" fmla="*/ 1885982 w 2229008"/>
                  <a:gd name="connsiteY6" fmla="*/ 2428885 h 2876560"/>
                  <a:gd name="connsiteX7" fmla="*/ 1857407 w 2229008"/>
                  <a:gd name="connsiteY7" fmla="*/ 2733685 h 2876560"/>
                  <a:gd name="connsiteX8" fmla="*/ 1771682 w 2229008"/>
                  <a:gd name="connsiteY8" fmla="*/ 2876560 h 2876560"/>
                  <a:gd name="connsiteX9" fmla="*/ 428657 w 2229008"/>
                  <a:gd name="connsiteY9" fmla="*/ 2876560 h 2876560"/>
                  <a:gd name="connsiteX0" fmla="*/ 638207 w 2229008"/>
                  <a:gd name="connsiteY0" fmla="*/ 2876560 h 2876560"/>
                  <a:gd name="connsiteX1" fmla="*/ 333407 w 2229008"/>
                  <a:gd name="connsiteY1" fmla="*/ 2752735 h 2876560"/>
                  <a:gd name="connsiteX2" fmla="*/ 304832 w 2229008"/>
                  <a:gd name="connsiteY2" fmla="*/ 2438410 h 2876560"/>
                  <a:gd name="connsiteX3" fmla="*/ 32 w 2229008"/>
                  <a:gd name="connsiteY3" fmla="*/ 1114435 h 2876560"/>
                  <a:gd name="connsiteX4" fmla="*/ 1181132 w 2229008"/>
                  <a:gd name="connsiteY4" fmla="*/ 10 h 2876560"/>
                  <a:gd name="connsiteX5" fmla="*/ 2228882 w 2229008"/>
                  <a:gd name="connsiteY5" fmla="*/ 1095385 h 2876560"/>
                  <a:gd name="connsiteX6" fmla="*/ 1885982 w 2229008"/>
                  <a:gd name="connsiteY6" fmla="*/ 2428885 h 2876560"/>
                  <a:gd name="connsiteX7" fmla="*/ 1857407 w 2229008"/>
                  <a:gd name="connsiteY7" fmla="*/ 2733685 h 2876560"/>
                  <a:gd name="connsiteX8" fmla="*/ 1771682 w 2229008"/>
                  <a:gd name="connsiteY8" fmla="*/ 2876560 h 2876560"/>
                  <a:gd name="connsiteX9" fmla="*/ 638207 w 2229008"/>
                  <a:gd name="connsiteY9" fmla="*/ 2876560 h 2876560"/>
                  <a:gd name="connsiteX0" fmla="*/ 638207 w 2229008"/>
                  <a:gd name="connsiteY0" fmla="*/ 2876560 h 2876560"/>
                  <a:gd name="connsiteX1" fmla="*/ 333407 w 2229008"/>
                  <a:gd name="connsiteY1" fmla="*/ 2752735 h 2876560"/>
                  <a:gd name="connsiteX2" fmla="*/ 304832 w 2229008"/>
                  <a:gd name="connsiteY2" fmla="*/ 2438410 h 2876560"/>
                  <a:gd name="connsiteX3" fmla="*/ 32 w 2229008"/>
                  <a:gd name="connsiteY3" fmla="*/ 1114435 h 2876560"/>
                  <a:gd name="connsiteX4" fmla="*/ 1181132 w 2229008"/>
                  <a:gd name="connsiteY4" fmla="*/ 10 h 2876560"/>
                  <a:gd name="connsiteX5" fmla="*/ 2228882 w 2229008"/>
                  <a:gd name="connsiteY5" fmla="*/ 1095385 h 2876560"/>
                  <a:gd name="connsiteX6" fmla="*/ 1885982 w 2229008"/>
                  <a:gd name="connsiteY6" fmla="*/ 2428885 h 2876560"/>
                  <a:gd name="connsiteX7" fmla="*/ 1857407 w 2229008"/>
                  <a:gd name="connsiteY7" fmla="*/ 2733685 h 2876560"/>
                  <a:gd name="connsiteX8" fmla="*/ 1571657 w 2229008"/>
                  <a:gd name="connsiteY8" fmla="*/ 2876560 h 2876560"/>
                  <a:gd name="connsiteX9" fmla="*/ 638207 w 2229008"/>
                  <a:gd name="connsiteY9" fmla="*/ 2876560 h 2876560"/>
                  <a:gd name="connsiteX0" fmla="*/ 638207 w 2229008"/>
                  <a:gd name="connsiteY0" fmla="*/ 2876560 h 2876560"/>
                  <a:gd name="connsiteX1" fmla="*/ 333407 w 2229008"/>
                  <a:gd name="connsiteY1" fmla="*/ 2752735 h 2876560"/>
                  <a:gd name="connsiteX2" fmla="*/ 304832 w 2229008"/>
                  <a:gd name="connsiteY2" fmla="*/ 2438410 h 2876560"/>
                  <a:gd name="connsiteX3" fmla="*/ 32 w 2229008"/>
                  <a:gd name="connsiteY3" fmla="*/ 1114435 h 2876560"/>
                  <a:gd name="connsiteX4" fmla="*/ 1181132 w 2229008"/>
                  <a:gd name="connsiteY4" fmla="*/ 10 h 2876560"/>
                  <a:gd name="connsiteX5" fmla="*/ 2228882 w 2229008"/>
                  <a:gd name="connsiteY5" fmla="*/ 1095385 h 2876560"/>
                  <a:gd name="connsiteX6" fmla="*/ 1885982 w 2229008"/>
                  <a:gd name="connsiteY6" fmla="*/ 2428885 h 2876560"/>
                  <a:gd name="connsiteX7" fmla="*/ 1685957 w 2229008"/>
                  <a:gd name="connsiteY7" fmla="*/ 2762260 h 2876560"/>
                  <a:gd name="connsiteX8" fmla="*/ 1571657 w 2229008"/>
                  <a:gd name="connsiteY8" fmla="*/ 2876560 h 2876560"/>
                  <a:gd name="connsiteX9" fmla="*/ 638207 w 2229008"/>
                  <a:gd name="connsiteY9" fmla="*/ 2876560 h 2876560"/>
                  <a:gd name="connsiteX0" fmla="*/ 638207 w 2229008"/>
                  <a:gd name="connsiteY0" fmla="*/ 2876560 h 2876560"/>
                  <a:gd name="connsiteX1" fmla="*/ 495332 w 2229008"/>
                  <a:gd name="connsiteY1" fmla="*/ 2828935 h 2876560"/>
                  <a:gd name="connsiteX2" fmla="*/ 304832 w 2229008"/>
                  <a:gd name="connsiteY2" fmla="*/ 2438410 h 2876560"/>
                  <a:gd name="connsiteX3" fmla="*/ 32 w 2229008"/>
                  <a:gd name="connsiteY3" fmla="*/ 1114435 h 2876560"/>
                  <a:gd name="connsiteX4" fmla="*/ 1181132 w 2229008"/>
                  <a:gd name="connsiteY4" fmla="*/ 10 h 2876560"/>
                  <a:gd name="connsiteX5" fmla="*/ 2228882 w 2229008"/>
                  <a:gd name="connsiteY5" fmla="*/ 1095385 h 2876560"/>
                  <a:gd name="connsiteX6" fmla="*/ 1885982 w 2229008"/>
                  <a:gd name="connsiteY6" fmla="*/ 2428885 h 2876560"/>
                  <a:gd name="connsiteX7" fmla="*/ 1685957 w 2229008"/>
                  <a:gd name="connsiteY7" fmla="*/ 2762260 h 2876560"/>
                  <a:gd name="connsiteX8" fmla="*/ 1571657 w 2229008"/>
                  <a:gd name="connsiteY8" fmla="*/ 2876560 h 2876560"/>
                  <a:gd name="connsiteX9" fmla="*/ 638207 w 2229008"/>
                  <a:gd name="connsiteY9" fmla="*/ 2876560 h 2876560"/>
                  <a:gd name="connsiteX0" fmla="*/ 663894 w 2254695"/>
                  <a:gd name="connsiteY0" fmla="*/ 2876560 h 2876560"/>
                  <a:gd name="connsiteX1" fmla="*/ 521019 w 2254695"/>
                  <a:gd name="connsiteY1" fmla="*/ 2828935 h 2876560"/>
                  <a:gd name="connsiteX2" fmla="*/ 397194 w 2254695"/>
                  <a:gd name="connsiteY2" fmla="*/ 2428885 h 2876560"/>
                  <a:gd name="connsiteX3" fmla="*/ 25719 w 2254695"/>
                  <a:gd name="connsiteY3" fmla="*/ 1114435 h 2876560"/>
                  <a:gd name="connsiteX4" fmla="*/ 1206819 w 2254695"/>
                  <a:gd name="connsiteY4" fmla="*/ 10 h 2876560"/>
                  <a:gd name="connsiteX5" fmla="*/ 2254569 w 2254695"/>
                  <a:gd name="connsiteY5" fmla="*/ 1095385 h 2876560"/>
                  <a:gd name="connsiteX6" fmla="*/ 1911669 w 2254695"/>
                  <a:gd name="connsiteY6" fmla="*/ 2428885 h 2876560"/>
                  <a:gd name="connsiteX7" fmla="*/ 1711644 w 2254695"/>
                  <a:gd name="connsiteY7" fmla="*/ 2762260 h 2876560"/>
                  <a:gd name="connsiteX8" fmla="*/ 1597344 w 2254695"/>
                  <a:gd name="connsiteY8" fmla="*/ 2876560 h 2876560"/>
                  <a:gd name="connsiteX9" fmla="*/ 663894 w 2254695"/>
                  <a:gd name="connsiteY9" fmla="*/ 2876560 h 2876560"/>
                  <a:gd name="connsiteX0" fmla="*/ 638464 w 2229265"/>
                  <a:gd name="connsiteY0" fmla="*/ 2876560 h 2876560"/>
                  <a:gd name="connsiteX1" fmla="*/ 495589 w 2229265"/>
                  <a:gd name="connsiteY1" fmla="*/ 2828935 h 2876560"/>
                  <a:gd name="connsiteX2" fmla="*/ 371764 w 2229265"/>
                  <a:gd name="connsiteY2" fmla="*/ 2428885 h 2876560"/>
                  <a:gd name="connsiteX3" fmla="*/ 289 w 2229265"/>
                  <a:gd name="connsiteY3" fmla="*/ 1114435 h 2876560"/>
                  <a:gd name="connsiteX4" fmla="*/ 1181389 w 2229265"/>
                  <a:gd name="connsiteY4" fmla="*/ 10 h 2876560"/>
                  <a:gd name="connsiteX5" fmla="*/ 2229139 w 2229265"/>
                  <a:gd name="connsiteY5" fmla="*/ 1095385 h 2876560"/>
                  <a:gd name="connsiteX6" fmla="*/ 1886239 w 2229265"/>
                  <a:gd name="connsiteY6" fmla="*/ 2428885 h 2876560"/>
                  <a:gd name="connsiteX7" fmla="*/ 1686214 w 2229265"/>
                  <a:gd name="connsiteY7" fmla="*/ 2762260 h 2876560"/>
                  <a:gd name="connsiteX8" fmla="*/ 1571914 w 2229265"/>
                  <a:gd name="connsiteY8" fmla="*/ 2876560 h 2876560"/>
                  <a:gd name="connsiteX9" fmla="*/ 638464 w 2229265"/>
                  <a:gd name="connsiteY9" fmla="*/ 2876560 h 2876560"/>
                  <a:gd name="connsiteX0" fmla="*/ 590890 w 2181691"/>
                  <a:gd name="connsiteY0" fmla="*/ 2876572 h 2876572"/>
                  <a:gd name="connsiteX1" fmla="*/ 448015 w 2181691"/>
                  <a:gd name="connsiteY1" fmla="*/ 2828947 h 2876572"/>
                  <a:gd name="connsiteX2" fmla="*/ 324190 w 2181691"/>
                  <a:gd name="connsiteY2" fmla="*/ 2428897 h 2876572"/>
                  <a:gd name="connsiteX3" fmla="*/ 340 w 2181691"/>
                  <a:gd name="connsiteY3" fmla="*/ 1123972 h 2876572"/>
                  <a:gd name="connsiteX4" fmla="*/ 1133815 w 2181691"/>
                  <a:gd name="connsiteY4" fmla="*/ 22 h 2876572"/>
                  <a:gd name="connsiteX5" fmla="*/ 2181565 w 2181691"/>
                  <a:gd name="connsiteY5" fmla="*/ 1095397 h 2876572"/>
                  <a:gd name="connsiteX6" fmla="*/ 1838665 w 2181691"/>
                  <a:gd name="connsiteY6" fmla="*/ 2428897 h 2876572"/>
                  <a:gd name="connsiteX7" fmla="*/ 1638640 w 2181691"/>
                  <a:gd name="connsiteY7" fmla="*/ 2762272 h 2876572"/>
                  <a:gd name="connsiteX8" fmla="*/ 1524340 w 2181691"/>
                  <a:gd name="connsiteY8" fmla="*/ 2876572 h 2876572"/>
                  <a:gd name="connsiteX9" fmla="*/ 590890 w 2181691"/>
                  <a:gd name="connsiteY9" fmla="*/ 2876572 h 2876572"/>
                  <a:gd name="connsiteX0" fmla="*/ 590890 w 2181691"/>
                  <a:gd name="connsiteY0" fmla="*/ 2876572 h 2876572"/>
                  <a:gd name="connsiteX1" fmla="*/ 448015 w 2181691"/>
                  <a:gd name="connsiteY1" fmla="*/ 2828947 h 2876572"/>
                  <a:gd name="connsiteX2" fmla="*/ 324190 w 2181691"/>
                  <a:gd name="connsiteY2" fmla="*/ 2428897 h 2876572"/>
                  <a:gd name="connsiteX3" fmla="*/ 340 w 2181691"/>
                  <a:gd name="connsiteY3" fmla="*/ 1123972 h 2876572"/>
                  <a:gd name="connsiteX4" fmla="*/ 1133815 w 2181691"/>
                  <a:gd name="connsiteY4" fmla="*/ 22 h 2876572"/>
                  <a:gd name="connsiteX5" fmla="*/ 2181565 w 2181691"/>
                  <a:gd name="connsiteY5" fmla="*/ 1095397 h 2876572"/>
                  <a:gd name="connsiteX6" fmla="*/ 1838665 w 2181691"/>
                  <a:gd name="connsiteY6" fmla="*/ 2428897 h 2876572"/>
                  <a:gd name="connsiteX7" fmla="*/ 1638640 w 2181691"/>
                  <a:gd name="connsiteY7" fmla="*/ 2762272 h 2876572"/>
                  <a:gd name="connsiteX8" fmla="*/ 1524340 w 2181691"/>
                  <a:gd name="connsiteY8" fmla="*/ 2876572 h 2876572"/>
                  <a:gd name="connsiteX9" fmla="*/ 590890 w 2181691"/>
                  <a:gd name="connsiteY9" fmla="*/ 2876572 h 2876572"/>
                  <a:gd name="connsiteX0" fmla="*/ 809965 w 2181691"/>
                  <a:gd name="connsiteY0" fmla="*/ 2876572 h 2876572"/>
                  <a:gd name="connsiteX1" fmla="*/ 448015 w 2181691"/>
                  <a:gd name="connsiteY1" fmla="*/ 2828947 h 2876572"/>
                  <a:gd name="connsiteX2" fmla="*/ 324190 w 2181691"/>
                  <a:gd name="connsiteY2" fmla="*/ 2428897 h 2876572"/>
                  <a:gd name="connsiteX3" fmla="*/ 340 w 2181691"/>
                  <a:gd name="connsiteY3" fmla="*/ 1123972 h 2876572"/>
                  <a:gd name="connsiteX4" fmla="*/ 1133815 w 2181691"/>
                  <a:gd name="connsiteY4" fmla="*/ 22 h 2876572"/>
                  <a:gd name="connsiteX5" fmla="*/ 2181565 w 2181691"/>
                  <a:gd name="connsiteY5" fmla="*/ 1095397 h 2876572"/>
                  <a:gd name="connsiteX6" fmla="*/ 1838665 w 2181691"/>
                  <a:gd name="connsiteY6" fmla="*/ 2428897 h 2876572"/>
                  <a:gd name="connsiteX7" fmla="*/ 1638640 w 2181691"/>
                  <a:gd name="connsiteY7" fmla="*/ 2762272 h 2876572"/>
                  <a:gd name="connsiteX8" fmla="*/ 1524340 w 2181691"/>
                  <a:gd name="connsiteY8" fmla="*/ 2876572 h 2876572"/>
                  <a:gd name="connsiteX9" fmla="*/ 809965 w 2181691"/>
                  <a:gd name="connsiteY9" fmla="*/ 2876572 h 2876572"/>
                  <a:gd name="connsiteX0" fmla="*/ 809965 w 2181691"/>
                  <a:gd name="connsiteY0" fmla="*/ 2876572 h 2876572"/>
                  <a:gd name="connsiteX1" fmla="*/ 448015 w 2181691"/>
                  <a:gd name="connsiteY1" fmla="*/ 2828947 h 2876572"/>
                  <a:gd name="connsiteX2" fmla="*/ 324190 w 2181691"/>
                  <a:gd name="connsiteY2" fmla="*/ 2428897 h 2876572"/>
                  <a:gd name="connsiteX3" fmla="*/ 340 w 2181691"/>
                  <a:gd name="connsiteY3" fmla="*/ 1123972 h 2876572"/>
                  <a:gd name="connsiteX4" fmla="*/ 1133815 w 2181691"/>
                  <a:gd name="connsiteY4" fmla="*/ 22 h 2876572"/>
                  <a:gd name="connsiteX5" fmla="*/ 2181565 w 2181691"/>
                  <a:gd name="connsiteY5" fmla="*/ 1095397 h 2876572"/>
                  <a:gd name="connsiteX6" fmla="*/ 1838665 w 2181691"/>
                  <a:gd name="connsiteY6" fmla="*/ 2428897 h 2876572"/>
                  <a:gd name="connsiteX7" fmla="*/ 1638640 w 2181691"/>
                  <a:gd name="connsiteY7" fmla="*/ 2762272 h 2876572"/>
                  <a:gd name="connsiteX8" fmla="*/ 1390990 w 2181691"/>
                  <a:gd name="connsiteY8" fmla="*/ 2876572 h 2876572"/>
                  <a:gd name="connsiteX9" fmla="*/ 809965 w 2181691"/>
                  <a:gd name="connsiteY9" fmla="*/ 2876572 h 2876572"/>
                  <a:gd name="connsiteX0" fmla="*/ 714715 w 2181691"/>
                  <a:gd name="connsiteY0" fmla="*/ 2876572 h 2876572"/>
                  <a:gd name="connsiteX1" fmla="*/ 448015 w 2181691"/>
                  <a:gd name="connsiteY1" fmla="*/ 2828947 h 2876572"/>
                  <a:gd name="connsiteX2" fmla="*/ 324190 w 2181691"/>
                  <a:gd name="connsiteY2" fmla="*/ 2428897 h 2876572"/>
                  <a:gd name="connsiteX3" fmla="*/ 340 w 2181691"/>
                  <a:gd name="connsiteY3" fmla="*/ 1123972 h 2876572"/>
                  <a:gd name="connsiteX4" fmla="*/ 1133815 w 2181691"/>
                  <a:gd name="connsiteY4" fmla="*/ 22 h 2876572"/>
                  <a:gd name="connsiteX5" fmla="*/ 2181565 w 2181691"/>
                  <a:gd name="connsiteY5" fmla="*/ 1095397 h 2876572"/>
                  <a:gd name="connsiteX6" fmla="*/ 1838665 w 2181691"/>
                  <a:gd name="connsiteY6" fmla="*/ 2428897 h 2876572"/>
                  <a:gd name="connsiteX7" fmla="*/ 1638640 w 2181691"/>
                  <a:gd name="connsiteY7" fmla="*/ 2762272 h 2876572"/>
                  <a:gd name="connsiteX8" fmla="*/ 1390990 w 2181691"/>
                  <a:gd name="connsiteY8" fmla="*/ 2876572 h 2876572"/>
                  <a:gd name="connsiteX9" fmla="*/ 714715 w 2181691"/>
                  <a:gd name="connsiteY9" fmla="*/ 2876572 h 2876572"/>
                  <a:gd name="connsiteX0" fmla="*/ 1238366 w 2705342"/>
                  <a:gd name="connsiteY0" fmla="*/ 2882562 h 2882562"/>
                  <a:gd name="connsiteX1" fmla="*/ 971666 w 2705342"/>
                  <a:gd name="connsiteY1" fmla="*/ 2834937 h 2882562"/>
                  <a:gd name="connsiteX2" fmla="*/ 847841 w 2705342"/>
                  <a:gd name="connsiteY2" fmla="*/ 2434887 h 2882562"/>
                  <a:gd name="connsiteX3" fmla="*/ 116 w 2705342"/>
                  <a:gd name="connsiteY3" fmla="*/ 1606212 h 2882562"/>
                  <a:gd name="connsiteX4" fmla="*/ 1657466 w 2705342"/>
                  <a:gd name="connsiteY4" fmla="*/ 6012 h 2882562"/>
                  <a:gd name="connsiteX5" fmla="*/ 2705216 w 2705342"/>
                  <a:gd name="connsiteY5" fmla="*/ 1101387 h 2882562"/>
                  <a:gd name="connsiteX6" fmla="*/ 2362316 w 2705342"/>
                  <a:gd name="connsiteY6" fmla="*/ 2434887 h 2882562"/>
                  <a:gd name="connsiteX7" fmla="*/ 2162291 w 2705342"/>
                  <a:gd name="connsiteY7" fmla="*/ 2768262 h 2882562"/>
                  <a:gd name="connsiteX8" fmla="*/ 1914641 w 2705342"/>
                  <a:gd name="connsiteY8" fmla="*/ 2882562 h 2882562"/>
                  <a:gd name="connsiteX9" fmla="*/ 1238366 w 2705342"/>
                  <a:gd name="connsiteY9" fmla="*/ 2882562 h 2882562"/>
                  <a:gd name="connsiteX0" fmla="*/ 1238366 w 3181508"/>
                  <a:gd name="connsiteY0" fmla="*/ 2876575 h 2876575"/>
                  <a:gd name="connsiteX1" fmla="*/ 971666 w 3181508"/>
                  <a:gd name="connsiteY1" fmla="*/ 2828950 h 2876575"/>
                  <a:gd name="connsiteX2" fmla="*/ 847841 w 3181508"/>
                  <a:gd name="connsiteY2" fmla="*/ 2428900 h 2876575"/>
                  <a:gd name="connsiteX3" fmla="*/ 116 w 3181508"/>
                  <a:gd name="connsiteY3" fmla="*/ 1600225 h 2876575"/>
                  <a:gd name="connsiteX4" fmla="*/ 1657466 w 3181508"/>
                  <a:gd name="connsiteY4" fmla="*/ 25 h 2876575"/>
                  <a:gd name="connsiteX5" fmla="*/ 3181466 w 3181508"/>
                  <a:gd name="connsiteY5" fmla="*/ 1562125 h 2876575"/>
                  <a:gd name="connsiteX6" fmla="*/ 2362316 w 3181508"/>
                  <a:gd name="connsiteY6" fmla="*/ 2428900 h 2876575"/>
                  <a:gd name="connsiteX7" fmla="*/ 2162291 w 3181508"/>
                  <a:gd name="connsiteY7" fmla="*/ 2762275 h 2876575"/>
                  <a:gd name="connsiteX8" fmla="*/ 1914641 w 3181508"/>
                  <a:gd name="connsiteY8" fmla="*/ 2876575 h 2876575"/>
                  <a:gd name="connsiteX9" fmla="*/ 1238366 w 3181508"/>
                  <a:gd name="connsiteY9" fmla="*/ 2876575 h 2876575"/>
                  <a:gd name="connsiteX0" fmla="*/ 1249118 w 3206549"/>
                  <a:gd name="connsiteY0" fmla="*/ 2876575 h 2876575"/>
                  <a:gd name="connsiteX1" fmla="*/ 982418 w 3206549"/>
                  <a:gd name="connsiteY1" fmla="*/ 2828950 h 2876575"/>
                  <a:gd name="connsiteX2" fmla="*/ 858593 w 3206549"/>
                  <a:gd name="connsiteY2" fmla="*/ 2428900 h 2876575"/>
                  <a:gd name="connsiteX3" fmla="*/ 10868 w 3206549"/>
                  <a:gd name="connsiteY3" fmla="*/ 1600225 h 2876575"/>
                  <a:gd name="connsiteX4" fmla="*/ 1572968 w 3206549"/>
                  <a:gd name="connsiteY4" fmla="*/ 25 h 2876575"/>
                  <a:gd name="connsiteX5" fmla="*/ 3192218 w 3206549"/>
                  <a:gd name="connsiteY5" fmla="*/ 1562125 h 2876575"/>
                  <a:gd name="connsiteX6" fmla="*/ 2373068 w 3206549"/>
                  <a:gd name="connsiteY6" fmla="*/ 2428900 h 2876575"/>
                  <a:gd name="connsiteX7" fmla="*/ 2173043 w 3206549"/>
                  <a:gd name="connsiteY7" fmla="*/ 2762275 h 2876575"/>
                  <a:gd name="connsiteX8" fmla="*/ 1925393 w 3206549"/>
                  <a:gd name="connsiteY8" fmla="*/ 2876575 h 2876575"/>
                  <a:gd name="connsiteX9" fmla="*/ 1249118 w 3206549"/>
                  <a:gd name="connsiteY9" fmla="*/ 2876575 h 2876575"/>
                  <a:gd name="connsiteX0" fmla="*/ 1274620 w 3232051"/>
                  <a:gd name="connsiteY0" fmla="*/ 2876575 h 2914675"/>
                  <a:gd name="connsiteX1" fmla="*/ 1007920 w 3232051"/>
                  <a:gd name="connsiteY1" fmla="*/ 2828950 h 2914675"/>
                  <a:gd name="connsiteX2" fmla="*/ 493570 w 3232051"/>
                  <a:gd name="connsiteY2" fmla="*/ 2914675 h 2914675"/>
                  <a:gd name="connsiteX3" fmla="*/ 36370 w 3232051"/>
                  <a:gd name="connsiteY3" fmla="*/ 1600225 h 2914675"/>
                  <a:gd name="connsiteX4" fmla="*/ 1598470 w 3232051"/>
                  <a:gd name="connsiteY4" fmla="*/ 25 h 2914675"/>
                  <a:gd name="connsiteX5" fmla="*/ 3217720 w 3232051"/>
                  <a:gd name="connsiteY5" fmla="*/ 1562125 h 2914675"/>
                  <a:gd name="connsiteX6" fmla="*/ 2398570 w 3232051"/>
                  <a:gd name="connsiteY6" fmla="*/ 2428900 h 2914675"/>
                  <a:gd name="connsiteX7" fmla="*/ 2198545 w 3232051"/>
                  <a:gd name="connsiteY7" fmla="*/ 2762275 h 2914675"/>
                  <a:gd name="connsiteX8" fmla="*/ 1950895 w 3232051"/>
                  <a:gd name="connsiteY8" fmla="*/ 2876575 h 2914675"/>
                  <a:gd name="connsiteX9" fmla="*/ 1274620 w 3232051"/>
                  <a:gd name="connsiteY9" fmla="*/ 2876575 h 2914675"/>
                  <a:gd name="connsiteX0" fmla="*/ 1274620 w 3232051"/>
                  <a:gd name="connsiteY0" fmla="*/ 2876575 h 4372000"/>
                  <a:gd name="connsiteX1" fmla="*/ 1007920 w 3232051"/>
                  <a:gd name="connsiteY1" fmla="*/ 4372000 h 4372000"/>
                  <a:gd name="connsiteX2" fmla="*/ 493570 w 3232051"/>
                  <a:gd name="connsiteY2" fmla="*/ 2914675 h 4372000"/>
                  <a:gd name="connsiteX3" fmla="*/ 36370 w 3232051"/>
                  <a:gd name="connsiteY3" fmla="*/ 1600225 h 4372000"/>
                  <a:gd name="connsiteX4" fmla="*/ 1598470 w 3232051"/>
                  <a:gd name="connsiteY4" fmla="*/ 25 h 4372000"/>
                  <a:gd name="connsiteX5" fmla="*/ 3217720 w 3232051"/>
                  <a:gd name="connsiteY5" fmla="*/ 1562125 h 4372000"/>
                  <a:gd name="connsiteX6" fmla="*/ 2398570 w 3232051"/>
                  <a:gd name="connsiteY6" fmla="*/ 2428900 h 4372000"/>
                  <a:gd name="connsiteX7" fmla="*/ 2198545 w 3232051"/>
                  <a:gd name="connsiteY7" fmla="*/ 2762275 h 4372000"/>
                  <a:gd name="connsiteX8" fmla="*/ 1950895 w 3232051"/>
                  <a:gd name="connsiteY8" fmla="*/ 2876575 h 4372000"/>
                  <a:gd name="connsiteX9" fmla="*/ 1274620 w 3232051"/>
                  <a:gd name="connsiteY9" fmla="*/ 2876575 h 4372000"/>
                  <a:gd name="connsiteX0" fmla="*/ 1274620 w 3232051"/>
                  <a:gd name="connsiteY0" fmla="*/ 2876575 h 4486300"/>
                  <a:gd name="connsiteX1" fmla="*/ 903145 w 3232051"/>
                  <a:gd name="connsiteY1" fmla="*/ 4486300 h 4486300"/>
                  <a:gd name="connsiteX2" fmla="*/ 493570 w 3232051"/>
                  <a:gd name="connsiteY2" fmla="*/ 2914675 h 4486300"/>
                  <a:gd name="connsiteX3" fmla="*/ 36370 w 3232051"/>
                  <a:gd name="connsiteY3" fmla="*/ 1600225 h 4486300"/>
                  <a:gd name="connsiteX4" fmla="*/ 1598470 w 3232051"/>
                  <a:gd name="connsiteY4" fmla="*/ 25 h 4486300"/>
                  <a:gd name="connsiteX5" fmla="*/ 3217720 w 3232051"/>
                  <a:gd name="connsiteY5" fmla="*/ 1562125 h 4486300"/>
                  <a:gd name="connsiteX6" fmla="*/ 2398570 w 3232051"/>
                  <a:gd name="connsiteY6" fmla="*/ 2428900 h 4486300"/>
                  <a:gd name="connsiteX7" fmla="*/ 2198545 w 3232051"/>
                  <a:gd name="connsiteY7" fmla="*/ 2762275 h 4486300"/>
                  <a:gd name="connsiteX8" fmla="*/ 1950895 w 3232051"/>
                  <a:gd name="connsiteY8" fmla="*/ 2876575 h 4486300"/>
                  <a:gd name="connsiteX9" fmla="*/ 1274620 w 3232051"/>
                  <a:gd name="connsiteY9" fmla="*/ 2876575 h 4486300"/>
                  <a:gd name="connsiteX0" fmla="*/ 2265220 w 3232051"/>
                  <a:gd name="connsiteY0" fmla="*/ 4495825 h 4495825"/>
                  <a:gd name="connsiteX1" fmla="*/ 903145 w 3232051"/>
                  <a:gd name="connsiteY1" fmla="*/ 4486300 h 4495825"/>
                  <a:gd name="connsiteX2" fmla="*/ 493570 w 3232051"/>
                  <a:gd name="connsiteY2" fmla="*/ 2914675 h 4495825"/>
                  <a:gd name="connsiteX3" fmla="*/ 36370 w 3232051"/>
                  <a:gd name="connsiteY3" fmla="*/ 1600225 h 4495825"/>
                  <a:gd name="connsiteX4" fmla="*/ 1598470 w 3232051"/>
                  <a:gd name="connsiteY4" fmla="*/ 25 h 4495825"/>
                  <a:gd name="connsiteX5" fmla="*/ 3217720 w 3232051"/>
                  <a:gd name="connsiteY5" fmla="*/ 1562125 h 4495825"/>
                  <a:gd name="connsiteX6" fmla="*/ 2398570 w 3232051"/>
                  <a:gd name="connsiteY6" fmla="*/ 2428900 h 4495825"/>
                  <a:gd name="connsiteX7" fmla="*/ 2198545 w 3232051"/>
                  <a:gd name="connsiteY7" fmla="*/ 2762275 h 4495825"/>
                  <a:gd name="connsiteX8" fmla="*/ 1950895 w 3232051"/>
                  <a:gd name="connsiteY8" fmla="*/ 2876575 h 4495825"/>
                  <a:gd name="connsiteX9" fmla="*/ 2265220 w 3232051"/>
                  <a:gd name="connsiteY9" fmla="*/ 4495825 h 4495825"/>
                  <a:gd name="connsiteX0" fmla="*/ 2265220 w 3232051"/>
                  <a:gd name="connsiteY0" fmla="*/ 4495825 h 4495825"/>
                  <a:gd name="connsiteX1" fmla="*/ 903145 w 3232051"/>
                  <a:gd name="connsiteY1" fmla="*/ 4486300 h 4495825"/>
                  <a:gd name="connsiteX2" fmla="*/ 493570 w 3232051"/>
                  <a:gd name="connsiteY2" fmla="*/ 2914675 h 4495825"/>
                  <a:gd name="connsiteX3" fmla="*/ 36370 w 3232051"/>
                  <a:gd name="connsiteY3" fmla="*/ 1600225 h 4495825"/>
                  <a:gd name="connsiteX4" fmla="*/ 1598470 w 3232051"/>
                  <a:gd name="connsiteY4" fmla="*/ 25 h 4495825"/>
                  <a:gd name="connsiteX5" fmla="*/ 3217720 w 3232051"/>
                  <a:gd name="connsiteY5" fmla="*/ 1562125 h 4495825"/>
                  <a:gd name="connsiteX6" fmla="*/ 2398570 w 3232051"/>
                  <a:gd name="connsiteY6" fmla="*/ 2428900 h 4495825"/>
                  <a:gd name="connsiteX7" fmla="*/ 2198545 w 3232051"/>
                  <a:gd name="connsiteY7" fmla="*/ 2762275 h 4495825"/>
                  <a:gd name="connsiteX8" fmla="*/ 2741470 w 3232051"/>
                  <a:gd name="connsiteY8" fmla="*/ 2971825 h 4495825"/>
                  <a:gd name="connsiteX9" fmla="*/ 2265220 w 3232051"/>
                  <a:gd name="connsiteY9" fmla="*/ 4495825 h 4495825"/>
                  <a:gd name="connsiteX0" fmla="*/ 2265220 w 3232051"/>
                  <a:gd name="connsiteY0" fmla="*/ 4495825 h 4495825"/>
                  <a:gd name="connsiteX1" fmla="*/ 903145 w 3232051"/>
                  <a:gd name="connsiteY1" fmla="*/ 4486300 h 4495825"/>
                  <a:gd name="connsiteX2" fmla="*/ 493570 w 3232051"/>
                  <a:gd name="connsiteY2" fmla="*/ 2914675 h 4495825"/>
                  <a:gd name="connsiteX3" fmla="*/ 36370 w 3232051"/>
                  <a:gd name="connsiteY3" fmla="*/ 1600225 h 4495825"/>
                  <a:gd name="connsiteX4" fmla="*/ 1598470 w 3232051"/>
                  <a:gd name="connsiteY4" fmla="*/ 25 h 4495825"/>
                  <a:gd name="connsiteX5" fmla="*/ 3217720 w 3232051"/>
                  <a:gd name="connsiteY5" fmla="*/ 1562125 h 4495825"/>
                  <a:gd name="connsiteX6" fmla="*/ 2398570 w 3232051"/>
                  <a:gd name="connsiteY6" fmla="*/ 2428900 h 4495825"/>
                  <a:gd name="connsiteX7" fmla="*/ 2741470 w 3232051"/>
                  <a:gd name="connsiteY7" fmla="*/ 2971825 h 4495825"/>
                  <a:gd name="connsiteX8" fmla="*/ 2265220 w 3232051"/>
                  <a:gd name="connsiteY8" fmla="*/ 4495825 h 4495825"/>
                  <a:gd name="connsiteX0" fmla="*/ 2265220 w 3259860"/>
                  <a:gd name="connsiteY0" fmla="*/ 4495828 h 4495828"/>
                  <a:gd name="connsiteX1" fmla="*/ 903145 w 3259860"/>
                  <a:gd name="connsiteY1" fmla="*/ 4486303 h 4495828"/>
                  <a:gd name="connsiteX2" fmla="*/ 493570 w 3259860"/>
                  <a:gd name="connsiteY2" fmla="*/ 2914678 h 4495828"/>
                  <a:gd name="connsiteX3" fmla="*/ 36370 w 3259860"/>
                  <a:gd name="connsiteY3" fmla="*/ 1600228 h 4495828"/>
                  <a:gd name="connsiteX4" fmla="*/ 1598470 w 3259860"/>
                  <a:gd name="connsiteY4" fmla="*/ 28 h 4495828"/>
                  <a:gd name="connsiteX5" fmla="*/ 3217720 w 3259860"/>
                  <a:gd name="connsiteY5" fmla="*/ 1562128 h 4495828"/>
                  <a:gd name="connsiteX6" fmla="*/ 2741470 w 3259860"/>
                  <a:gd name="connsiteY6" fmla="*/ 2971828 h 4495828"/>
                  <a:gd name="connsiteX7" fmla="*/ 2265220 w 3259860"/>
                  <a:gd name="connsiteY7" fmla="*/ 4495828 h 4495828"/>
                  <a:gd name="connsiteX0" fmla="*/ 2265220 w 3259860"/>
                  <a:gd name="connsiteY0" fmla="*/ 4495807 h 4495807"/>
                  <a:gd name="connsiteX1" fmla="*/ 903145 w 3259860"/>
                  <a:gd name="connsiteY1" fmla="*/ 4486282 h 4495807"/>
                  <a:gd name="connsiteX2" fmla="*/ 493570 w 3259860"/>
                  <a:gd name="connsiteY2" fmla="*/ 2914657 h 4495807"/>
                  <a:gd name="connsiteX3" fmla="*/ 36370 w 3259860"/>
                  <a:gd name="connsiteY3" fmla="*/ 1600207 h 4495807"/>
                  <a:gd name="connsiteX4" fmla="*/ 1598470 w 3259860"/>
                  <a:gd name="connsiteY4" fmla="*/ 7 h 4495807"/>
                  <a:gd name="connsiteX5" fmla="*/ 3217720 w 3259860"/>
                  <a:gd name="connsiteY5" fmla="*/ 1562107 h 4495807"/>
                  <a:gd name="connsiteX6" fmla="*/ 2741470 w 3259860"/>
                  <a:gd name="connsiteY6" fmla="*/ 2971807 h 4495807"/>
                  <a:gd name="connsiteX7" fmla="*/ 2265220 w 3259860"/>
                  <a:gd name="connsiteY7" fmla="*/ 4495807 h 4495807"/>
                  <a:gd name="connsiteX0" fmla="*/ 2265220 w 3219387"/>
                  <a:gd name="connsiteY0" fmla="*/ 4495807 h 4495807"/>
                  <a:gd name="connsiteX1" fmla="*/ 903145 w 3219387"/>
                  <a:gd name="connsiteY1" fmla="*/ 4486282 h 4495807"/>
                  <a:gd name="connsiteX2" fmla="*/ 493570 w 3219387"/>
                  <a:gd name="connsiteY2" fmla="*/ 2914657 h 4495807"/>
                  <a:gd name="connsiteX3" fmla="*/ 36370 w 3219387"/>
                  <a:gd name="connsiteY3" fmla="*/ 1600207 h 4495807"/>
                  <a:gd name="connsiteX4" fmla="*/ 1598470 w 3219387"/>
                  <a:gd name="connsiteY4" fmla="*/ 7 h 4495807"/>
                  <a:gd name="connsiteX5" fmla="*/ 3217720 w 3219387"/>
                  <a:gd name="connsiteY5" fmla="*/ 1562107 h 4495807"/>
                  <a:gd name="connsiteX6" fmla="*/ 2741470 w 3219387"/>
                  <a:gd name="connsiteY6" fmla="*/ 2971807 h 4495807"/>
                  <a:gd name="connsiteX7" fmla="*/ 2265220 w 3219387"/>
                  <a:gd name="connsiteY7" fmla="*/ 4495807 h 4495807"/>
                  <a:gd name="connsiteX0" fmla="*/ 2228870 w 3183037"/>
                  <a:gd name="connsiteY0" fmla="*/ 4495807 h 4495807"/>
                  <a:gd name="connsiteX1" fmla="*/ 866795 w 3183037"/>
                  <a:gd name="connsiteY1" fmla="*/ 4486282 h 4495807"/>
                  <a:gd name="connsiteX2" fmla="*/ 457220 w 3183037"/>
                  <a:gd name="connsiteY2" fmla="*/ 2914657 h 4495807"/>
                  <a:gd name="connsiteX3" fmla="*/ 20 w 3183037"/>
                  <a:gd name="connsiteY3" fmla="*/ 1600207 h 4495807"/>
                  <a:gd name="connsiteX4" fmla="*/ 1562120 w 3183037"/>
                  <a:gd name="connsiteY4" fmla="*/ 7 h 4495807"/>
                  <a:gd name="connsiteX5" fmla="*/ 3181370 w 3183037"/>
                  <a:gd name="connsiteY5" fmla="*/ 1562107 h 4495807"/>
                  <a:gd name="connsiteX6" fmla="*/ 2705120 w 3183037"/>
                  <a:gd name="connsiteY6" fmla="*/ 2971807 h 4495807"/>
                  <a:gd name="connsiteX7" fmla="*/ 2228870 w 3183037"/>
                  <a:gd name="connsiteY7" fmla="*/ 4495807 h 4495807"/>
                  <a:gd name="connsiteX0" fmla="*/ 2228870 w 3183037"/>
                  <a:gd name="connsiteY0" fmla="*/ 4495807 h 4495807"/>
                  <a:gd name="connsiteX1" fmla="*/ 866795 w 3183037"/>
                  <a:gd name="connsiteY1" fmla="*/ 4486282 h 4495807"/>
                  <a:gd name="connsiteX2" fmla="*/ 457220 w 3183037"/>
                  <a:gd name="connsiteY2" fmla="*/ 2914657 h 4495807"/>
                  <a:gd name="connsiteX3" fmla="*/ 20 w 3183037"/>
                  <a:gd name="connsiteY3" fmla="*/ 1600207 h 4495807"/>
                  <a:gd name="connsiteX4" fmla="*/ 1562120 w 3183037"/>
                  <a:gd name="connsiteY4" fmla="*/ 7 h 4495807"/>
                  <a:gd name="connsiteX5" fmla="*/ 3181370 w 3183037"/>
                  <a:gd name="connsiteY5" fmla="*/ 1562107 h 4495807"/>
                  <a:gd name="connsiteX6" fmla="*/ 2705120 w 3183037"/>
                  <a:gd name="connsiteY6" fmla="*/ 2971807 h 4495807"/>
                  <a:gd name="connsiteX7" fmla="*/ 2228870 w 3183037"/>
                  <a:gd name="connsiteY7" fmla="*/ 4495807 h 4495807"/>
                  <a:gd name="connsiteX0" fmla="*/ 2228870 w 3183942"/>
                  <a:gd name="connsiteY0" fmla="*/ 4495807 h 4495807"/>
                  <a:gd name="connsiteX1" fmla="*/ 866795 w 3183942"/>
                  <a:gd name="connsiteY1" fmla="*/ 4486282 h 4495807"/>
                  <a:gd name="connsiteX2" fmla="*/ 457220 w 3183942"/>
                  <a:gd name="connsiteY2" fmla="*/ 2914657 h 4495807"/>
                  <a:gd name="connsiteX3" fmla="*/ 20 w 3183942"/>
                  <a:gd name="connsiteY3" fmla="*/ 1600207 h 4495807"/>
                  <a:gd name="connsiteX4" fmla="*/ 1562120 w 3183942"/>
                  <a:gd name="connsiteY4" fmla="*/ 7 h 4495807"/>
                  <a:gd name="connsiteX5" fmla="*/ 3181370 w 3183942"/>
                  <a:gd name="connsiteY5" fmla="*/ 1562107 h 4495807"/>
                  <a:gd name="connsiteX6" fmla="*/ 2705120 w 3183942"/>
                  <a:gd name="connsiteY6" fmla="*/ 2971807 h 4495807"/>
                  <a:gd name="connsiteX7" fmla="*/ 2228870 w 3183942"/>
                  <a:gd name="connsiteY7" fmla="*/ 4495807 h 4495807"/>
                  <a:gd name="connsiteX0" fmla="*/ 2228870 w 3183600"/>
                  <a:gd name="connsiteY0" fmla="*/ 4495807 h 4495807"/>
                  <a:gd name="connsiteX1" fmla="*/ 866795 w 3183600"/>
                  <a:gd name="connsiteY1" fmla="*/ 4486282 h 4495807"/>
                  <a:gd name="connsiteX2" fmla="*/ 457220 w 3183600"/>
                  <a:gd name="connsiteY2" fmla="*/ 2914657 h 4495807"/>
                  <a:gd name="connsiteX3" fmla="*/ 20 w 3183600"/>
                  <a:gd name="connsiteY3" fmla="*/ 1600207 h 4495807"/>
                  <a:gd name="connsiteX4" fmla="*/ 1562120 w 3183600"/>
                  <a:gd name="connsiteY4" fmla="*/ 7 h 4495807"/>
                  <a:gd name="connsiteX5" fmla="*/ 3181370 w 3183600"/>
                  <a:gd name="connsiteY5" fmla="*/ 1562107 h 4495807"/>
                  <a:gd name="connsiteX6" fmla="*/ 2705120 w 3183600"/>
                  <a:gd name="connsiteY6" fmla="*/ 2971807 h 4495807"/>
                  <a:gd name="connsiteX7" fmla="*/ 2228870 w 3183600"/>
                  <a:gd name="connsiteY7" fmla="*/ 4495807 h 4495807"/>
                  <a:gd name="connsiteX0" fmla="*/ 2269249 w 3223979"/>
                  <a:gd name="connsiteY0" fmla="*/ 4495807 h 4495807"/>
                  <a:gd name="connsiteX1" fmla="*/ 907174 w 3223979"/>
                  <a:gd name="connsiteY1" fmla="*/ 4486282 h 4495807"/>
                  <a:gd name="connsiteX2" fmla="*/ 497599 w 3223979"/>
                  <a:gd name="connsiteY2" fmla="*/ 2914657 h 4495807"/>
                  <a:gd name="connsiteX3" fmla="*/ 40399 w 3223979"/>
                  <a:gd name="connsiteY3" fmla="*/ 1600207 h 4495807"/>
                  <a:gd name="connsiteX4" fmla="*/ 1602499 w 3223979"/>
                  <a:gd name="connsiteY4" fmla="*/ 7 h 4495807"/>
                  <a:gd name="connsiteX5" fmla="*/ 3221749 w 3223979"/>
                  <a:gd name="connsiteY5" fmla="*/ 1562107 h 4495807"/>
                  <a:gd name="connsiteX6" fmla="*/ 2745499 w 3223979"/>
                  <a:gd name="connsiteY6" fmla="*/ 2971807 h 4495807"/>
                  <a:gd name="connsiteX7" fmla="*/ 2269249 w 3223979"/>
                  <a:gd name="connsiteY7" fmla="*/ 4495807 h 4495807"/>
                  <a:gd name="connsiteX0" fmla="*/ 2274286 w 3229016"/>
                  <a:gd name="connsiteY0" fmla="*/ 4495807 h 4495807"/>
                  <a:gd name="connsiteX1" fmla="*/ 912211 w 3229016"/>
                  <a:gd name="connsiteY1" fmla="*/ 4486282 h 4495807"/>
                  <a:gd name="connsiteX2" fmla="*/ 502636 w 3229016"/>
                  <a:gd name="connsiteY2" fmla="*/ 2914657 h 4495807"/>
                  <a:gd name="connsiteX3" fmla="*/ 45436 w 3229016"/>
                  <a:gd name="connsiteY3" fmla="*/ 1600207 h 4495807"/>
                  <a:gd name="connsiteX4" fmla="*/ 1607536 w 3229016"/>
                  <a:gd name="connsiteY4" fmla="*/ 7 h 4495807"/>
                  <a:gd name="connsiteX5" fmla="*/ 3226786 w 3229016"/>
                  <a:gd name="connsiteY5" fmla="*/ 1562107 h 4495807"/>
                  <a:gd name="connsiteX6" fmla="*/ 2750536 w 3229016"/>
                  <a:gd name="connsiteY6" fmla="*/ 2971807 h 4495807"/>
                  <a:gd name="connsiteX7" fmla="*/ 2274286 w 3229016"/>
                  <a:gd name="connsiteY7" fmla="*/ 4495807 h 4495807"/>
                  <a:gd name="connsiteX0" fmla="*/ 2228882 w 3183612"/>
                  <a:gd name="connsiteY0" fmla="*/ 4495807 h 4495807"/>
                  <a:gd name="connsiteX1" fmla="*/ 866807 w 3183612"/>
                  <a:gd name="connsiteY1" fmla="*/ 4486282 h 4495807"/>
                  <a:gd name="connsiteX2" fmla="*/ 457232 w 3183612"/>
                  <a:gd name="connsiteY2" fmla="*/ 2914657 h 4495807"/>
                  <a:gd name="connsiteX3" fmla="*/ 32 w 3183612"/>
                  <a:gd name="connsiteY3" fmla="*/ 1600207 h 4495807"/>
                  <a:gd name="connsiteX4" fmla="*/ 1562132 w 3183612"/>
                  <a:gd name="connsiteY4" fmla="*/ 7 h 4495807"/>
                  <a:gd name="connsiteX5" fmla="*/ 3181382 w 3183612"/>
                  <a:gd name="connsiteY5" fmla="*/ 1562107 h 4495807"/>
                  <a:gd name="connsiteX6" fmla="*/ 2705132 w 3183612"/>
                  <a:gd name="connsiteY6" fmla="*/ 2971807 h 4495807"/>
                  <a:gd name="connsiteX7" fmla="*/ 2228882 w 3183612"/>
                  <a:gd name="connsiteY7" fmla="*/ 4495807 h 4495807"/>
                  <a:gd name="connsiteX0" fmla="*/ 2228933 w 3183663"/>
                  <a:gd name="connsiteY0" fmla="*/ 4495807 h 4495807"/>
                  <a:gd name="connsiteX1" fmla="*/ 866858 w 3183663"/>
                  <a:gd name="connsiteY1" fmla="*/ 4486282 h 4495807"/>
                  <a:gd name="connsiteX2" fmla="*/ 457283 w 3183663"/>
                  <a:gd name="connsiteY2" fmla="*/ 2914657 h 4495807"/>
                  <a:gd name="connsiteX3" fmla="*/ 83 w 3183663"/>
                  <a:gd name="connsiteY3" fmla="*/ 1600207 h 4495807"/>
                  <a:gd name="connsiteX4" fmla="*/ 1562183 w 3183663"/>
                  <a:gd name="connsiteY4" fmla="*/ 7 h 4495807"/>
                  <a:gd name="connsiteX5" fmla="*/ 3181433 w 3183663"/>
                  <a:gd name="connsiteY5" fmla="*/ 1562107 h 4495807"/>
                  <a:gd name="connsiteX6" fmla="*/ 2705183 w 3183663"/>
                  <a:gd name="connsiteY6" fmla="*/ 2971807 h 4495807"/>
                  <a:gd name="connsiteX7" fmla="*/ 2228933 w 3183663"/>
                  <a:gd name="connsiteY7" fmla="*/ 4495807 h 4495807"/>
                  <a:gd name="connsiteX0" fmla="*/ 2228933 w 3183663"/>
                  <a:gd name="connsiteY0" fmla="*/ 4495807 h 4495807"/>
                  <a:gd name="connsiteX1" fmla="*/ 866858 w 3183663"/>
                  <a:gd name="connsiteY1" fmla="*/ 4486282 h 4495807"/>
                  <a:gd name="connsiteX2" fmla="*/ 457283 w 3183663"/>
                  <a:gd name="connsiteY2" fmla="*/ 2914657 h 4495807"/>
                  <a:gd name="connsiteX3" fmla="*/ 83 w 3183663"/>
                  <a:gd name="connsiteY3" fmla="*/ 1600207 h 4495807"/>
                  <a:gd name="connsiteX4" fmla="*/ 1562183 w 3183663"/>
                  <a:gd name="connsiteY4" fmla="*/ 7 h 4495807"/>
                  <a:gd name="connsiteX5" fmla="*/ 3181433 w 3183663"/>
                  <a:gd name="connsiteY5" fmla="*/ 1562107 h 4495807"/>
                  <a:gd name="connsiteX6" fmla="*/ 2705183 w 3183663"/>
                  <a:gd name="connsiteY6" fmla="*/ 2971807 h 4495807"/>
                  <a:gd name="connsiteX7" fmla="*/ 2228933 w 3183663"/>
                  <a:gd name="connsiteY7" fmla="*/ 4495807 h 4495807"/>
                  <a:gd name="connsiteX0" fmla="*/ 2228933 w 3183663"/>
                  <a:gd name="connsiteY0" fmla="*/ 4495807 h 4495814"/>
                  <a:gd name="connsiteX1" fmla="*/ 866858 w 3183663"/>
                  <a:gd name="connsiteY1" fmla="*/ 4486282 h 4495814"/>
                  <a:gd name="connsiteX2" fmla="*/ 457283 w 3183663"/>
                  <a:gd name="connsiteY2" fmla="*/ 2914657 h 4495814"/>
                  <a:gd name="connsiteX3" fmla="*/ 83 w 3183663"/>
                  <a:gd name="connsiteY3" fmla="*/ 1600207 h 4495814"/>
                  <a:gd name="connsiteX4" fmla="*/ 1562183 w 3183663"/>
                  <a:gd name="connsiteY4" fmla="*/ 7 h 4495814"/>
                  <a:gd name="connsiteX5" fmla="*/ 3181433 w 3183663"/>
                  <a:gd name="connsiteY5" fmla="*/ 1562107 h 4495814"/>
                  <a:gd name="connsiteX6" fmla="*/ 2705183 w 3183663"/>
                  <a:gd name="connsiteY6" fmla="*/ 2971807 h 4495814"/>
                  <a:gd name="connsiteX7" fmla="*/ 2228933 w 3183663"/>
                  <a:gd name="connsiteY7" fmla="*/ 4495807 h 4495814"/>
                  <a:gd name="connsiteX0" fmla="*/ 2228933 w 3183663"/>
                  <a:gd name="connsiteY0" fmla="*/ 4495807 h 4501467"/>
                  <a:gd name="connsiteX1" fmla="*/ 866858 w 3183663"/>
                  <a:gd name="connsiteY1" fmla="*/ 4486282 h 4501467"/>
                  <a:gd name="connsiteX2" fmla="*/ 457283 w 3183663"/>
                  <a:gd name="connsiteY2" fmla="*/ 2914657 h 4501467"/>
                  <a:gd name="connsiteX3" fmla="*/ 83 w 3183663"/>
                  <a:gd name="connsiteY3" fmla="*/ 1600207 h 4501467"/>
                  <a:gd name="connsiteX4" fmla="*/ 1562183 w 3183663"/>
                  <a:gd name="connsiteY4" fmla="*/ 7 h 4501467"/>
                  <a:gd name="connsiteX5" fmla="*/ 3181433 w 3183663"/>
                  <a:gd name="connsiteY5" fmla="*/ 1562107 h 4501467"/>
                  <a:gd name="connsiteX6" fmla="*/ 2705183 w 3183663"/>
                  <a:gd name="connsiteY6" fmla="*/ 2971807 h 4501467"/>
                  <a:gd name="connsiteX7" fmla="*/ 2228933 w 3183663"/>
                  <a:gd name="connsiteY7" fmla="*/ 4495807 h 4501467"/>
                  <a:gd name="connsiteX0" fmla="*/ 2228933 w 3183663"/>
                  <a:gd name="connsiteY0" fmla="*/ 4495807 h 4501467"/>
                  <a:gd name="connsiteX1" fmla="*/ 866858 w 3183663"/>
                  <a:gd name="connsiteY1" fmla="*/ 4486282 h 4501467"/>
                  <a:gd name="connsiteX2" fmla="*/ 457283 w 3183663"/>
                  <a:gd name="connsiteY2" fmla="*/ 2914657 h 4501467"/>
                  <a:gd name="connsiteX3" fmla="*/ 83 w 3183663"/>
                  <a:gd name="connsiteY3" fmla="*/ 1600207 h 4501467"/>
                  <a:gd name="connsiteX4" fmla="*/ 1562183 w 3183663"/>
                  <a:gd name="connsiteY4" fmla="*/ 7 h 4501467"/>
                  <a:gd name="connsiteX5" fmla="*/ 3181433 w 3183663"/>
                  <a:gd name="connsiteY5" fmla="*/ 1562107 h 4501467"/>
                  <a:gd name="connsiteX6" fmla="*/ 2705183 w 3183663"/>
                  <a:gd name="connsiteY6" fmla="*/ 2971807 h 4501467"/>
                  <a:gd name="connsiteX7" fmla="*/ 2228933 w 3183663"/>
                  <a:gd name="connsiteY7" fmla="*/ 4495807 h 4501467"/>
                  <a:gd name="connsiteX0" fmla="*/ 2228933 w 3183663"/>
                  <a:gd name="connsiteY0" fmla="*/ 4495807 h 4612660"/>
                  <a:gd name="connsiteX1" fmla="*/ 933533 w 3183663"/>
                  <a:gd name="connsiteY1" fmla="*/ 4505332 h 4612660"/>
                  <a:gd name="connsiteX2" fmla="*/ 457283 w 3183663"/>
                  <a:gd name="connsiteY2" fmla="*/ 2914657 h 4612660"/>
                  <a:gd name="connsiteX3" fmla="*/ 83 w 3183663"/>
                  <a:gd name="connsiteY3" fmla="*/ 1600207 h 4612660"/>
                  <a:gd name="connsiteX4" fmla="*/ 1562183 w 3183663"/>
                  <a:gd name="connsiteY4" fmla="*/ 7 h 4612660"/>
                  <a:gd name="connsiteX5" fmla="*/ 3181433 w 3183663"/>
                  <a:gd name="connsiteY5" fmla="*/ 1562107 h 4612660"/>
                  <a:gd name="connsiteX6" fmla="*/ 2705183 w 3183663"/>
                  <a:gd name="connsiteY6" fmla="*/ 2971807 h 4612660"/>
                  <a:gd name="connsiteX7" fmla="*/ 2228933 w 3183663"/>
                  <a:gd name="connsiteY7" fmla="*/ 4495807 h 4612660"/>
                  <a:gd name="connsiteX0" fmla="*/ 2228933 w 3183663"/>
                  <a:gd name="connsiteY0" fmla="*/ 4495807 h 4612660"/>
                  <a:gd name="connsiteX1" fmla="*/ 933533 w 3183663"/>
                  <a:gd name="connsiteY1" fmla="*/ 4505332 h 4612660"/>
                  <a:gd name="connsiteX2" fmla="*/ 457283 w 3183663"/>
                  <a:gd name="connsiteY2" fmla="*/ 2914657 h 4612660"/>
                  <a:gd name="connsiteX3" fmla="*/ 83 w 3183663"/>
                  <a:gd name="connsiteY3" fmla="*/ 1600207 h 4612660"/>
                  <a:gd name="connsiteX4" fmla="*/ 1562183 w 3183663"/>
                  <a:gd name="connsiteY4" fmla="*/ 7 h 4612660"/>
                  <a:gd name="connsiteX5" fmla="*/ 3181433 w 3183663"/>
                  <a:gd name="connsiteY5" fmla="*/ 1562107 h 4612660"/>
                  <a:gd name="connsiteX6" fmla="*/ 2705183 w 3183663"/>
                  <a:gd name="connsiteY6" fmla="*/ 2971807 h 4612660"/>
                  <a:gd name="connsiteX7" fmla="*/ 2228933 w 3183663"/>
                  <a:gd name="connsiteY7" fmla="*/ 4495807 h 4612660"/>
                  <a:gd name="connsiteX0" fmla="*/ 2228933 w 3183663"/>
                  <a:gd name="connsiteY0" fmla="*/ 4495807 h 4506326"/>
                  <a:gd name="connsiteX1" fmla="*/ 933533 w 3183663"/>
                  <a:gd name="connsiteY1" fmla="*/ 4505332 h 4506326"/>
                  <a:gd name="connsiteX2" fmla="*/ 457283 w 3183663"/>
                  <a:gd name="connsiteY2" fmla="*/ 2914657 h 4506326"/>
                  <a:gd name="connsiteX3" fmla="*/ 83 w 3183663"/>
                  <a:gd name="connsiteY3" fmla="*/ 1600207 h 4506326"/>
                  <a:gd name="connsiteX4" fmla="*/ 1562183 w 3183663"/>
                  <a:gd name="connsiteY4" fmla="*/ 7 h 4506326"/>
                  <a:gd name="connsiteX5" fmla="*/ 3181433 w 3183663"/>
                  <a:gd name="connsiteY5" fmla="*/ 1562107 h 4506326"/>
                  <a:gd name="connsiteX6" fmla="*/ 2705183 w 3183663"/>
                  <a:gd name="connsiteY6" fmla="*/ 2971807 h 4506326"/>
                  <a:gd name="connsiteX7" fmla="*/ 2228933 w 3183663"/>
                  <a:gd name="connsiteY7" fmla="*/ 4495807 h 4506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83663" h="4506326">
                    <a:moveTo>
                      <a:pt x="2228933" y="4495807"/>
                    </a:moveTo>
                    <a:cubicBezTo>
                      <a:pt x="1933658" y="4503744"/>
                      <a:pt x="1187533" y="4508507"/>
                      <a:pt x="933533" y="4505332"/>
                    </a:cubicBezTo>
                    <a:cubicBezTo>
                      <a:pt x="679533" y="4502157"/>
                      <a:pt x="612858" y="3398845"/>
                      <a:pt x="457283" y="2914657"/>
                    </a:cubicBezTo>
                    <a:cubicBezTo>
                      <a:pt x="301708" y="2430470"/>
                      <a:pt x="6433" y="2171707"/>
                      <a:pt x="83" y="1600207"/>
                    </a:cubicBezTo>
                    <a:cubicBezTo>
                      <a:pt x="-6267" y="1028707"/>
                      <a:pt x="346158" y="-3168"/>
                      <a:pt x="1562183" y="7"/>
                    </a:cubicBezTo>
                    <a:cubicBezTo>
                      <a:pt x="2778208" y="3182"/>
                      <a:pt x="3152858" y="971557"/>
                      <a:pt x="3181433" y="1562107"/>
                    </a:cubicBezTo>
                    <a:cubicBezTo>
                      <a:pt x="3210008" y="2152657"/>
                      <a:pt x="2959183" y="2454282"/>
                      <a:pt x="2705183" y="2971807"/>
                    </a:cubicBezTo>
                    <a:cubicBezTo>
                      <a:pt x="2451183" y="3489332"/>
                      <a:pt x="2524208" y="4487870"/>
                      <a:pt x="2228933" y="4495807"/>
                    </a:cubicBezTo>
                    <a:close/>
                  </a:path>
                </a:pathLst>
              </a:custGeom>
              <a:noFill/>
              <a:ln w="9525" cmpd="sng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0" name="Freeform 189"/>
              <p:cNvSpPr/>
              <p:nvPr/>
            </p:nvSpPr>
            <p:spPr>
              <a:xfrm>
                <a:off x="2344786" y="4546595"/>
                <a:ext cx="183611" cy="323077"/>
              </a:xfrm>
              <a:custGeom>
                <a:avLst/>
                <a:gdLst>
                  <a:gd name="connsiteX0" fmla="*/ 486053 w 1095860"/>
                  <a:gd name="connsiteY0" fmla="*/ 2505076 h 2505076"/>
                  <a:gd name="connsiteX1" fmla="*/ 467003 w 1095860"/>
                  <a:gd name="connsiteY1" fmla="*/ 1000126 h 2505076"/>
                  <a:gd name="connsiteX2" fmla="*/ 278 w 1095860"/>
                  <a:gd name="connsiteY2" fmla="*/ 104776 h 2505076"/>
                  <a:gd name="connsiteX3" fmla="*/ 409853 w 1095860"/>
                  <a:gd name="connsiteY3" fmla="*/ 1123951 h 2505076"/>
                  <a:gd name="connsiteX4" fmla="*/ 1095653 w 1095860"/>
                  <a:gd name="connsiteY4" fmla="*/ 1 h 2505076"/>
                  <a:gd name="connsiteX5" fmla="*/ 486053 w 1095860"/>
                  <a:gd name="connsiteY5" fmla="*/ 1133476 h 2505076"/>
                  <a:gd name="connsiteX0" fmla="*/ 486053 w 1095860"/>
                  <a:gd name="connsiteY0" fmla="*/ 2505076 h 2505076"/>
                  <a:gd name="connsiteX1" fmla="*/ 467003 w 1095860"/>
                  <a:gd name="connsiteY1" fmla="*/ 1000126 h 2505076"/>
                  <a:gd name="connsiteX2" fmla="*/ 278 w 1095860"/>
                  <a:gd name="connsiteY2" fmla="*/ 104776 h 2505076"/>
                  <a:gd name="connsiteX3" fmla="*/ 409853 w 1095860"/>
                  <a:gd name="connsiteY3" fmla="*/ 1123951 h 2505076"/>
                  <a:gd name="connsiteX4" fmla="*/ 1095653 w 1095860"/>
                  <a:gd name="connsiteY4" fmla="*/ 1 h 2505076"/>
                  <a:gd name="connsiteX5" fmla="*/ 486053 w 1095860"/>
                  <a:gd name="connsiteY5" fmla="*/ 1133476 h 2505076"/>
                  <a:gd name="connsiteX0" fmla="*/ 486066 w 1162527"/>
                  <a:gd name="connsiteY0" fmla="*/ 2486027 h 2486027"/>
                  <a:gd name="connsiteX1" fmla="*/ 467016 w 1162527"/>
                  <a:gd name="connsiteY1" fmla="*/ 981077 h 2486027"/>
                  <a:gd name="connsiteX2" fmla="*/ 291 w 1162527"/>
                  <a:gd name="connsiteY2" fmla="*/ 85727 h 2486027"/>
                  <a:gd name="connsiteX3" fmla="*/ 409866 w 1162527"/>
                  <a:gd name="connsiteY3" fmla="*/ 1104902 h 2486027"/>
                  <a:gd name="connsiteX4" fmla="*/ 1162341 w 1162527"/>
                  <a:gd name="connsiteY4" fmla="*/ 2 h 2486027"/>
                  <a:gd name="connsiteX5" fmla="*/ 486066 w 1162527"/>
                  <a:gd name="connsiteY5" fmla="*/ 1114427 h 2486027"/>
                  <a:gd name="connsiteX0" fmla="*/ 486070 w 1181575"/>
                  <a:gd name="connsiteY0" fmla="*/ 2495551 h 2495551"/>
                  <a:gd name="connsiteX1" fmla="*/ 467020 w 1181575"/>
                  <a:gd name="connsiteY1" fmla="*/ 990601 h 2495551"/>
                  <a:gd name="connsiteX2" fmla="*/ 295 w 1181575"/>
                  <a:gd name="connsiteY2" fmla="*/ 95251 h 2495551"/>
                  <a:gd name="connsiteX3" fmla="*/ 409870 w 1181575"/>
                  <a:gd name="connsiteY3" fmla="*/ 1114426 h 2495551"/>
                  <a:gd name="connsiteX4" fmla="*/ 1181395 w 1181575"/>
                  <a:gd name="connsiteY4" fmla="*/ 1 h 2495551"/>
                  <a:gd name="connsiteX5" fmla="*/ 486070 w 1181575"/>
                  <a:gd name="connsiteY5" fmla="*/ 1123951 h 2495551"/>
                  <a:gd name="connsiteX0" fmla="*/ 486070 w 1181575"/>
                  <a:gd name="connsiteY0" fmla="*/ 2495551 h 2495551"/>
                  <a:gd name="connsiteX1" fmla="*/ 467020 w 1181575"/>
                  <a:gd name="connsiteY1" fmla="*/ 990601 h 2495551"/>
                  <a:gd name="connsiteX2" fmla="*/ 295 w 1181575"/>
                  <a:gd name="connsiteY2" fmla="*/ 95251 h 2495551"/>
                  <a:gd name="connsiteX3" fmla="*/ 409870 w 1181575"/>
                  <a:gd name="connsiteY3" fmla="*/ 1114426 h 2495551"/>
                  <a:gd name="connsiteX4" fmla="*/ 1181395 w 1181575"/>
                  <a:gd name="connsiteY4" fmla="*/ 1 h 2495551"/>
                  <a:gd name="connsiteX5" fmla="*/ 486070 w 1181575"/>
                  <a:gd name="connsiteY5" fmla="*/ 1123951 h 2495551"/>
                  <a:gd name="connsiteX0" fmla="*/ 591228 w 1286733"/>
                  <a:gd name="connsiteY0" fmla="*/ 2495551 h 2495551"/>
                  <a:gd name="connsiteX1" fmla="*/ 572178 w 1286733"/>
                  <a:gd name="connsiteY1" fmla="*/ 990601 h 2495551"/>
                  <a:gd name="connsiteX2" fmla="*/ 105453 w 1286733"/>
                  <a:gd name="connsiteY2" fmla="*/ 95251 h 2495551"/>
                  <a:gd name="connsiteX3" fmla="*/ 515028 w 1286733"/>
                  <a:gd name="connsiteY3" fmla="*/ 1114426 h 2495551"/>
                  <a:gd name="connsiteX4" fmla="*/ 1286553 w 1286733"/>
                  <a:gd name="connsiteY4" fmla="*/ 1 h 2495551"/>
                  <a:gd name="connsiteX5" fmla="*/ 591228 w 1286733"/>
                  <a:gd name="connsiteY5" fmla="*/ 1123951 h 2495551"/>
                  <a:gd name="connsiteX0" fmla="*/ 591228 w 1409595"/>
                  <a:gd name="connsiteY0" fmla="*/ 2542318 h 2542318"/>
                  <a:gd name="connsiteX1" fmla="*/ 572178 w 1409595"/>
                  <a:gd name="connsiteY1" fmla="*/ 1037368 h 2542318"/>
                  <a:gd name="connsiteX2" fmla="*/ 105453 w 1409595"/>
                  <a:gd name="connsiteY2" fmla="*/ 142018 h 2542318"/>
                  <a:gd name="connsiteX3" fmla="*/ 515028 w 1409595"/>
                  <a:gd name="connsiteY3" fmla="*/ 1161193 h 2542318"/>
                  <a:gd name="connsiteX4" fmla="*/ 1286553 w 1409595"/>
                  <a:gd name="connsiteY4" fmla="*/ 46768 h 2542318"/>
                  <a:gd name="connsiteX5" fmla="*/ 591228 w 1409595"/>
                  <a:gd name="connsiteY5" fmla="*/ 1170718 h 2542318"/>
                  <a:gd name="connsiteX0" fmla="*/ 485810 w 1181136"/>
                  <a:gd name="connsiteY0" fmla="*/ 2495551 h 2495551"/>
                  <a:gd name="connsiteX1" fmla="*/ 466760 w 1181136"/>
                  <a:gd name="connsiteY1" fmla="*/ 990601 h 2495551"/>
                  <a:gd name="connsiteX2" fmla="*/ 35 w 1181136"/>
                  <a:gd name="connsiteY2" fmla="*/ 95251 h 2495551"/>
                  <a:gd name="connsiteX3" fmla="*/ 492160 w 1181136"/>
                  <a:gd name="connsiteY3" fmla="*/ 1117601 h 2495551"/>
                  <a:gd name="connsiteX4" fmla="*/ 1181135 w 1181136"/>
                  <a:gd name="connsiteY4" fmla="*/ 1 h 2495551"/>
                  <a:gd name="connsiteX5" fmla="*/ 485810 w 1181136"/>
                  <a:gd name="connsiteY5" fmla="*/ 1123951 h 2495551"/>
                  <a:gd name="connsiteX0" fmla="*/ 485775 w 1181101"/>
                  <a:gd name="connsiteY0" fmla="*/ 2495551 h 2495551"/>
                  <a:gd name="connsiteX1" fmla="*/ 492125 w 1181101"/>
                  <a:gd name="connsiteY1" fmla="*/ 1120776 h 2495551"/>
                  <a:gd name="connsiteX2" fmla="*/ 0 w 1181101"/>
                  <a:gd name="connsiteY2" fmla="*/ 95251 h 2495551"/>
                  <a:gd name="connsiteX3" fmla="*/ 492125 w 1181101"/>
                  <a:gd name="connsiteY3" fmla="*/ 1117601 h 2495551"/>
                  <a:gd name="connsiteX4" fmla="*/ 1181100 w 1181101"/>
                  <a:gd name="connsiteY4" fmla="*/ 1 h 2495551"/>
                  <a:gd name="connsiteX5" fmla="*/ 485775 w 1181101"/>
                  <a:gd name="connsiteY5" fmla="*/ 1123951 h 2495551"/>
                  <a:gd name="connsiteX0" fmla="*/ 492918 w 1188244"/>
                  <a:gd name="connsiteY0" fmla="*/ 2495551 h 2495551"/>
                  <a:gd name="connsiteX1" fmla="*/ 499268 w 1188244"/>
                  <a:gd name="connsiteY1" fmla="*/ 1120776 h 2495551"/>
                  <a:gd name="connsiteX2" fmla="*/ 0 w 1188244"/>
                  <a:gd name="connsiteY2" fmla="*/ 104776 h 2495551"/>
                  <a:gd name="connsiteX3" fmla="*/ 499268 w 1188244"/>
                  <a:gd name="connsiteY3" fmla="*/ 1117601 h 2495551"/>
                  <a:gd name="connsiteX4" fmla="*/ 1188243 w 1188244"/>
                  <a:gd name="connsiteY4" fmla="*/ 1 h 2495551"/>
                  <a:gd name="connsiteX5" fmla="*/ 492918 w 1188244"/>
                  <a:gd name="connsiteY5" fmla="*/ 1123951 h 2495551"/>
                  <a:gd name="connsiteX0" fmla="*/ 492918 w 1188244"/>
                  <a:gd name="connsiteY0" fmla="*/ 2495551 h 2495551"/>
                  <a:gd name="connsiteX1" fmla="*/ 499268 w 1188244"/>
                  <a:gd name="connsiteY1" fmla="*/ 1120776 h 2495551"/>
                  <a:gd name="connsiteX2" fmla="*/ 0 w 1188244"/>
                  <a:gd name="connsiteY2" fmla="*/ 104776 h 2495551"/>
                  <a:gd name="connsiteX3" fmla="*/ 499268 w 1188244"/>
                  <a:gd name="connsiteY3" fmla="*/ 1117601 h 2495551"/>
                  <a:gd name="connsiteX4" fmla="*/ 1188243 w 1188244"/>
                  <a:gd name="connsiteY4" fmla="*/ 1 h 2495551"/>
                  <a:gd name="connsiteX5" fmla="*/ 492918 w 1188244"/>
                  <a:gd name="connsiteY5" fmla="*/ 1123951 h 2495551"/>
                  <a:gd name="connsiteX0" fmla="*/ 481012 w 1176338"/>
                  <a:gd name="connsiteY0" fmla="*/ 2495551 h 2495551"/>
                  <a:gd name="connsiteX1" fmla="*/ 487362 w 1176338"/>
                  <a:gd name="connsiteY1" fmla="*/ 1120776 h 2495551"/>
                  <a:gd name="connsiteX2" fmla="*/ 0 w 1176338"/>
                  <a:gd name="connsiteY2" fmla="*/ 97632 h 2495551"/>
                  <a:gd name="connsiteX3" fmla="*/ 487362 w 1176338"/>
                  <a:gd name="connsiteY3" fmla="*/ 1117601 h 2495551"/>
                  <a:gd name="connsiteX4" fmla="*/ 1176337 w 1176338"/>
                  <a:gd name="connsiteY4" fmla="*/ 1 h 2495551"/>
                  <a:gd name="connsiteX5" fmla="*/ 481012 w 1176338"/>
                  <a:gd name="connsiteY5" fmla="*/ 1123951 h 2495551"/>
                  <a:gd name="connsiteX0" fmla="*/ 541931 w 1237257"/>
                  <a:gd name="connsiteY0" fmla="*/ 2522958 h 2522958"/>
                  <a:gd name="connsiteX1" fmla="*/ 548281 w 1237257"/>
                  <a:gd name="connsiteY1" fmla="*/ 1148183 h 2522958"/>
                  <a:gd name="connsiteX2" fmla="*/ 60919 w 1237257"/>
                  <a:gd name="connsiteY2" fmla="*/ 125039 h 2522958"/>
                  <a:gd name="connsiteX3" fmla="*/ 60920 w 1237257"/>
                  <a:gd name="connsiteY3" fmla="*/ 129802 h 2522958"/>
                  <a:gd name="connsiteX4" fmla="*/ 548281 w 1237257"/>
                  <a:gd name="connsiteY4" fmla="*/ 1145008 h 2522958"/>
                  <a:gd name="connsiteX5" fmla="*/ 1237256 w 1237257"/>
                  <a:gd name="connsiteY5" fmla="*/ 27408 h 2522958"/>
                  <a:gd name="connsiteX6" fmla="*/ 541931 w 1237257"/>
                  <a:gd name="connsiteY6" fmla="*/ 1151358 h 2522958"/>
                  <a:gd name="connsiteX0" fmla="*/ 498427 w 1193753"/>
                  <a:gd name="connsiteY0" fmla="*/ 2512648 h 2512648"/>
                  <a:gd name="connsiteX1" fmla="*/ 504777 w 1193753"/>
                  <a:gd name="connsiteY1" fmla="*/ 1137873 h 2512648"/>
                  <a:gd name="connsiteX2" fmla="*/ 17415 w 1193753"/>
                  <a:gd name="connsiteY2" fmla="*/ 114729 h 2512648"/>
                  <a:gd name="connsiteX3" fmla="*/ 17416 w 1193753"/>
                  <a:gd name="connsiteY3" fmla="*/ 119492 h 2512648"/>
                  <a:gd name="connsiteX4" fmla="*/ 504777 w 1193753"/>
                  <a:gd name="connsiteY4" fmla="*/ 1134698 h 2512648"/>
                  <a:gd name="connsiteX5" fmla="*/ 1193752 w 1193753"/>
                  <a:gd name="connsiteY5" fmla="*/ 17098 h 2512648"/>
                  <a:gd name="connsiteX6" fmla="*/ 498427 w 1193753"/>
                  <a:gd name="connsiteY6" fmla="*/ 1141048 h 2512648"/>
                  <a:gd name="connsiteX0" fmla="*/ 492028 w 1187354"/>
                  <a:gd name="connsiteY0" fmla="*/ 2515151 h 2515151"/>
                  <a:gd name="connsiteX1" fmla="*/ 498378 w 1187354"/>
                  <a:gd name="connsiteY1" fmla="*/ 1140376 h 2515151"/>
                  <a:gd name="connsiteX2" fmla="*/ 11016 w 1187354"/>
                  <a:gd name="connsiteY2" fmla="*/ 117232 h 2515151"/>
                  <a:gd name="connsiteX3" fmla="*/ 77692 w 1187354"/>
                  <a:gd name="connsiteY3" fmla="*/ 117233 h 2515151"/>
                  <a:gd name="connsiteX4" fmla="*/ 498378 w 1187354"/>
                  <a:gd name="connsiteY4" fmla="*/ 1137201 h 2515151"/>
                  <a:gd name="connsiteX5" fmla="*/ 1187353 w 1187354"/>
                  <a:gd name="connsiteY5" fmla="*/ 19601 h 2515151"/>
                  <a:gd name="connsiteX6" fmla="*/ 492028 w 1187354"/>
                  <a:gd name="connsiteY6" fmla="*/ 1143551 h 2515151"/>
                  <a:gd name="connsiteX0" fmla="*/ 532325 w 1227651"/>
                  <a:gd name="connsiteY0" fmla="*/ 2533284 h 2533284"/>
                  <a:gd name="connsiteX1" fmla="*/ 538675 w 1227651"/>
                  <a:gd name="connsiteY1" fmla="*/ 1158509 h 2533284"/>
                  <a:gd name="connsiteX2" fmla="*/ 51313 w 1227651"/>
                  <a:gd name="connsiteY2" fmla="*/ 135365 h 2533284"/>
                  <a:gd name="connsiteX3" fmla="*/ 117989 w 1227651"/>
                  <a:gd name="connsiteY3" fmla="*/ 135366 h 2533284"/>
                  <a:gd name="connsiteX4" fmla="*/ 538675 w 1227651"/>
                  <a:gd name="connsiteY4" fmla="*/ 1155334 h 2533284"/>
                  <a:gd name="connsiteX5" fmla="*/ 1227650 w 1227651"/>
                  <a:gd name="connsiteY5" fmla="*/ 37734 h 2533284"/>
                  <a:gd name="connsiteX6" fmla="*/ 532325 w 1227651"/>
                  <a:gd name="connsiteY6" fmla="*/ 1161684 h 2533284"/>
                  <a:gd name="connsiteX0" fmla="*/ 481012 w 1176338"/>
                  <a:gd name="connsiteY0" fmla="*/ 2495551 h 2495551"/>
                  <a:gd name="connsiteX1" fmla="*/ 487362 w 1176338"/>
                  <a:gd name="connsiteY1" fmla="*/ 1120776 h 2495551"/>
                  <a:gd name="connsiteX2" fmla="*/ 0 w 1176338"/>
                  <a:gd name="connsiteY2" fmla="*/ 97632 h 2495551"/>
                  <a:gd name="connsiteX3" fmla="*/ 487362 w 1176338"/>
                  <a:gd name="connsiteY3" fmla="*/ 1117601 h 2495551"/>
                  <a:gd name="connsiteX4" fmla="*/ 1176337 w 1176338"/>
                  <a:gd name="connsiteY4" fmla="*/ 1 h 2495551"/>
                  <a:gd name="connsiteX5" fmla="*/ 481012 w 1176338"/>
                  <a:gd name="connsiteY5" fmla="*/ 1123951 h 2495551"/>
                  <a:gd name="connsiteX0" fmla="*/ 481012 w 1176342"/>
                  <a:gd name="connsiteY0" fmla="*/ 2496877 h 2496877"/>
                  <a:gd name="connsiteX1" fmla="*/ 487362 w 1176342"/>
                  <a:gd name="connsiteY1" fmla="*/ 1122102 h 2496877"/>
                  <a:gd name="connsiteX2" fmla="*/ 0 w 1176342"/>
                  <a:gd name="connsiteY2" fmla="*/ 98958 h 2496877"/>
                  <a:gd name="connsiteX3" fmla="*/ 487362 w 1176342"/>
                  <a:gd name="connsiteY3" fmla="*/ 1118927 h 2496877"/>
                  <a:gd name="connsiteX4" fmla="*/ 1176337 w 1176342"/>
                  <a:gd name="connsiteY4" fmla="*/ 1327 h 2496877"/>
                  <a:gd name="connsiteX5" fmla="*/ 476249 w 1176342"/>
                  <a:gd name="connsiteY5" fmla="*/ 899058 h 2496877"/>
                  <a:gd name="connsiteX0" fmla="*/ 481012 w 1176361"/>
                  <a:gd name="connsiteY0" fmla="*/ 2495896 h 2495896"/>
                  <a:gd name="connsiteX1" fmla="*/ 487362 w 1176361"/>
                  <a:gd name="connsiteY1" fmla="*/ 1121121 h 2495896"/>
                  <a:gd name="connsiteX2" fmla="*/ 0 w 1176361"/>
                  <a:gd name="connsiteY2" fmla="*/ 97977 h 2495896"/>
                  <a:gd name="connsiteX3" fmla="*/ 487362 w 1176361"/>
                  <a:gd name="connsiteY3" fmla="*/ 1117946 h 2495896"/>
                  <a:gd name="connsiteX4" fmla="*/ 1176337 w 1176361"/>
                  <a:gd name="connsiteY4" fmla="*/ 346 h 2495896"/>
                  <a:gd name="connsiteX5" fmla="*/ 514349 w 1176361"/>
                  <a:gd name="connsiteY5" fmla="*/ 1000471 h 2495896"/>
                  <a:gd name="connsiteX0" fmla="*/ 481012 w 1262272"/>
                  <a:gd name="connsiteY0" fmla="*/ 2531587 h 2531587"/>
                  <a:gd name="connsiteX1" fmla="*/ 487362 w 1262272"/>
                  <a:gd name="connsiteY1" fmla="*/ 1156812 h 2531587"/>
                  <a:gd name="connsiteX2" fmla="*/ 0 w 1262272"/>
                  <a:gd name="connsiteY2" fmla="*/ 133668 h 2531587"/>
                  <a:gd name="connsiteX3" fmla="*/ 487362 w 1262272"/>
                  <a:gd name="connsiteY3" fmla="*/ 1153637 h 2531587"/>
                  <a:gd name="connsiteX4" fmla="*/ 1176337 w 1262272"/>
                  <a:gd name="connsiteY4" fmla="*/ 36037 h 2531587"/>
                  <a:gd name="connsiteX5" fmla="*/ 514349 w 1262272"/>
                  <a:gd name="connsiteY5" fmla="*/ 1036162 h 2531587"/>
                  <a:gd name="connsiteX0" fmla="*/ 481012 w 1176357"/>
                  <a:gd name="connsiteY0" fmla="*/ 2495651 h 2495651"/>
                  <a:gd name="connsiteX1" fmla="*/ 487362 w 1176357"/>
                  <a:gd name="connsiteY1" fmla="*/ 1120876 h 2495651"/>
                  <a:gd name="connsiteX2" fmla="*/ 0 w 1176357"/>
                  <a:gd name="connsiteY2" fmla="*/ 97732 h 2495651"/>
                  <a:gd name="connsiteX3" fmla="*/ 489743 w 1176357"/>
                  <a:gd name="connsiteY3" fmla="*/ 1062932 h 2495651"/>
                  <a:gd name="connsiteX4" fmla="*/ 1176337 w 1176357"/>
                  <a:gd name="connsiteY4" fmla="*/ 101 h 2495651"/>
                  <a:gd name="connsiteX5" fmla="*/ 514349 w 1176357"/>
                  <a:gd name="connsiteY5" fmla="*/ 1000226 h 2495651"/>
                  <a:gd name="connsiteX0" fmla="*/ 481376 w 1176721"/>
                  <a:gd name="connsiteY0" fmla="*/ 2495651 h 2495651"/>
                  <a:gd name="connsiteX1" fmla="*/ 411526 w 1176721"/>
                  <a:gd name="connsiteY1" fmla="*/ 1087538 h 2495651"/>
                  <a:gd name="connsiteX2" fmla="*/ 364 w 1176721"/>
                  <a:gd name="connsiteY2" fmla="*/ 97732 h 2495651"/>
                  <a:gd name="connsiteX3" fmla="*/ 490107 w 1176721"/>
                  <a:gd name="connsiteY3" fmla="*/ 1062932 h 2495651"/>
                  <a:gd name="connsiteX4" fmla="*/ 1176701 w 1176721"/>
                  <a:gd name="connsiteY4" fmla="*/ 101 h 2495651"/>
                  <a:gd name="connsiteX5" fmla="*/ 514713 w 1176721"/>
                  <a:gd name="connsiteY5" fmla="*/ 1000226 h 2495651"/>
                  <a:gd name="connsiteX0" fmla="*/ 481043 w 1176388"/>
                  <a:gd name="connsiteY0" fmla="*/ 2495651 h 2495651"/>
                  <a:gd name="connsiteX1" fmla="*/ 465962 w 1176388"/>
                  <a:gd name="connsiteY1" fmla="*/ 1094682 h 2495651"/>
                  <a:gd name="connsiteX2" fmla="*/ 31 w 1176388"/>
                  <a:gd name="connsiteY2" fmla="*/ 97732 h 2495651"/>
                  <a:gd name="connsiteX3" fmla="*/ 489774 w 1176388"/>
                  <a:gd name="connsiteY3" fmla="*/ 1062932 h 2495651"/>
                  <a:gd name="connsiteX4" fmla="*/ 1176368 w 1176388"/>
                  <a:gd name="connsiteY4" fmla="*/ 101 h 2495651"/>
                  <a:gd name="connsiteX5" fmla="*/ 514380 w 1176388"/>
                  <a:gd name="connsiteY5" fmla="*/ 1000226 h 2495651"/>
                  <a:gd name="connsiteX0" fmla="*/ 481281 w 1176950"/>
                  <a:gd name="connsiteY0" fmla="*/ 2495760 h 2495760"/>
                  <a:gd name="connsiteX1" fmla="*/ 466200 w 1176950"/>
                  <a:gd name="connsiteY1" fmla="*/ 1094791 h 2495760"/>
                  <a:gd name="connsiteX2" fmla="*/ 269 w 1176950"/>
                  <a:gd name="connsiteY2" fmla="*/ 97841 h 2495760"/>
                  <a:gd name="connsiteX3" fmla="*/ 411430 w 1176950"/>
                  <a:gd name="connsiteY3" fmla="*/ 1091616 h 2495760"/>
                  <a:gd name="connsiteX4" fmla="*/ 1176606 w 1176950"/>
                  <a:gd name="connsiteY4" fmla="*/ 210 h 2495760"/>
                  <a:gd name="connsiteX5" fmla="*/ 514618 w 1176950"/>
                  <a:gd name="connsiteY5" fmla="*/ 1000335 h 2495760"/>
                  <a:gd name="connsiteX0" fmla="*/ 595689 w 1291358"/>
                  <a:gd name="connsiteY0" fmla="*/ 2495760 h 2495760"/>
                  <a:gd name="connsiteX1" fmla="*/ 580608 w 1291358"/>
                  <a:gd name="connsiteY1" fmla="*/ 1094791 h 2495760"/>
                  <a:gd name="connsiteX2" fmla="*/ 114677 w 1291358"/>
                  <a:gd name="connsiteY2" fmla="*/ 97841 h 2495760"/>
                  <a:gd name="connsiteX3" fmla="*/ 525838 w 1291358"/>
                  <a:gd name="connsiteY3" fmla="*/ 1091616 h 2495760"/>
                  <a:gd name="connsiteX4" fmla="*/ 1291014 w 1291358"/>
                  <a:gd name="connsiteY4" fmla="*/ 210 h 2495760"/>
                  <a:gd name="connsiteX5" fmla="*/ 629026 w 1291358"/>
                  <a:gd name="connsiteY5" fmla="*/ 1000335 h 2495760"/>
                  <a:gd name="connsiteX0" fmla="*/ 595689 w 1402758"/>
                  <a:gd name="connsiteY0" fmla="*/ 2548777 h 2548777"/>
                  <a:gd name="connsiteX1" fmla="*/ 580608 w 1402758"/>
                  <a:gd name="connsiteY1" fmla="*/ 1147808 h 2548777"/>
                  <a:gd name="connsiteX2" fmla="*/ 114677 w 1402758"/>
                  <a:gd name="connsiteY2" fmla="*/ 150858 h 2548777"/>
                  <a:gd name="connsiteX3" fmla="*/ 525838 w 1402758"/>
                  <a:gd name="connsiteY3" fmla="*/ 1144633 h 2548777"/>
                  <a:gd name="connsiteX4" fmla="*/ 1291014 w 1402758"/>
                  <a:gd name="connsiteY4" fmla="*/ 53227 h 2548777"/>
                  <a:gd name="connsiteX5" fmla="*/ 629026 w 1402758"/>
                  <a:gd name="connsiteY5" fmla="*/ 1053352 h 2548777"/>
                  <a:gd name="connsiteX0" fmla="*/ 595689 w 1291765"/>
                  <a:gd name="connsiteY0" fmla="*/ 2495620 h 2495620"/>
                  <a:gd name="connsiteX1" fmla="*/ 580608 w 1291765"/>
                  <a:gd name="connsiteY1" fmla="*/ 1094651 h 2495620"/>
                  <a:gd name="connsiteX2" fmla="*/ 114677 w 1291765"/>
                  <a:gd name="connsiteY2" fmla="*/ 97701 h 2495620"/>
                  <a:gd name="connsiteX3" fmla="*/ 525838 w 1291765"/>
                  <a:gd name="connsiteY3" fmla="*/ 1091476 h 2495620"/>
                  <a:gd name="connsiteX4" fmla="*/ 1291014 w 1291765"/>
                  <a:gd name="connsiteY4" fmla="*/ 70 h 2495620"/>
                  <a:gd name="connsiteX5" fmla="*/ 674270 w 1291765"/>
                  <a:gd name="connsiteY5" fmla="*/ 1038295 h 2495620"/>
                  <a:gd name="connsiteX0" fmla="*/ 595689 w 1291602"/>
                  <a:gd name="connsiteY0" fmla="*/ 2496473 h 2496473"/>
                  <a:gd name="connsiteX1" fmla="*/ 580608 w 1291602"/>
                  <a:gd name="connsiteY1" fmla="*/ 1095504 h 2496473"/>
                  <a:gd name="connsiteX2" fmla="*/ 114677 w 1291602"/>
                  <a:gd name="connsiteY2" fmla="*/ 98554 h 2496473"/>
                  <a:gd name="connsiteX3" fmla="*/ 525838 w 1291602"/>
                  <a:gd name="connsiteY3" fmla="*/ 1092329 h 2496473"/>
                  <a:gd name="connsiteX4" fmla="*/ 1291014 w 1291602"/>
                  <a:gd name="connsiteY4" fmla="*/ 923 h 2496473"/>
                  <a:gd name="connsiteX5" fmla="*/ 652840 w 1291602"/>
                  <a:gd name="connsiteY5" fmla="*/ 905799 h 2496473"/>
                  <a:gd name="connsiteX6" fmla="*/ 674270 w 1291602"/>
                  <a:gd name="connsiteY6" fmla="*/ 1039148 h 2496473"/>
                  <a:gd name="connsiteX0" fmla="*/ 595689 w 1291879"/>
                  <a:gd name="connsiteY0" fmla="*/ 2495621 h 2495621"/>
                  <a:gd name="connsiteX1" fmla="*/ 580608 w 1291879"/>
                  <a:gd name="connsiteY1" fmla="*/ 1094652 h 2495621"/>
                  <a:gd name="connsiteX2" fmla="*/ 114677 w 1291879"/>
                  <a:gd name="connsiteY2" fmla="*/ 97702 h 2495621"/>
                  <a:gd name="connsiteX3" fmla="*/ 525838 w 1291879"/>
                  <a:gd name="connsiteY3" fmla="*/ 1091477 h 2495621"/>
                  <a:gd name="connsiteX4" fmla="*/ 1291014 w 1291879"/>
                  <a:gd name="connsiteY4" fmla="*/ 71 h 2495621"/>
                  <a:gd name="connsiteX5" fmla="*/ 674270 w 1291879"/>
                  <a:gd name="connsiteY5" fmla="*/ 1038296 h 2495621"/>
                  <a:gd name="connsiteX0" fmla="*/ 595689 w 1295478"/>
                  <a:gd name="connsiteY0" fmla="*/ 2495606 h 2495606"/>
                  <a:gd name="connsiteX1" fmla="*/ 580608 w 1295478"/>
                  <a:gd name="connsiteY1" fmla="*/ 1094637 h 2495606"/>
                  <a:gd name="connsiteX2" fmla="*/ 114677 w 1295478"/>
                  <a:gd name="connsiteY2" fmla="*/ 97687 h 2495606"/>
                  <a:gd name="connsiteX3" fmla="*/ 525838 w 1295478"/>
                  <a:gd name="connsiteY3" fmla="*/ 1091462 h 2495606"/>
                  <a:gd name="connsiteX4" fmla="*/ 1291014 w 1295478"/>
                  <a:gd name="connsiteY4" fmla="*/ 56 h 2495606"/>
                  <a:gd name="connsiteX5" fmla="*/ 826670 w 1295478"/>
                  <a:gd name="connsiteY5" fmla="*/ 1145437 h 2495606"/>
                  <a:gd name="connsiteX0" fmla="*/ 595689 w 1291734"/>
                  <a:gd name="connsiteY0" fmla="*/ 2495579 h 2495579"/>
                  <a:gd name="connsiteX1" fmla="*/ 580608 w 1291734"/>
                  <a:gd name="connsiteY1" fmla="*/ 1094610 h 2495579"/>
                  <a:gd name="connsiteX2" fmla="*/ 114677 w 1291734"/>
                  <a:gd name="connsiteY2" fmla="*/ 97660 h 2495579"/>
                  <a:gd name="connsiteX3" fmla="*/ 525838 w 1291734"/>
                  <a:gd name="connsiteY3" fmla="*/ 1091435 h 2495579"/>
                  <a:gd name="connsiteX4" fmla="*/ 1291014 w 1291734"/>
                  <a:gd name="connsiteY4" fmla="*/ 29 h 2495579"/>
                  <a:gd name="connsiteX5" fmla="*/ 662364 w 1291734"/>
                  <a:gd name="connsiteY5" fmla="*/ 1057304 h 2495579"/>
                  <a:gd name="connsiteX0" fmla="*/ 482512 w 1179310"/>
                  <a:gd name="connsiteY0" fmla="*/ 2495556 h 2495556"/>
                  <a:gd name="connsiteX1" fmla="*/ 467431 w 1179310"/>
                  <a:gd name="connsiteY1" fmla="*/ 1094587 h 2495556"/>
                  <a:gd name="connsiteX2" fmla="*/ 1500 w 1179310"/>
                  <a:gd name="connsiteY2" fmla="*/ 97637 h 2495556"/>
                  <a:gd name="connsiteX3" fmla="*/ 350749 w 1179310"/>
                  <a:gd name="connsiteY3" fmla="*/ 1072362 h 2495556"/>
                  <a:gd name="connsiteX4" fmla="*/ 1177837 w 1179310"/>
                  <a:gd name="connsiteY4" fmla="*/ 6 h 2495556"/>
                  <a:gd name="connsiteX5" fmla="*/ 549187 w 1179310"/>
                  <a:gd name="connsiteY5" fmla="*/ 1057281 h 2495556"/>
                  <a:gd name="connsiteX0" fmla="*/ 482858 w 1179656"/>
                  <a:gd name="connsiteY0" fmla="*/ 2495556 h 2495556"/>
                  <a:gd name="connsiteX1" fmla="*/ 482065 w 1179656"/>
                  <a:gd name="connsiteY1" fmla="*/ 1004099 h 2495556"/>
                  <a:gd name="connsiteX2" fmla="*/ 1846 w 1179656"/>
                  <a:gd name="connsiteY2" fmla="*/ 97637 h 2495556"/>
                  <a:gd name="connsiteX3" fmla="*/ 351095 w 1179656"/>
                  <a:gd name="connsiteY3" fmla="*/ 1072362 h 2495556"/>
                  <a:gd name="connsiteX4" fmla="*/ 1178183 w 1179656"/>
                  <a:gd name="connsiteY4" fmla="*/ 6 h 2495556"/>
                  <a:gd name="connsiteX5" fmla="*/ 549533 w 1179656"/>
                  <a:gd name="connsiteY5" fmla="*/ 1057281 h 2495556"/>
                  <a:gd name="connsiteX0" fmla="*/ 482858 w 1180436"/>
                  <a:gd name="connsiteY0" fmla="*/ 2495588 h 2495588"/>
                  <a:gd name="connsiteX1" fmla="*/ 482065 w 1180436"/>
                  <a:gd name="connsiteY1" fmla="*/ 1004131 h 2495588"/>
                  <a:gd name="connsiteX2" fmla="*/ 1846 w 1180436"/>
                  <a:gd name="connsiteY2" fmla="*/ 97669 h 2495588"/>
                  <a:gd name="connsiteX3" fmla="*/ 351095 w 1180436"/>
                  <a:gd name="connsiteY3" fmla="*/ 1072394 h 2495588"/>
                  <a:gd name="connsiteX4" fmla="*/ 1178183 w 1180436"/>
                  <a:gd name="connsiteY4" fmla="*/ 38 h 2495588"/>
                  <a:gd name="connsiteX5" fmla="*/ 590015 w 1180436"/>
                  <a:gd name="connsiteY5" fmla="*/ 1033500 h 2495588"/>
                  <a:gd name="connsiteX0" fmla="*/ 482549 w 1179961"/>
                  <a:gd name="connsiteY0" fmla="*/ 2495566 h 2495566"/>
                  <a:gd name="connsiteX1" fmla="*/ 481756 w 1179961"/>
                  <a:gd name="connsiteY1" fmla="*/ 1004109 h 2495566"/>
                  <a:gd name="connsiteX2" fmla="*/ 1537 w 1179961"/>
                  <a:gd name="connsiteY2" fmla="*/ 97647 h 2495566"/>
                  <a:gd name="connsiteX3" fmla="*/ 360311 w 1179961"/>
                  <a:gd name="connsiteY3" fmla="*/ 1058085 h 2495566"/>
                  <a:gd name="connsiteX4" fmla="*/ 1177874 w 1179961"/>
                  <a:gd name="connsiteY4" fmla="*/ 16 h 2495566"/>
                  <a:gd name="connsiteX5" fmla="*/ 589706 w 1179961"/>
                  <a:gd name="connsiteY5" fmla="*/ 1033478 h 2495566"/>
                  <a:gd name="connsiteX0" fmla="*/ 590850 w 1288262"/>
                  <a:gd name="connsiteY0" fmla="*/ 2495566 h 2495566"/>
                  <a:gd name="connsiteX1" fmla="*/ 590057 w 1288262"/>
                  <a:gd name="connsiteY1" fmla="*/ 1004109 h 2495566"/>
                  <a:gd name="connsiteX2" fmla="*/ 109838 w 1288262"/>
                  <a:gd name="connsiteY2" fmla="*/ 97647 h 2495566"/>
                  <a:gd name="connsiteX3" fmla="*/ 468612 w 1288262"/>
                  <a:gd name="connsiteY3" fmla="*/ 1058085 h 2495566"/>
                  <a:gd name="connsiteX4" fmla="*/ 1286175 w 1288262"/>
                  <a:gd name="connsiteY4" fmla="*/ 16 h 2495566"/>
                  <a:gd name="connsiteX5" fmla="*/ 698007 w 1288262"/>
                  <a:gd name="connsiteY5" fmla="*/ 1033478 h 2495566"/>
                  <a:gd name="connsiteX0" fmla="*/ 673392 w 1370804"/>
                  <a:gd name="connsiteY0" fmla="*/ 2495566 h 2495566"/>
                  <a:gd name="connsiteX1" fmla="*/ 672599 w 1370804"/>
                  <a:gd name="connsiteY1" fmla="*/ 1004109 h 2495566"/>
                  <a:gd name="connsiteX2" fmla="*/ 99512 w 1370804"/>
                  <a:gd name="connsiteY2" fmla="*/ 133366 h 2495566"/>
                  <a:gd name="connsiteX3" fmla="*/ 551154 w 1370804"/>
                  <a:gd name="connsiteY3" fmla="*/ 1058085 h 2495566"/>
                  <a:gd name="connsiteX4" fmla="*/ 1368717 w 1370804"/>
                  <a:gd name="connsiteY4" fmla="*/ 16 h 2495566"/>
                  <a:gd name="connsiteX5" fmla="*/ 780549 w 1370804"/>
                  <a:gd name="connsiteY5" fmla="*/ 1033478 h 2495566"/>
                  <a:gd name="connsiteX0" fmla="*/ 647787 w 1345199"/>
                  <a:gd name="connsiteY0" fmla="*/ 2495566 h 2495566"/>
                  <a:gd name="connsiteX1" fmla="*/ 646994 w 1345199"/>
                  <a:gd name="connsiteY1" fmla="*/ 1004109 h 2495566"/>
                  <a:gd name="connsiteX2" fmla="*/ 102482 w 1345199"/>
                  <a:gd name="connsiteY2" fmla="*/ 111934 h 2495566"/>
                  <a:gd name="connsiteX3" fmla="*/ 525549 w 1345199"/>
                  <a:gd name="connsiteY3" fmla="*/ 1058085 h 2495566"/>
                  <a:gd name="connsiteX4" fmla="*/ 1343112 w 1345199"/>
                  <a:gd name="connsiteY4" fmla="*/ 16 h 2495566"/>
                  <a:gd name="connsiteX5" fmla="*/ 754944 w 1345199"/>
                  <a:gd name="connsiteY5" fmla="*/ 1033478 h 2495566"/>
                  <a:gd name="connsiteX0" fmla="*/ 629733 w 1327145"/>
                  <a:gd name="connsiteY0" fmla="*/ 2495566 h 2495566"/>
                  <a:gd name="connsiteX1" fmla="*/ 628940 w 1327145"/>
                  <a:gd name="connsiteY1" fmla="*/ 1004109 h 2495566"/>
                  <a:gd name="connsiteX2" fmla="*/ 84428 w 1327145"/>
                  <a:gd name="connsiteY2" fmla="*/ 111934 h 2495566"/>
                  <a:gd name="connsiteX3" fmla="*/ 507495 w 1327145"/>
                  <a:gd name="connsiteY3" fmla="*/ 1058085 h 2495566"/>
                  <a:gd name="connsiteX4" fmla="*/ 1325058 w 1327145"/>
                  <a:gd name="connsiteY4" fmla="*/ 16 h 2495566"/>
                  <a:gd name="connsiteX5" fmla="*/ 736890 w 1327145"/>
                  <a:gd name="connsiteY5" fmla="*/ 1033478 h 2495566"/>
                  <a:gd name="connsiteX0" fmla="*/ 647786 w 1345198"/>
                  <a:gd name="connsiteY0" fmla="*/ 2495566 h 2495566"/>
                  <a:gd name="connsiteX1" fmla="*/ 646993 w 1345198"/>
                  <a:gd name="connsiteY1" fmla="*/ 1004109 h 2495566"/>
                  <a:gd name="connsiteX2" fmla="*/ 102481 w 1345198"/>
                  <a:gd name="connsiteY2" fmla="*/ 111934 h 2495566"/>
                  <a:gd name="connsiteX3" fmla="*/ 525548 w 1345198"/>
                  <a:gd name="connsiteY3" fmla="*/ 1058085 h 2495566"/>
                  <a:gd name="connsiteX4" fmla="*/ 1343111 w 1345198"/>
                  <a:gd name="connsiteY4" fmla="*/ 16 h 2495566"/>
                  <a:gd name="connsiteX5" fmla="*/ 754943 w 1345198"/>
                  <a:gd name="connsiteY5" fmla="*/ 1033478 h 2495566"/>
                  <a:gd name="connsiteX0" fmla="*/ 687819 w 1385231"/>
                  <a:gd name="connsiteY0" fmla="*/ 2495566 h 2495566"/>
                  <a:gd name="connsiteX1" fmla="*/ 687026 w 1385231"/>
                  <a:gd name="connsiteY1" fmla="*/ 1004109 h 2495566"/>
                  <a:gd name="connsiteX2" fmla="*/ 142514 w 1385231"/>
                  <a:gd name="connsiteY2" fmla="*/ 111934 h 2495566"/>
                  <a:gd name="connsiteX3" fmla="*/ 565581 w 1385231"/>
                  <a:gd name="connsiteY3" fmla="*/ 1058085 h 2495566"/>
                  <a:gd name="connsiteX4" fmla="*/ 1383144 w 1385231"/>
                  <a:gd name="connsiteY4" fmla="*/ 16 h 2495566"/>
                  <a:gd name="connsiteX5" fmla="*/ 794976 w 1385231"/>
                  <a:gd name="connsiteY5" fmla="*/ 1033478 h 2495566"/>
                  <a:gd name="connsiteX0" fmla="*/ 675000 w 1372412"/>
                  <a:gd name="connsiteY0" fmla="*/ 2495566 h 2495566"/>
                  <a:gd name="connsiteX1" fmla="*/ 674207 w 1372412"/>
                  <a:gd name="connsiteY1" fmla="*/ 1004109 h 2495566"/>
                  <a:gd name="connsiteX2" fmla="*/ 129695 w 1372412"/>
                  <a:gd name="connsiteY2" fmla="*/ 111934 h 2495566"/>
                  <a:gd name="connsiteX3" fmla="*/ 552762 w 1372412"/>
                  <a:gd name="connsiteY3" fmla="*/ 1058085 h 2495566"/>
                  <a:gd name="connsiteX4" fmla="*/ 1370325 w 1372412"/>
                  <a:gd name="connsiteY4" fmla="*/ 16 h 2495566"/>
                  <a:gd name="connsiteX5" fmla="*/ 782157 w 1372412"/>
                  <a:gd name="connsiteY5" fmla="*/ 1033478 h 2495566"/>
                  <a:gd name="connsiteX0" fmla="*/ 675000 w 1502594"/>
                  <a:gd name="connsiteY0" fmla="*/ 2546661 h 2546661"/>
                  <a:gd name="connsiteX1" fmla="*/ 674207 w 1502594"/>
                  <a:gd name="connsiteY1" fmla="*/ 1055204 h 2546661"/>
                  <a:gd name="connsiteX2" fmla="*/ 129695 w 1502594"/>
                  <a:gd name="connsiteY2" fmla="*/ 163029 h 2546661"/>
                  <a:gd name="connsiteX3" fmla="*/ 552762 w 1502594"/>
                  <a:gd name="connsiteY3" fmla="*/ 1109180 h 2546661"/>
                  <a:gd name="connsiteX4" fmla="*/ 1370325 w 1502594"/>
                  <a:gd name="connsiteY4" fmla="*/ 51111 h 2546661"/>
                  <a:gd name="connsiteX5" fmla="*/ 782157 w 1502594"/>
                  <a:gd name="connsiteY5" fmla="*/ 1084573 h 2546661"/>
                  <a:gd name="connsiteX0" fmla="*/ 645869 w 1473463"/>
                  <a:gd name="connsiteY0" fmla="*/ 2546661 h 2546661"/>
                  <a:gd name="connsiteX1" fmla="*/ 645076 w 1473463"/>
                  <a:gd name="connsiteY1" fmla="*/ 1055204 h 2546661"/>
                  <a:gd name="connsiteX2" fmla="*/ 100564 w 1473463"/>
                  <a:gd name="connsiteY2" fmla="*/ 163029 h 2546661"/>
                  <a:gd name="connsiteX3" fmla="*/ 523631 w 1473463"/>
                  <a:gd name="connsiteY3" fmla="*/ 1109180 h 2546661"/>
                  <a:gd name="connsiteX4" fmla="*/ 1341194 w 1473463"/>
                  <a:gd name="connsiteY4" fmla="*/ 51111 h 2546661"/>
                  <a:gd name="connsiteX5" fmla="*/ 753026 w 1473463"/>
                  <a:gd name="connsiteY5" fmla="*/ 1084573 h 2546661"/>
                  <a:gd name="connsiteX0" fmla="*/ 648747 w 1476341"/>
                  <a:gd name="connsiteY0" fmla="*/ 2546661 h 2546661"/>
                  <a:gd name="connsiteX1" fmla="*/ 647954 w 1476341"/>
                  <a:gd name="connsiteY1" fmla="*/ 1055204 h 2546661"/>
                  <a:gd name="connsiteX2" fmla="*/ 103442 w 1476341"/>
                  <a:gd name="connsiteY2" fmla="*/ 163029 h 2546661"/>
                  <a:gd name="connsiteX3" fmla="*/ 526509 w 1476341"/>
                  <a:gd name="connsiteY3" fmla="*/ 1109180 h 2546661"/>
                  <a:gd name="connsiteX4" fmla="*/ 1344072 w 1476341"/>
                  <a:gd name="connsiteY4" fmla="*/ 51111 h 2546661"/>
                  <a:gd name="connsiteX5" fmla="*/ 755904 w 1476341"/>
                  <a:gd name="connsiteY5" fmla="*/ 1084573 h 2546661"/>
                  <a:gd name="connsiteX0" fmla="*/ 648747 w 1476341"/>
                  <a:gd name="connsiteY0" fmla="*/ 2546661 h 2546661"/>
                  <a:gd name="connsiteX1" fmla="*/ 647954 w 1476341"/>
                  <a:gd name="connsiteY1" fmla="*/ 1055204 h 2546661"/>
                  <a:gd name="connsiteX2" fmla="*/ 103442 w 1476341"/>
                  <a:gd name="connsiteY2" fmla="*/ 163029 h 2546661"/>
                  <a:gd name="connsiteX3" fmla="*/ 526509 w 1476341"/>
                  <a:gd name="connsiteY3" fmla="*/ 1109180 h 2546661"/>
                  <a:gd name="connsiteX4" fmla="*/ 1344072 w 1476341"/>
                  <a:gd name="connsiteY4" fmla="*/ 51111 h 2546661"/>
                  <a:gd name="connsiteX5" fmla="*/ 755904 w 1476341"/>
                  <a:gd name="connsiteY5" fmla="*/ 1084573 h 2546661"/>
                  <a:gd name="connsiteX6" fmla="*/ 755903 w 1476341"/>
                  <a:gd name="connsiteY6" fmla="*/ 1079812 h 2546661"/>
                  <a:gd name="connsiteX0" fmla="*/ 648747 w 1476341"/>
                  <a:gd name="connsiteY0" fmla="*/ 2546661 h 2546661"/>
                  <a:gd name="connsiteX1" fmla="*/ 647954 w 1476341"/>
                  <a:gd name="connsiteY1" fmla="*/ 1055204 h 2546661"/>
                  <a:gd name="connsiteX2" fmla="*/ 103442 w 1476341"/>
                  <a:gd name="connsiteY2" fmla="*/ 163029 h 2546661"/>
                  <a:gd name="connsiteX3" fmla="*/ 526509 w 1476341"/>
                  <a:gd name="connsiteY3" fmla="*/ 1109180 h 2546661"/>
                  <a:gd name="connsiteX4" fmla="*/ 1344072 w 1476341"/>
                  <a:gd name="connsiteY4" fmla="*/ 51111 h 2546661"/>
                  <a:gd name="connsiteX5" fmla="*/ 755904 w 1476341"/>
                  <a:gd name="connsiteY5" fmla="*/ 1084573 h 2546661"/>
                  <a:gd name="connsiteX6" fmla="*/ 665416 w 1476341"/>
                  <a:gd name="connsiteY6" fmla="*/ 1153630 h 2546661"/>
                  <a:gd name="connsiteX0" fmla="*/ 648747 w 1476341"/>
                  <a:gd name="connsiteY0" fmla="*/ 2546661 h 2546661"/>
                  <a:gd name="connsiteX1" fmla="*/ 647954 w 1476341"/>
                  <a:gd name="connsiteY1" fmla="*/ 1055204 h 2546661"/>
                  <a:gd name="connsiteX2" fmla="*/ 103442 w 1476341"/>
                  <a:gd name="connsiteY2" fmla="*/ 163029 h 2546661"/>
                  <a:gd name="connsiteX3" fmla="*/ 526509 w 1476341"/>
                  <a:gd name="connsiteY3" fmla="*/ 1109180 h 2546661"/>
                  <a:gd name="connsiteX4" fmla="*/ 1344072 w 1476341"/>
                  <a:gd name="connsiteY4" fmla="*/ 51111 h 2546661"/>
                  <a:gd name="connsiteX5" fmla="*/ 755904 w 1476341"/>
                  <a:gd name="connsiteY5" fmla="*/ 1084573 h 2546661"/>
                  <a:gd name="connsiteX6" fmla="*/ 624935 w 1476341"/>
                  <a:gd name="connsiteY6" fmla="*/ 948843 h 2546661"/>
                  <a:gd name="connsiteX0" fmla="*/ 648747 w 1473490"/>
                  <a:gd name="connsiteY0" fmla="*/ 2546661 h 2546661"/>
                  <a:gd name="connsiteX1" fmla="*/ 647954 w 1473490"/>
                  <a:gd name="connsiteY1" fmla="*/ 1055204 h 2546661"/>
                  <a:gd name="connsiteX2" fmla="*/ 103442 w 1473490"/>
                  <a:gd name="connsiteY2" fmla="*/ 163029 h 2546661"/>
                  <a:gd name="connsiteX3" fmla="*/ 526509 w 1473490"/>
                  <a:gd name="connsiteY3" fmla="*/ 1109180 h 2546661"/>
                  <a:gd name="connsiteX4" fmla="*/ 1344072 w 1473490"/>
                  <a:gd name="connsiteY4" fmla="*/ 51111 h 2546661"/>
                  <a:gd name="connsiteX5" fmla="*/ 755904 w 1473490"/>
                  <a:gd name="connsiteY5" fmla="*/ 1084573 h 2546661"/>
                  <a:gd name="connsiteX6" fmla="*/ 624935 w 1473490"/>
                  <a:gd name="connsiteY6" fmla="*/ 948843 h 2546661"/>
                  <a:gd name="connsiteX0" fmla="*/ 648747 w 1477073"/>
                  <a:gd name="connsiteY0" fmla="*/ 2546661 h 2546661"/>
                  <a:gd name="connsiteX1" fmla="*/ 647954 w 1477073"/>
                  <a:gd name="connsiteY1" fmla="*/ 1055204 h 2546661"/>
                  <a:gd name="connsiteX2" fmla="*/ 103442 w 1477073"/>
                  <a:gd name="connsiteY2" fmla="*/ 163029 h 2546661"/>
                  <a:gd name="connsiteX3" fmla="*/ 526509 w 1477073"/>
                  <a:gd name="connsiteY3" fmla="*/ 1109180 h 2546661"/>
                  <a:gd name="connsiteX4" fmla="*/ 1344072 w 1477073"/>
                  <a:gd name="connsiteY4" fmla="*/ 51111 h 2546661"/>
                  <a:gd name="connsiteX5" fmla="*/ 755904 w 1477073"/>
                  <a:gd name="connsiteY5" fmla="*/ 1084573 h 2546661"/>
                  <a:gd name="connsiteX6" fmla="*/ 624935 w 1477073"/>
                  <a:gd name="connsiteY6" fmla="*/ 948843 h 2546661"/>
                  <a:gd name="connsiteX0" fmla="*/ 648747 w 1467966"/>
                  <a:gd name="connsiteY0" fmla="*/ 2534924 h 2534924"/>
                  <a:gd name="connsiteX1" fmla="*/ 647954 w 1467966"/>
                  <a:gd name="connsiteY1" fmla="*/ 1043467 h 2534924"/>
                  <a:gd name="connsiteX2" fmla="*/ 103442 w 1467966"/>
                  <a:gd name="connsiteY2" fmla="*/ 151292 h 2534924"/>
                  <a:gd name="connsiteX3" fmla="*/ 526509 w 1467966"/>
                  <a:gd name="connsiteY3" fmla="*/ 1097443 h 2534924"/>
                  <a:gd name="connsiteX4" fmla="*/ 1344072 w 1467966"/>
                  <a:gd name="connsiteY4" fmla="*/ 39374 h 2534924"/>
                  <a:gd name="connsiteX5" fmla="*/ 755904 w 1467966"/>
                  <a:gd name="connsiteY5" fmla="*/ 1072836 h 2534924"/>
                  <a:gd name="connsiteX6" fmla="*/ 624935 w 1467966"/>
                  <a:gd name="connsiteY6" fmla="*/ 937106 h 2534924"/>
                  <a:gd name="connsiteX0" fmla="*/ 631614 w 1450833"/>
                  <a:gd name="connsiteY0" fmla="*/ 2534924 h 2534924"/>
                  <a:gd name="connsiteX1" fmla="*/ 630821 w 1450833"/>
                  <a:gd name="connsiteY1" fmla="*/ 1043467 h 2534924"/>
                  <a:gd name="connsiteX2" fmla="*/ 86309 w 1450833"/>
                  <a:gd name="connsiteY2" fmla="*/ 151292 h 2534924"/>
                  <a:gd name="connsiteX3" fmla="*/ 509376 w 1450833"/>
                  <a:gd name="connsiteY3" fmla="*/ 1097443 h 2534924"/>
                  <a:gd name="connsiteX4" fmla="*/ 1326939 w 1450833"/>
                  <a:gd name="connsiteY4" fmla="*/ 39374 h 2534924"/>
                  <a:gd name="connsiteX5" fmla="*/ 738771 w 1450833"/>
                  <a:gd name="connsiteY5" fmla="*/ 1072836 h 2534924"/>
                  <a:gd name="connsiteX6" fmla="*/ 607802 w 1450833"/>
                  <a:gd name="connsiteY6" fmla="*/ 937106 h 2534924"/>
                  <a:gd name="connsiteX0" fmla="*/ 655497 w 1474716"/>
                  <a:gd name="connsiteY0" fmla="*/ 2534924 h 2534924"/>
                  <a:gd name="connsiteX1" fmla="*/ 654704 w 1474716"/>
                  <a:gd name="connsiteY1" fmla="*/ 1043467 h 2534924"/>
                  <a:gd name="connsiteX2" fmla="*/ 110192 w 1474716"/>
                  <a:gd name="connsiteY2" fmla="*/ 151292 h 2534924"/>
                  <a:gd name="connsiteX3" fmla="*/ 533259 w 1474716"/>
                  <a:gd name="connsiteY3" fmla="*/ 1097443 h 2534924"/>
                  <a:gd name="connsiteX4" fmla="*/ 1350822 w 1474716"/>
                  <a:gd name="connsiteY4" fmla="*/ 39374 h 2534924"/>
                  <a:gd name="connsiteX5" fmla="*/ 762654 w 1474716"/>
                  <a:gd name="connsiteY5" fmla="*/ 1072836 h 2534924"/>
                  <a:gd name="connsiteX6" fmla="*/ 631685 w 1474716"/>
                  <a:gd name="connsiteY6" fmla="*/ 937106 h 2534924"/>
                  <a:gd name="connsiteX0" fmla="*/ 680903 w 1500122"/>
                  <a:gd name="connsiteY0" fmla="*/ 2534924 h 2534924"/>
                  <a:gd name="connsiteX1" fmla="*/ 680110 w 1500122"/>
                  <a:gd name="connsiteY1" fmla="*/ 1043467 h 2534924"/>
                  <a:gd name="connsiteX2" fmla="*/ 135598 w 1500122"/>
                  <a:gd name="connsiteY2" fmla="*/ 151292 h 2534924"/>
                  <a:gd name="connsiteX3" fmla="*/ 558665 w 1500122"/>
                  <a:gd name="connsiteY3" fmla="*/ 1097443 h 2534924"/>
                  <a:gd name="connsiteX4" fmla="*/ 1376228 w 1500122"/>
                  <a:gd name="connsiteY4" fmla="*/ 39374 h 2534924"/>
                  <a:gd name="connsiteX5" fmla="*/ 788060 w 1500122"/>
                  <a:gd name="connsiteY5" fmla="*/ 1072836 h 2534924"/>
                  <a:gd name="connsiteX6" fmla="*/ 657091 w 1500122"/>
                  <a:gd name="connsiteY6" fmla="*/ 937106 h 2534924"/>
                  <a:gd name="connsiteX0" fmla="*/ 679919 w 1499138"/>
                  <a:gd name="connsiteY0" fmla="*/ 2534924 h 2534924"/>
                  <a:gd name="connsiteX1" fmla="*/ 679126 w 1499138"/>
                  <a:gd name="connsiteY1" fmla="*/ 1043467 h 2534924"/>
                  <a:gd name="connsiteX2" fmla="*/ 134614 w 1499138"/>
                  <a:gd name="connsiteY2" fmla="*/ 151292 h 2534924"/>
                  <a:gd name="connsiteX3" fmla="*/ 557681 w 1499138"/>
                  <a:gd name="connsiteY3" fmla="*/ 1097443 h 2534924"/>
                  <a:gd name="connsiteX4" fmla="*/ 1375244 w 1499138"/>
                  <a:gd name="connsiteY4" fmla="*/ 39374 h 2534924"/>
                  <a:gd name="connsiteX5" fmla="*/ 787076 w 1499138"/>
                  <a:gd name="connsiteY5" fmla="*/ 1072836 h 2534924"/>
                  <a:gd name="connsiteX6" fmla="*/ 656107 w 1499138"/>
                  <a:gd name="connsiteY6" fmla="*/ 937106 h 2534924"/>
                  <a:gd name="connsiteX0" fmla="*/ 661317 w 1480536"/>
                  <a:gd name="connsiteY0" fmla="*/ 2534924 h 2534924"/>
                  <a:gd name="connsiteX1" fmla="*/ 660524 w 1480536"/>
                  <a:gd name="connsiteY1" fmla="*/ 1043467 h 2534924"/>
                  <a:gd name="connsiteX2" fmla="*/ 116012 w 1480536"/>
                  <a:gd name="connsiteY2" fmla="*/ 151292 h 2534924"/>
                  <a:gd name="connsiteX3" fmla="*/ 539079 w 1480536"/>
                  <a:gd name="connsiteY3" fmla="*/ 1097443 h 2534924"/>
                  <a:gd name="connsiteX4" fmla="*/ 1356642 w 1480536"/>
                  <a:gd name="connsiteY4" fmla="*/ 39374 h 2534924"/>
                  <a:gd name="connsiteX5" fmla="*/ 768474 w 1480536"/>
                  <a:gd name="connsiteY5" fmla="*/ 1072836 h 2534924"/>
                  <a:gd name="connsiteX6" fmla="*/ 637505 w 1480536"/>
                  <a:gd name="connsiteY6" fmla="*/ 937106 h 2534924"/>
                  <a:gd name="connsiteX0" fmla="*/ 654531 w 1473750"/>
                  <a:gd name="connsiteY0" fmla="*/ 2534924 h 2534924"/>
                  <a:gd name="connsiteX1" fmla="*/ 653738 w 1473750"/>
                  <a:gd name="connsiteY1" fmla="*/ 1043467 h 2534924"/>
                  <a:gd name="connsiteX2" fmla="*/ 109226 w 1473750"/>
                  <a:gd name="connsiteY2" fmla="*/ 151292 h 2534924"/>
                  <a:gd name="connsiteX3" fmla="*/ 532293 w 1473750"/>
                  <a:gd name="connsiteY3" fmla="*/ 1097443 h 2534924"/>
                  <a:gd name="connsiteX4" fmla="*/ 1349856 w 1473750"/>
                  <a:gd name="connsiteY4" fmla="*/ 39374 h 2534924"/>
                  <a:gd name="connsiteX5" fmla="*/ 761688 w 1473750"/>
                  <a:gd name="connsiteY5" fmla="*/ 1072836 h 2534924"/>
                  <a:gd name="connsiteX6" fmla="*/ 630719 w 1473750"/>
                  <a:gd name="connsiteY6" fmla="*/ 937106 h 2534924"/>
                  <a:gd name="connsiteX0" fmla="*/ 640881 w 1337663"/>
                  <a:gd name="connsiteY0" fmla="*/ 2495551 h 2495551"/>
                  <a:gd name="connsiteX1" fmla="*/ 640088 w 1337663"/>
                  <a:gd name="connsiteY1" fmla="*/ 1004094 h 2495551"/>
                  <a:gd name="connsiteX2" fmla="*/ 95576 w 1337663"/>
                  <a:gd name="connsiteY2" fmla="*/ 111919 h 2495551"/>
                  <a:gd name="connsiteX3" fmla="*/ 518643 w 1337663"/>
                  <a:gd name="connsiteY3" fmla="*/ 1058070 h 2495551"/>
                  <a:gd name="connsiteX4" fmla="*/ 559918 w 1337663"/>
                  <a:gd name="connsiteY4" fmla="*/ 1038226 h 2495551"/>
                  <a:gd name="connsiteX5" fmla="*/ 1336206 w 1337663"/>
                  <a:gd name="connsiteY5" fmla="*/ 1 h 2495551"/>
                  <a:gd name="connsiteX6" fmla="*/ 748038 w 1337663"/>
                  <a:gd name="connsiteY6" fmla="*/ 1033463 h 2495551"/>
                  <a:gd name="connsiteX7" fmla="*/ 617069 w 1337663"/>
                  <a:gd name="connsiteY7" fmla="*/ 897733 h 2495551"/>
                  <a:gd name="connsiteX0" fmla="*/ 640881 w 1337663"/>
                  <a:gd name="connsiteY0" fmla="*/ 2495551 h 2495551"/>
                  <a:gd name="connsiteX1" fmla="*/ 640088 w 1337663"/>
                  <a:gd name="connsiteY1" fmla="*/ 1004094 h 2495551"/>
                  <a:gd name="connsiteX2" fmla="*/ 95576 w 1337663"/>
                  <a:gd name="connsiteY2" fmla="*/ 111919 h 2495551"/>
                  <a:gd name="connsiteX3" fmla="*/ 518643 w 1337663"/>
                  <a:gd name="connsiteY3" fmla="*/ 1058070 h 2495551"/>
                  <a:gd name="connsiteX4" fmla="*/ 559918 w 1337663"/>
                  <a:gd name="connsiteY4" fmla="*/ 1038226 h 2495551"/>
                  <a:gd name="connsiteX5" fmla="*/ 1336206 w 1337663"/>
                  <a:gd name="connsiteY5" fmla="*/ 1 h 2495551"/>
                  <a:gd name="connsiteX6" fmla="*/ 748038 w 1337663"/>
                  <a:gd name="connsiteY6" fmla="*/ 1033463 h 2495551"/>
                  <a:gd name="connsiteX7" fmla="*/ 617069 w 1337663"/>
                  <a:gd name="connsiteY7" fmla="*/ 897733 h 2495551"/>
                  <a:gd name="connsiteX0" fmla="*/ 640881 w 1337663"/>
                  <a:gd name="connsiteY0" fmla="*/ 2495551 h 2495551"/>
                  <a:gd name="connsiteX1" fmla="*/ 640088 w 1337663"/>
                  <a:gd name="connsiteY1" fmla="*/ 1004094 h 2495551"/>
                  <a:gd name="connsiteX2" fmla="*/ 95576 w 1337663"/>
                  <a:gd name="connsiteY2" fmla="*/ 111919 h 2495551"/>
                  <a:gd name="connsiteX3" fmla="*/ 518643 w 1337663"/>
                  <a:gd name="connsiteY3" fmla="*/ 1058070 h 2495551"/>
                  <a:gd name="connsiteX4" fmla="*/ 559918 w 1337663"/>
                  <a:gd name="connsiteY4" fmla="*/ 1038226 h 2495551"/>
                  <a:gd name="connsiteX5" fmla="*/ 1336206 w 1337663"/>
                  <a:gd name="connsiteY5" fmla="*/ 1 h 2495551"/>
                  <a:gd name="connsiteX6" fmla="*/ 748038 w 1337663"/>
                  <a:gd name="connsiteY6" fmla="*/ 1033463 h 2495551"/>
                  <a:gd name="connsiteX7" fmla="*/ 617069 w 1337663"/>
                  <a:gd name="connsiteY7" fmla="*/ 897733 h 2495551"/>
                  <a:gd name="connsiteX0" fmla="*/ 640881 w 1337663"/>
                  <a:gd name="connsiteY0" fmla="*/ 2495551 h 2495551"/>
                  <a:gd name="connsiteX1" fmla="*/ 640088 w 1337663"/>
                  <a:gd name="connsiteY1" fmla="*/ 1004094 h 2495551"/>
                  <a:gd name="connsiteX2" fmla="*/ 95576 w 1337663"/>
                  <a:gd name="connsiteY2" fmla="*/ 111919 h 2495551"/>
                  <a:gd name="connsiteX3" fmla="*/ 518643 w 1337663"/>
                  <a:gd name="connsiteY3" fmla="*/ 1058070 h 2495551"/>
                  <a:gd name="connsiteX4" fmla="*/ 559918 w 1337663"/>
                  <a:gd name="connsiteY4" fmla="*/ 1038226 h 2495551"/>
                  <a:gd name="connsiteX5" fmla="*/ 1336206 w 1337663"/>
                  <a:gd name="connsiteY5" fmla="*/ 1 h 2495551"/>
                  <a:gd name="connsiteX6" fmla="*/ 748038 w 1337663"/>
                  <a:gd name="connsiteY6" fmla="*/ 1033463 h 2495551"/>
                  <a:gd name="connsiteX7" fmla="*/ 617069 w 1337663"/>
                  <a:gd name="connsiteY7" fmla="*/ 897733 h 2495551"/>
                  <a:gd name="connsiteX0" fmla="*/ 640881 w 1337663"/>
                  <a:gd name="connsiteY0" fmla="*/ 2495551 h 2495551"/>
                  <a:gd name="connsiteX1" fmla="*/ 640088 w 1337663"/>
                  <a:gd name="connsiteY1" fmla="*/ 1004094 h 2495551"/>
                  <a:gd name="connsiteX2" fmla="*/ 95576 w 1337663"/>
                  <a:gd name="connsiteY2" fmla="*/ 111919 h 2495551"/>
                  <a:gd name="connsiteX3" fmla="*/ 518643 w 1337663"/>
                  <a:gd name="connsiteY3" fmla="*/ 1058070 h 2495551"/>
                  <a:gd name="connsiteX4" fmla="*/ 559918 w 1337663"/>
                  <a:gd name="connsiteY4" fmla="*/ 1038226 h 2495551"/>
                  <a:gd name="connsiteX5" fmla="*/ 1336206 w 1337663"/>
                  <a:gd name="connsiteY5" fmla="*/ 1 h 2495551"/>
                  <a:gd name="connsiteX6" fmla="*/ 748038 w 1337663"/>
                  <a:gd name="connsiteY6" fmla="*/ 1033463 h 2495551"/>
                  <a:gd name="connsiteX7" fmla="*/ 617069 w 1337663"/>
                  <a:gd name="connsiteY7" fmla="*/ 897733 h 2495551"/>
                  <a:gd name="connsiteX0" fmla="*/ 628802 w 1325584"/>
                  <a:gd name="connsiteY0" fmla="*/ 2495551 h 2495551"/>
                  <a:gd name="connsiteX1" fmla="*/ 628009 w 1325584"/>
                  <a:gd name="connsiteY1" fmla="*/ 1004094 h 2495551"/>
                  <a:gd name="connsiteX2" fmla="*/ 83497 w 1325584"/>
                  <a:gd name="connsiteY2" fmla="*/ 111919 h 2495551"/>
                  <a:gd name="connsiteX3" fmla="*/ 506564 w 1325584"/>
                  <a:gd name="connsiteY3" fmla="*/ 1058070 h 2495551"/>
                  <a:gd name="connsiteX4" fmla="*/ 547839 w 1325584"/>
                  <a:gd name="connsiteY4" fmla="*/ 1038226 h 2495551"/>
                  <a:gd name="connsiteX5" fmla="*/ 1324127 w 1325584"/>
                  <a:gd name="connsiteY5" fmla="*/ 1 h 2495551"/>
                  <a:gd name="connsiteX6" fmla="*/ 735959 w 1325584"/>
                  <a:gd name="connsiteY6" fmla="*/ 1033463 h 2495551"/>
                  <a:gd name="connsiteX7" fmla="*/ 604990 w 1325584"/>
                  <a:gd name="connsiteY7" fmla="*/ 897733 h 2495551"/>
                  <a:gd name="connsiteX0" fmla="*/ 655570 w 1352352"/>
                  <a:gd name="connsiteY0" fmla="*/ 2495551 h 2495551"/>
                  <a:gd name="connsiteX1" fmla="*/ 654777 w 1352352"/>
                  <a:gd name="connsiteY1" fmla="*/ 1004094 h 2495551"/>
                  <a:gd name="connsiteX2" fmla="*/ 110265 w 1352352"/>
                  <a:gd name="connsiteY2" fmla="*/ 111919 h 2495551"/>
                  <a:gd name="connsiteX3" fmla="*/ 533332 w 1352352"/>
                  <a:gd name="connsiteY3" fmla="*/ 1058070 h 2495551"/>
                  <a:gd name="connsiteX4" fmla="*/ 574607 w 1352352"/>
                  <a:gd name="connsiteY4" fmla="*/ 1038226 h 2495551"/>
                  <a:gd name="connsiteX5" fmla="*/ 1350895 w 1352352"/>
                  <a:gd name="connsiteY5" fmla="*/ 1 h 2495551"/>
                  <a:gd name="connsiteX6" fmla="*/ 762727 w 1352352"/>
                  <a:gd name="connsiteY6" fmla="*/ 1033463 h 2495551"/>
                  <a:gd name="connsiteX7" fmla="*/ 631758 w 1352352"/>
                  <a:gd name="connsiteY7" fmla="*/ 897733 h 2495551"/>
                  <a:gd name="connsiteX0" fmla="*/ 655238 w 1414040"/>
                  <a:gd name="connsiteY0" fmla="*/ 2505652 h 2505652"/>
                  <a:gd name="connsiteX1" fmla="*/ 654445 w 1414040"/>
                  <a:gd name="connsiteY1" fmla="*/ 1014195 h 2505652"/>
                  <a:gd name="connsiteX2" fmla="*/ 109933 w 1414040"/>
                  <a:gd name="connsiteY2" fmla="*/ 122020 h 2505652"/>
                  <a:gd name="connsiteX3" fmla="*/ 533000 w 1414040"/>
                  <a:gd name="connsiteY3" fmla="*/ 1068171 h 2505652"/>
                  <a:gd name="connsiteX4" fmla="*/ 1386281 w 1414040"/>
                  <a:gd name="connsiteY4" fmla="*/ 569696 h 2505652"/>
                  <a:gd name="connsiteX5" fmla="*/ 1350563 w 1414040"/>
                  <a:gd name="connsiteY5" fmla="*/ 10102 h 2505652"/>
                  <a:gd name="connsiteX6" fmla="*/ 762395 w 1414040"/>
                  <a:gd name="connsiteY6" fmla="*/ 1043564 h 2505652"/>
                  <a:gd name="connsiteX7" fmla="*/ 631426 w 1414040"/>
                  <a:gd name="connsiteY7" fmla="*/ 907834 h 2505652"/>
                  <a:gd name="connsiteX0" fmla="*/ 654907 w 1405669"/>
                  <a:gd name="connsiteY0" fmla="*/ 2518282 h 2518282"/>
                  <a:gd name="connsiteX1" fmla="*/ 654114 w 1405669"/>
                  <a:gd name="connsiteY1" fmla="*/ 1026825 h 2518282"/>
                  <a:gd name="connsiteX2" fmla="*/ 109602 w 1405669"/>
                  <a:gd name="connsiteY2" fmla="*/ 134650 h 2518282"/>
                  <a:gd name="connsiteX3" fmla="*/ 532669 w 1405669"/>
                  <a:gd name="connsiteY3" fmla="*/ 1080801 h 2518282"/>
                  <a:gd name="connsiteX4" fmla="*/ 1369281 w 1405669"/>
                  <a:gd name="connsiteY4" fmla="*/ 429926 h 2518282"/>
                  <a:gd name="connsiteX5" fmla="*/ 1350232 w 1405669"/>
                  <a:gd name="connsiteY5" fmla="*/ 22732 h 2518282"/>
                  <a:gd name="connsiteX6" fmla="*/ 762064 w 1405669"/>
                  <a:gd name="connsiteY6" fmla="*/ 1056194 h 2518282"/>
                  <a:gd name="connsiteX7" fmla="*/ 631095 w 1405669"/>
                  <a:gd name="connsiteY7" fmla="*/ 920464 h 2518282"/>
                  <a:gd name="connsiteX0" fmla="*/ 654907 w 1453077"/>
                  <a:gd name="connsiteY0" fmla="*/ 2522152 h 2522152"/>
                  <a:gd name="connsiteX1" fmla="*/ 654114 w 1453077"/>
                  <a:gd name="connsiteY1" fmla="*/ 1030695 h 2522152"/>
                  <a:gd name="connsiteX2" fmla="*/ 109602 w 1453077"/>
                  <a:gd name="connsiteY2" fmla="*/ 138520 h 2522152"/>
                  <a:gd name="connsiteX3" fmla="*/ 532669 w 1453077"/>
                  <a:gd name="connsiteY3" fmla="*/ 1084671 h 2522152"/>
                  <a:gd name="connsiteX4" fmla="*/ 1369281 w 1453077"/>
                  <a:gd name="connsiteY4" fmla="*/ 433796 h 2522152"/>
                  <a:gd name="connsiteX5" fmla="*/ 1354995 w 1453077"/>
                  <a:gd name="connsiteY5" fmla="*/ 19458 h 2522152"/>
                  <a:gd name="connsiteX6" fmla="*/ 762064 w 1453077"/>
                  <a:gd name="connsiteY6" fmla="*/ 1060064 h 2522152"/>
                  <a:gd name="connsiteX7" fmla="*/ 631095 w 1453077"/>
                  <a:gd name="connsiteY7" fmla="*/ 924334 h 2522152"/>
                  <a:gd name="connsiteX0" fmla="*/ 654907 w 1430197"/>
                  <a:gd name="connsiteY0" fmla="*/ 2529882 h 2529882"/>
                  <a:gd name="connsiteX1" fmla="*/ 654114 w 1430197"/>
                  <a:gd name="connsiteY1" fmla="*/ 1038425 h 2529882"/>
                  <a:gd name="connsiteX2" fmla="*/ 109602 w 1430197"/>
                  <a:gd name="connsiteY2" fmla="*/ 146250 h 2529882"/>
                  <a:gd name="connsiteX3" fmla="*/ 532669 w 1430197"/>
                  <a:gd name="connsiteY3" fmla="*/ 1092401 h 2529882"/>
                  <a:gd name="connsiteX4" fmla="*/ 1369281 w 1430197"/>
                  <a:gd name="connsiteY4" fmla="*/ 441526 h 2529882"/>
                  <a:gd name="connsiteX5" fmla="*/ 1354995 w 1430197"/>
                  <a:gd name="connsiteY5" fmla="*/ 27188 h 2529882"/>
                  <a:gd name="connsiteX6" fmla="*/ 1269269 w 1430197"/>
                  <a:gd name="connsiteY6" fmla="*/ 153394 h 2529882"/>
                  <a:gd name="connsiteX7" fmla="*/ 762064 w 1430197"/>
                  <a:gd name="connsiteY7" fmla="*/ 1067794 h 2529882"/>
                  <a:gd name="connsiteX8" fmla="*/ 631095 w 1430197"/>
                  <a:gd name="connsiteY8" fmla="*/ 932064 h 2529882"/>
                  <a:gd name="connsiteX0" fmla="*/ 654907 w 1441145"/>
                  <a:gd name="connsiteY0" fmla="*/ 2531567 h 2531567"/>
                  <a:gd name="connsiteX1" fmla="*/ 654114 w 1441145"/>
                  <a:gd name="connsiteY1" fmla="*/ 1040110 h 2531567"/>
                  <a:gd name="connsiteX2" fmla="*/ 109602 w 1441145"/>
                  <a:gd name="connsiteY2" fmla="*/ 147935 h 2531567"/>
                  <a:gd name="connsiteX3" fmla="*/ 532669 w 1441145"/>
                  <a:gd name="connsiteY3" fmla="*/ 1094086 h 2531567"/>
                  <a:gd name="connsiteX4" fmla="*/ 1369281 w 1441145"/>
                  <a:gd name="connsiteY4" fmla="*/ 443211 h 2531567"/>
                  <a:gd name="connsiteX5" fmla="*/ 1354995 w 1441145"/>
                  <a:gd name="connsiteY5" fmla="*/ 28873 h 2531567"/>
                  <a:gd name="connsiteX6" fmla="*/ 1002569 w 1441145"/>
                  <a:gd name="connsiteY6" fmla="*/ 150317 h 2531567"/>
                  <a:gd name="connsiteX7" fmla="*/ 762064 w 1441145"/>
                  <a:gd name="connsiteY7" fmla="*/ 1069479 h 2531567"/>
                  <a:gd name="connsiteX8" fmla="*/ 631095 w 1441145"/>
                  <a:gd name="connsiteY8" fmla="*/ 933749 h 2531567"/>
                  <a:gd name="connsiteX0" fmla="*/ 654907 w 1441145"/>
                  <a:gd name="connsiteY0" fmla="*/ 2531567 h 2531567"/>
                  <a:gd name="connsiteX1" fmla="*/ 654114 w 1441145"/>
                  <a:gd name="connsiteY1" fmla="*/ 1040110 h 2531567"/>
                  <a:gd name="connsiteX2" fmla="*/ 109602 w 1441145"/>
                  <a:gd name="connsiteY2" fmla="*/ 147935 h 2531567"/>
                  <a:gd name="connsiteX3" fmla="*/ 532669 w 1441145"/>
                  <a:gd name="connsiteY3" fmla="*/ 1094086 h 2531567"/>
                  <a:gd name="connsiteX4" fmla="*/ 1369281 w 1441145"/>
                  <a:gd name="connsiteY4" fmla="*/ 443211 h 2531567"/>
                  <a:gd name="connsiteX5" fmla="*/ 1354995 w 1441145"/>
                  <a:gd name="connsiteY5" fmla="*/ 28873 h 2531567"/>
                  <a:gd name="connsiteX6" fmla="*/ 1002569 w 1441145"/>
                  <a:gd name="connsiteY6" fmla="*/ 150317 h 2531567"/>
                  <a:gd name="connsiteX7" fmla="*/ 721582 w 1441145"/>
                  <a:gd name="connsiteY7" fmla="*/ 840879 h 2531567"/>
                  <a:gd name="connsiteX8" fmla="*/ 631095 w 1441145"/>
                  <a:gd name="connsiteY8" fmla="*/ 933749 h 2531567"/>
                  <a:gd name="connsiteX0" fmla="*/ 652181 w 1367793"/>
                  <a:gd name="connsiteY0" fmla="*/ 2548817 h 2548817"/>
                  <a:gd name="connsiteX1" fmla="*/ 651388 w 1367793"/>
                  <a:gd name="connsiteY1" fmla="*/ 1057360 h 2548817"/>
                  <a:gd name="connsiteX2" fmla="*/ 106876 w 1367793"/>
                  <a:gd name="connsiteY2" fmla="*/ 165185 h 2548817"/>
                  <a:gd name="connsiteX3" fmla="*/ 529943 w 1367793"/>
                  <a:gd name="connsiteY3" fmla="*/ 1111336 h 2548817"/>
                  <a:gd name="connsiteX4" fmla="*/ 1226061 w 1367793"/>
                  <a:gd name="connsiteY4" fmla="*/ 693823 h 2548817"/>
                  <a:gd name="connsiteX5" fmla="*/ 1352269 w 1367793"/>
                  <a:gd name="connsiteY5" fmla="*/ 46123 h 2548817"/>
                  <a:gd name="connsiteX6" fmla="*/ 999843 w 1367793"/>
                  <a:gd name="connsiteY6" fmla="*/ 167567 h 2548817"/>
                  <a:gd name="connsiteX7" fmla="*/ 718856 w 1367793"/>
                  <a:gd name="connsiteY7" fmla="*/ 858129 h 2548817"/>
                  <a:gd name="connsiteX8" fmla="*/ 628369 w 1367793"/>
                  <a:gd name="connsiteY8" fmla="*/ 950999 h 2548817"/>
                  <a:gd name="connsiteX0" fmla="*/ 652181 w 1441542"/>
                  <a:gd name="connsiteY0" fmla="*/ 2535546 h 2535546"/>
                  <a:gd name="connsiteX1" fmla="*/ 651388 w 1441542"/>
                  <a:gd name="connsiteY1" fmla="*/ 1044089 h 2535546"/>
                  <a:gd name="connsiteX2" fmla="*/ 106876 w 1441542"/>
                  <a:gd name="connsiteY2" fmla="*/ 151914 h 2535546"/>
                  <a:gd name="connsiteX3" fmla="*/ 529943 w 1441542"/>
                  <a:gd name="connsiteY3" fmla="*/ 1098065 h 2535546"/>
                  <a:gd name="connsiteX4" fmla="*/ 1226061 w 1441542"/>
                  <a:gd name="connsiteY4" fmla="*/ 680552 h 2535546"/>
                  <a:gd name="connsiteX5" fmla="*/ 1433232 w 1441542"/>
                  <a:gd name="connsiteY5" fmla="*/ 51902 h 2535546"/>
                  <a:gd name="connsiteX6" fmla="*/ 999843 w 1441542"/>
                  <a:gd name="connsiteY6" fmla="*/ 154296 h 2535546"/>
                  <a:gd name="connsiteX7" fmla="*/ 718856 w 1441542"/>
                  <a:gd name="connsiteY7" fmla="*/ 844858 h 2535546"/>
                  <a:gd name="connsiteX8" fmla="*/ 628369 w 1441542"/>
                  <a:gd name="connsiteY8" fmla="*/ 937728 h 2535546"/>
                  <a:gd name="connsiteX0" fmla="*/ 652181 w 1462710"/>
                  <a:gd name="connsiteY0" fmla="*/ 2564860 h 2564860"/>
                  <a:gd name="connsiteX1" fmla="*/ 651388 w 1462710"/>
                  <a:gd name="connsiteY1" fmla="*/ 1073403 h 2564860"/>
                  <a:gd name="connsiteX2" fmla="*/ 106876 w 1462710"/>
                  <a:gd name="connsiteY2" fmla="*/ 181228 h 2564860"/>
                  <a:gd name="connsiteX3" fmla="*/ 529943 w 1462710"/>
                  <a:gd name="connsiteY3" fmla="*/ 1127379 h 2564860"/>
                  <a:gd name="connsiteX4" fmla="*/ 1226061 w 1462710"/>
                  <a:gd name="connsiteY4" fmla="*/ 709866 h 2564860"/>
                  <a:gd name="connsiteX5" fmla="*/ 1433232 w 1462710"/>
                  <a:gd name="connsiteY5" fmla="*/ 81216 h 2564860"/>
                  <a:gd name="connsiteX6" fmla="*/ 999843 w 1462710"/>
                  <a:gd name="connsiteY6" fmla="*/ 183610 h 2564860"/>
                  <a:gd name="connsiteX7" fmla="*/ 718856 w 1462710"/>
                  <a:gd name="connsiteY7" fmla="*/ 874172 h 2564860"/>
                  <a:gd name="connsiteX8" fmla="*/ 628369 w 1462710"/>
                  <a:gd name="connsiteY8" fmla="*/ 967042 h 2564860"/>
                  <a:gd name="connsiteX0" fmla="*/ 595760 w 1406289"/>
                  <a:gd name="connsiteY0" fmla="*/ 2564860 h 2564860"/>
                  <a:gd name="connsiteX1" fmla="*/ 594967 w 1406289"/>
                  <a:gd name="connsiteY1" fmla="*/ 1073403 h 2564860"/>
                  <a:gd name="connsiteX2" fmla="*/ 50455 w 1406289"/>
                  <a:gd name="connsiteY2" fmla="*/ 181228 h 2564860"/>
                  <a:gd name="connsiteX3" fmla="*/ 71883 w 1406289"/>
                  <a:gd name="connsiteY3" fmla="*/ 709866 h 2564860"/>
                  <a:gd name="connsiteX4" fmla="*/ 473522 w 1406289"/>
                  <a:gd name="connsiteY4" fmla="*/ 1127379 h 2564860"/>
                  <a:gd name="connsiteX5" fmla="*/ 1169640 w 1406289"/>
                  <a:gd name="connsiteY5" fmla="*/ 709866 h 2564860"/>
                  <a:gd name="connsiteX6" fmla="*/ 1376811 w 1406289"/>
                  <a:gd name="connsiteY6" fmla="*/ 81216 h 2564860"/>
                  <a:gd name="connsiteX7" fmla="*/ 943422 w 1406289"/>
                  <a:gd name="connsiteY7" fmla="*/ 183610 h 2564860"/>
                  <a:gd name="connsiteX8" fmla="*/ 662435 w 1406289"/>
                  <a:gd name="connsiteY8" fmla="*/ 874172 h 2564860"/>
                  <a:gd name="connsiteX9" fmla="*/ 571948 w 1406289"/>
                  <a:gd name="connsiteY9" fmla="*/ 967042 h 2564860"/>
                  <a:gd name="connsiteX0" fmla="*/ 570672 w 1381201"/>
                  <a:gd name="connsiteY0" fmla="*/ 2564860 h 2564860"/>
                  <a:gd name="connsiteX1" fmla="*/ 569879 w 1381201"/>
                  <a:gd name="connsiteY1" fmla="*/ 1073403 h 2564860"/>
                  <a:gd name="connsiteX2" fmla="*/ 72992 w 1381201"/>
                  <a:gd name="connsiteY2" fmla="*/ 197897 h 2564860"/>
                  <a:gd name="connsiteX3" fmla="*/ 46795 w 1381201"/>
                  <a:gd name="connsiteY3" fmla="*/ 709866 h 2564860"/>
                  <a:gd name="connsiteX4" fmla="*/ 448434 w 1381201"/>
                  <a:gd name="connsiteY4" fmla="*/ 1127379 h 2564860"/>
                  <a:gd name="connsiteX5" fmla="*/ 1144552 w 1381201"/>
                  <a:gd name="connsiteY5" fmla="*/ 709866 h 2564860"/>
                  <a:gd name="connsiteX6" fmla="*/ 1351723 w 1381201"/>
                  <a:gd name="connsiteY6" fmla="*/ 81216 h 2564860"/>
                  <a:gd name="connsiteX7" fmla="*/ 918334 w 1381201"/>
                  <a:gd name="connsiteY7" fmla="*/ 183610 h 2564860"/>
                  <a:gd name="connsiteX8" fmla="*/ 637347 w 1381201"/>
                  <a:gd name="connsiteY8" fmla="*/ 874172 h 2564860"/>
                  <a:gd name="connsiteX9" fmla="*/ 546860 w 1381201"/>
                  <a:gd name="connsiteY9" fmla="*/ 967042 h 2564860"/>
                  <a:gd name="connsiteX0" fmla="*/ 557545 w 1368074"/>
                  <a:gd name="connsiteY0" fmla="*/ 2564860 h 2564860"/>
                  <a:gd name="connsiteX1" fmla="*/ 556752 w 1368074"/>
                  <a:gd name="connsiteY1" fmla="*/ 1073403 h 2564860"/>
                  <a:gd name="connsiteX2" fmla="*/ 278937 w 1368074"/>
                  <a:gd name="connsiteY2" fmla="*/ 457454 h 2564860"/>
                  <a:gd name="connsiteX3" fmla="*/ 59865 w 1368074"/>
                  <a:gd name="connsiteY3" fmla="*/ 197897 h 2564860"/>
                  <a:gd name="connsiteX4" fmla="*/ 33668 w 1368074"/>
                  <a:gd name="connsiteY4" fmla="*/ 709866 h 2564860"/>
                  <a:gd name="connsiteX5" fmla="*/ 435307 w 1368074"/>
                  <a:gd name="connsiteY5" fmla="*/ 1127379 h 2564860"/>
                  <a:gd name="connsiteX6" fmla="*/ 1131425 w 1368074"/>
                  <a:gd name="connsiteY6" fmla="*/ 709866 h 2564860"/>
                  <a:gd name="connsiteX7" fmla="*/ 1338596 w 1368074"/>
                  <a:gd name="connsiteY7" fmla="*/ 81216 h 2564860"/>
                  <a:gd name="connsiteX8" fmla="*/ 905207 w 1368074"/>
                  <a:gd name="connsiteY8" fmla="*/ 183610 h 2564860"/>
                  <a:gd name="connsiteX9" fmla="*/ 624220 w 1368074"/>
                  <a:gd name="connsiteY9" fmla="*/ 874172 h 2564860"/>
                  <a:gd name="connsiteX10" fmla="*/ 533733 w 1368074"/>
                  <a:gd name="connsiteY10" fmla="*/ 967042 h 2564860"/>
                  <a:gd name="connsiteX0" fmla="*/ 559778 w 1370307"/>
                  <a:gd name="connsiteY0" fmla="*/ 2564860 h 2564860"/>
                  <a:gd name="connsiteX1" fmla="*/ 558985 w 1370307"/>
                  <a:gd name="connsiteY1" fmla="*/ 1073403 h 2564860"/>
                  <a:gd name="connsiteX2" fmla="*/ 335939 w 1370307"/>
                  <a:gd name="connsiteY2" fmla="*/ 383635 h 2564860"/>
                  <a:gd name="connsiteX3" fmla="*/ 62098 w 1370307"/>
                  <a:gd name="connsiteY3" fmla="*/ 197897 h 2564860"/>
                  <a:gd name="connsiteX4" fmla="*/ 35901 w 1370307"/>
                  <a:gd name="connsiteY4" fmla="*/ 709866 h 2564860"/>
                  <a:gd name="connsiteX5" fmla="*/ 437540 w 1370307"/>
                  <a:gd name="connsiteY5" fmla="*/ 1127379 h 2564860"/>
                  <a:gd name="connsiteX6" fmla="*/ 1133658 w 1370307"/>
                  <a:gd name="connsiteY6" fmla="*/ 709866 h 2564860"/>
                  <a:gd name="connsiteX7" fmla="*/ 1340829 w 1370307"/>
                  <a:gd name="connsiteY7" fmla="*/ 81216 h 2564860"/>
                  <a:gd name="connsiteX8" fmla="*/ 907440 w 1370307"/>
                  <a:gd name="connsiteY8" fmla="*/ 183610 h 2564860"/>
                  <a:gd name="connsiteX9" fmla="*/ 626453 w 1370307"/>
                  <a:gd name="connsiteY9" fmla="*/ 874172 h 2564860"/>
                  <a:gd name="connsiteX10" fmla="*/ 535966 w 1370307"/>
                  <a:gd name="connsiteY10" fmla="*/ 967042 h 2564860"/>
                  <a:gd name="connsiteX0" fmla="*/ 598828 w 1409357"/>
                  <a:gd name="connsiteY0" fmla="*/ 2564860 h 2564860"/>
                  <a:gd name="connsiteX1" fmla="*/ 598035 w 1409357"/>
                  <a:gd name="connsiteY1" fmla="*/ 1073403 h 2564860"/>
                  <a:gd name="connsiteX2" fmla="*/ 374989 w 1409357"/>
                  <a:gd name="connsiteY2" fmla="*/ 383635 h 2564860"/>
                  <a:gd name="connsiteX3" fmla="*/ 24948 w 1409357"/>
                  <a:gd name="connsiteY3" fmla="*/ 207422 h 2564860"/>
                  <a:gd name="connsiteX4" fmla="*/ 74951 w 1409357"/>
                  <a:gd name="connsiteY4" fmla="*/ 709866 h 2564860"/>
                  <a:gd name="connsiteX5" fmla="*/ 476590 w 1409357"/>
                  <a:gd name="connsiteY5" fmla="*/ 1127379 h 2564860"/>
                  <a:gd name="connsiteX6" fmla="*/ 1172708 w 1409357"/>
                  <a:gd name="connsiteY6" fmla="*/ 709866 h 2564860"/>
                  <a:gd name="connsiteX7" fmla="*/ 1379879 w 1409357"/>
                  <a:gd name="connsiteY7" fmla="*/ 81216 h 2564860"/>
                  <a:gd name="connsiteX8" fmla="*/ 946490 w 1409357"/>
                  <a:gd name="connsiteY8" fmla="*/ 183610 h 2564860"/>
                  <a:gd name="connsiteX9" fmla="*/ 665503 w 1409357"/>
                  <a:gd name="connsiteY9" fmla="*/ 874172 h 2564860"/>
                  <a:gd name="connsiteX10" fmla="*/ 575016 w 1409357"/>
                  <a:gd name="connsiteY10" fmla="*/ 967042 h 2564860"/>
                  <a:gd name="connsiteX0" fmla="*/ 631267 w 1441796"/>
                  <a:gd name="connsiteY0" fmla="*/ 2564860 h 2564860"/>
                  <a:gd name="connsiteX1" fmla="*/ 630474 w 1441796"/>
                  <a:gd name="connsiteY1" fmla="*/ 1073403 h 2564860"/>
                  <a:gd name="connsiteX2" fmla="*/ 407428 w 1441796"/>
                  <a:gd name="connsiteY2" fmla="*/ 383635 h 2564860"/>
                  <a:gd name="connsiteX3" fmla="*/ 57387 w 1441796"/>
                  <a:gd name="connsiteY3" fmla="*/ 207422 h 2564860"/>
                  <a:gd name="connsiteX4" fmla="*/ 43097 w 1441796"/>
                  <a:gd name="connsiteY4" fmla="*/ 702722 h 2564860"/>
                  <a:gd name="connsiteX5" fmla="*/ 509029 w 1441796"/>
                  <a:gd name="connsiteY5" fmla="*/ 1127379 h 2564860"/>
                  <a:gd name="connsiteX6" fmla="*/ 1205147 w 1441796"/>
                  <a:gd name="connsiteY6" fmla="*/ 709866 h 2564860"/>
                  <a:gd name="connsiteX7" fmla="*/ 1412318 w 1441796"/>
                  <a:gd name="connsiteY7" fmla="*/ 81216 h 2564860"/>
                  <a:gd name="connsiteX8" fmla="*/ 978929 w 1441796"/>
                  <a:gd name="connsiteY8" fmla="*/ 183610 h 2564860"/>
                  <a:gd name="connsiteX9" fmla="*/ 697942 w 1441796"/>
                  <a:gd name="connsiteY9" fmla="*/ 874172 h 2564860"/>
                  <a:gd name="connsiteX10" fmla="*/ 607455 w 1441796"/>
                  <a:gd name="connsiteY10" fmla="*/ 967042 h 2564860"/>
                  <a:gd name="connsiteX0" fmla="*/ 644524 w 1455053"/>
                  <a:gd name="connsiteY0" fmla="*/ 2564860 h 2564860"/>
                  <a:gd name="connsiteX1" fmla="*/ 643731 w 1455053"/>
                  <a:gd name="connsiteY1" fmla="*/ 1073403 h 2564860"/>
                  <a:gd name="connsiteX2" fmla="*/ 420685 w 1455053"/>
                  <a:gd name="connsiteY2" fmla="*/ 383635 h 2564860"/>
                  <a:gd name="connsiteX3" fmla="*/ 70644 w 1455053"/>
                  <a:gd name="connsiteY3" fmla="*/ 207422 h 2564860"/>
                  <a:gd name="connsiteX4" fmla="*/ 56354 w 1455053"/>
                  <a:gd name="connsiteY4" fmla="*/ 702722 h 2564860"/>
                  <a:gd name="connsiteX5" fmla="*/ 522286 w 1455053"/>
                  <a:gd name="connsiteY5" fmla="*/ 1127379 h 2564860"/>
                  <a:gd name="connsiteX6" fmla="*/ 1218404 w 1455053"/>
                  <a:gd name="connsiteY6" fmla="*/ 709866 h 2564860"/>
                  <a:gd name="connsiteX7" fmla="*/ 1425575 w 1455053"/>
                  <a:gd name="connsiteY7" fmla="*/ 81216 h 2564860"/>
                  <a:gd name="connsiteX8" fmla="*/ 992186 w 1455053"/>
                  <a:gd name="connsiteY8" fmla="*/ 183610 h 2564860"/>
                  <a:gd name="connsiteX9" fmla="*/ 711199 w 1455053"/>
                  <a:gd name="connsiteY9" fmla="*/ 874172 h 2564860"/>
                  <a:gd name="connsiteX10" fmla="*/ 620712 w 1455053"/>
                  <a:gd name="connsiteY10" fmla="*/ 967042 h 2564860"/>
                  <a:gd name="connsiteX0" fmla="*/ 644524 w 1455053"/>
                  <a:gd name="connsiteY0" fmla="*/ 2564860 h 2564860"/>
                  <a:gd name="connsiteX1" fmla="*/ 643731 w 1455053"/>
                  <a:gd name="connsiteY1" fmla="*/ 1073403 h 2564860"/>
                  <a:gd name="connsiteX2" fmla="*/ 420685 w 1455053"/>
                  <a:gd name="connsiteY2" fmla="*/ 383635 h 2564860"/>
                  <a:gd name="connsiteX3" fmla="*/ 70644 w 1455053"/>
                  <a:gd name="connsiteY3" fmla="*/ 207422 h 2564860"/>
                  <a:gd name="connsiteX4" fmla="*/ 56354 w 1455053"/>
                  <a:gd name="connsiteY4" fmla="*/ 702722 h 2564860"/>
                  <a:gd name="connsiteX5" fmla="*/ 522286 w 1455053"/>
                  <a:gd name="connsiteY5" fmla="*/ 1127379 h 2564860"/>
                  <a:gd name="connsiteX6" fmla="*/ 1218404 w 1455053"/>
                  <a:gd name="connsiteY6" fmla="*/ 709866 h 2564860"/>
                  <a:gd name="connsiteX7" fmla="*/ 1425575 w 1455053"/>
                  <a:gd name="connsiteY7" fmla="*/ 81216 h 2564860"/>
                  <a:gd name="connsiteX8" fmla="*/ 992186 w 1455053"/>
                  <a:gd name="connsiteY8" fmla="*/ 183610 h 2564860"/>
                  <a:gd name="connsiteX9" fmla="*/ 711199 w 1455053"/>
                  <a:gd name="connsiteY9" fmla="*/ 874172 h 2564860"/>
                  <a:gd name="connsiteX10" fmla="*/ 644524 w 1455053"/>
                  <a:gd name="connsiteY10" fmla="*/ 1052767 h 2564860"/>
                  <a:gd name="connsiteX0" fmla="*/ 644524 w 1407007"/>
                  <a:gd name="connsiteY0" fmla="*/ 2578421 h 2578421"/>
                  <a:gd name="connsiteX1" fmla="*/ 643731 w 1407007"/>
                  <a:gd name="connsiteY1" fmla="*/ 1086964 h 2578421"/>
                  <a:gd name="connsiteX2" fmla="*/ 420685 w 1407007"/>
                  <a:gd name="connsiteY2" fmla="*/ 397196 h 2578421"/>
                  <a:gd name="connsiteX3" fmla="*/ 70644 w 1407007"/>
                  <a:gd name="connsiteY3" fmla="*/ 220983 h 2578421"/>
                  <a:gd name="connsiteX4" fmla="*/ 56354 w 1407007"/>
                  <a:gd name="connsiteY4" fmla="*/ 716283 h 2578421"/>
                  <a:gd name="connsiteX5" fmla="*/ 522286 w 1407007"/>
                  <a:gd name="connsiteY5" fmla="*/ 1140940 h 2578421"/>
                  <a:gd name="connsiteX6" fmla="*/ 1218404 w 1407007"/>
                  <a:gd name="connsiteY6" fmla="*/ 723427 h 2578421"/>
                  <a:gd name="connsiteX7" fmla="*/ 1370807 w 1407007"/>
                  <a:gd name="connsiteY7" fmla="*/ 75727 h 2578421"/>
                  <a:gd name="connsiteX8" fmla="*/ 992186 w 1407007"/>
                  <a:gd name="connsiteY8" fmla="*/ 197171 h 2578421"/>
                  <a:gd name="connsiteX9" fmla="*/ 711199 w 1407007"/>
                  <a:gd name="connsiteY9" fmla="*/ 887733 h 2578421"/>
                  <a:gd name="connsiteX10" fmla="*/ 644524 w 1407007"/>
                  <a:gd name="connsiteY10" fmla="*/ 1066328 h 2578421"/>
                  <a:gd name="connsiteX0" fmla="*/ 644524 w 1386769"/>
                  <a:gd name="connsiteY0" fmla="*/ 2527538 h 2527538"/>
                  <a:gd name="connsiteX1" fmla="*/ 643731 w 1386769"/>
                  <a:gd name="connsiteY1" fmla="*/ 1036081 h 2527538"/>
                  <a:gd name="connsiteX2" fmla="*/ 420685 w 1386769"/>
                  <a:gd name="connsiteY2" fmla="*/ 346313 h 2527538"/>
                  <a:gd name="connsiteX3" fmla="*/ 70644 w 1386769"/>
                  <a:gd name="connsiteY3" fmla="*/ 170100 h 2527538"/>
                  <a:gd name="connsiteX4" fmla="*/ 56354 w 1386769"/>
                  <a:gd name="connsiteY4" fmla="*/ 665400 h 2527538"/>
                  <a:gd name="connsiteX5" fmla="*/ 522286 w 1386769"/>
                  <a:gd name="connsiteY5" fmla="*/ 1090057 h 2527538"/>
                  <a:gd name="connsiteX6" fmla="*/ 1218404 w 1386769"/>
                  <a:gd name="connsiteY6" fmla="*/ 672544 h 2527538"/>
                  <a:gd name="connsiteX7" fmla="*/ 1370807 w 1386769"/>
                  <a:gd name="connsiteY7" fmla="*/ 24844 h 2527538"/>
                  <a:gd name="connsiteX8" fmla="*/ 937417 w 1386769"/>
                  <a:gd name="connsiteY8" fmla="*/ 224869 h 2527538"/>
                  <a:gd name="connsiteX9" fmla="*/ 711199 w 1386769"/>
                  <a:gd name="connsiteY9" fmla="*/ 836850 h 2527538"/>
                  <a:gd name="connsiteX10" fmla="*/ 644524 w 1386769"/>
                  <a:gd name="connsiteY10" fmla="*/ 1015445 h 2527538"/>
                  <a:gd name="connsiteX0" fmla="*/ 644524 w 1384661"/>
                  <a:gd name="connsiteY0" fmla="*/ 2519324 h 2519324"/>
                  <a:gd name="connsiteX1" fmla="*/ 643731 w 1384661"/>
                  <a:gd name="connsiteY1" fmla="*/ 1027867 h 2519324"/>
                  <a:gd name="connsiteX2" fmla="*/ 420685 w 1384661"/>
                  <a:gd name="connsiteY2" fmla="*/ 338099 h 2519324"/>
                  <a:gd name="connsiteX3" fmla="*/ 70644 w 1384661"/>
                  <a:gd name="connsiteY3" fmla="*/ 161886 h 2519324"/>
                  <a:gd name="connsiteX4" fmla="*/ 56354 w 1384661"/>
                  <a:gd name="connsiteY4" fmla="*/ 657186 h 2519324"/>
                  <a:gd name="connsiteX5" fmla="*/ 522286 w 1384661"/>
                  <a:gd name="connsiteY5" fmla="*/ 1081843 h 2519324"/>
                  <a:gd name="connsiteX6" fmla="*/ 1218404 w 1384661"/>
                  <a:gd name="connsiteY6" fmla="*/ 664330 h 2519324"/>
                  <a:gd name="connsiteX7" fmla="*/ 1368426 w 1384661"/>
                  <a:gd name="connsiteY7" fmla="*/ 26155 h 2519324"/>
                  <a:gd name="connsiteX8" fmla="*/ 937417 w 1384661"/>
                  <a:gd name="connsiteY8" fmla="*/ 216655 h 2519324"/>
                  <a:gd name="connsiteX9" fmla="*/ 711199 w 1384661"/>
                  <a:gd name="connsiteY9" fmla="*/ 828636 h 2519324"/>
                  <a:gd name="connsiteX10" fmla="*/ 644524 w 1384661"/>
                  <a:gd name="connsiteY10" fmla="*/ 1007231 h 2519324"/>
                  <a:gd name="connsiteX0" fmla="*/ 644524 w 1415114"/>
                  <a:gd name="connsiteY0" fmla="*/ 2535402 h 2535402"/>
                  <a:gd name="connsiteX1" fmla="*/ 643731 w 1415114"/>
                  <a:gd name="connsiteY1" fmla="*/ 1043945 h 2535402"/>
                  <a:gd name="connsiteX2" fmla="*/ 420685 w 1415114"/>
                  <a:gd name="connsiteY2" fmla="*/ 354177 h 2535402"/>
                  <a:gd name="connsiteX3" fmla="*/ 70644 w 1415114"/>
                  <a:gd name="connsiteY3" fmla="*/ 177964 h 2535402"/>
                  <a:gd name="connsiteX4" fmla="*/ 56354 w 1415114"/>
                  <a:gd name="connsiteY4" fmla="*/ 673264 h 2535402"/>
                  <a:gd name="connsiteX5" fmla="*/ 522286 w 1415114"/>
                  <a:gd name="connsiteY5" fmla="*/ 1097921 h 2535402"/>
                  <a:gd name="connsiteX6" fmla="*/ 1218404 w 1415114"/>
                  <a:gd name="connsiteY6" fmla="*/ 680408 h 2535402"/>
                  <a:gd name="connsiteX7" fmla="*/ 1368426 w 1415114"/>
                  <a:gd name="connsiteY7" fmla="*/ 42233 h 2535402"/>
                  <a:gd name="connsiteX8" fmla="*/ 937417 w 1415114"/>
                  <a:gd name="connsiteY8" fmla="*/ 232733 h 2535402"/>
                  <a:gd name="connsiteX9" fmla="*/ 711199 w 1415114"/>
                  <a:gd name="connsiteY9" fmla="*/ 844714 h 2535402"/>
                  <a:gd name="connsiteX10" fmla="*/ 644524 w 1415114"/>
                  <a:gd name="connsiteY10" fmla="*/ 1023309 h 2535402"/>
                  <a:gd name="connsiteX0" fmla="*/ 663574 w 1415114"/>
                  <a:gd name="connsiteY0" fmla="*/ 2535402 h 2535402"/>
                  <a:gd name="connsiteX1" fmla="*/ 643731 w 1415114"/>
                  <a:gd name="connsiteY1" fmla="*/ 1043945 h 2535402"/>
                  <a:gd name="connsiteX2" fmla="*/ 420685 w 1415114"/>
                  <a:gd name="connsiteY2" fmla="*/ 354177 h 2535402"/>
                  <a:gd name="connsiteX3" fmla="*/ 70644 w 1415114"/>
                  <a:gd name="connsiteY3" fmla="*/ 177964 h 2535402"/>
                  <a:gd name="connsiteX4" fmla="*/ 56354 w 1415114"/>
                  <a:gd name="connsiteY4" fmla="*/ 673264 h 2535402"/>
                  <a:gd name="connsiteX5" fmla="*/ 522286 w 1415114"/>
                  <a:gd name="connsiteY5" fmla="*/ 1097921 h 2535402"/>
                  <a:gd name="connsiteX6" fmla="*/ 1218404 w 1415114"/>
                  <a:gd name="connsiteY6" fmla="*/ 680408 h 2535402"/>
                  <a:gd name="connsiteX7" fmla="*/ 1368426 w 1415114"/>
                  <a:gd name="connsiteY7" fmla="*/ 42233 h 2535402"/>
                  <a:gd name="connsiteX8" fmla="*/ 937417 w 1415114"/>
                  <a:gd name="connsiteY8" fmla="*/ 232733 h 2535402"/>
                  <a:gd name="connsiteX9" fmla="*/ 711199 w 1415114"/>
                  <a:gd name="connsiteY9" fmla="*/ 844714 h 2535402"/>
                  <a:gd name="connsiteX10" fmla="*/ 644524 w 1415114"/>
                  <a:gd name="connsiteY10" fmla="*/ 1023309 h 2535402"/>
                  <a:gd name="connsiteX0" fmla="*/ 663574 w 1415114"/>
                  <a:gd name="connsiteY0" fmla="*/ 2535402 h 2535402"/>
                  <a:gd name="connsiteX1" fmla="*/ 643731 w 1415114"/>
                  <a:gd name="connsiteY1" fmla="*/ 1043945 h 2535402"/>
                  <a:gd name="connsiteX2" fmla="*/ 420685 w 1415114"/>
                  <a:gd name="connsiteY2" fmla="*/ 354177 h 2535402"/>
                  <a:gd name="connsiteX3" fmla="*/ 70644 w 1415114"/>
                  <a:gd name="connsiteY3" fmla="*/ 177964 h 2535402"/>
                  <a:gd name="connsiteX4" fmla="*/ 56354 w 1415114"/>
                  <a:gd name="connsiteY4" fmla="*/ 673264 h 2535402"/>
                  <a:gd name="connsiteX5" fmla="*/ 522286 w 1415114"/>
                  <a:gd name="connsiteY5" fmla="*/ 1097921 h 2535402"/>
                  <a:gd name="connsiteX6" fmla="*/ 1218404 w 1415114"/>
                  <a:gd name="connsiteY6" fmla="*/ 680408 h 2535402"/>
                  <a:gd name="connsiteX7" fmla="*/ 1368426 w 1415114"/>
                  <a:gd name="connsiteY7" fmla="*/ 42233 h 2535402"/>
                  <a:gd name="connsiteX8" fmla="*/ 937417 w 1415114"/>
                  <a:gd name="connsiteY8" fmla="*/ 232733 h 2535402"/>
                  <a:gd name="connsiteX9" fmla="*/ 711199 w 1415114"/>
                  <a:gd name="connsiteY9" fmla="*/ 844714 h 2535402"/>
                  <a:gd name="connsiteX10" fmla="*/ 644524 w 1415114"/>
                  <a:gd name="connsiteY10" fmla="*/ 1023309 h 2535402"/>
                  <a:gd name="connsiteX0" fmla="*/ 649287 w 1415114"/>
                  <a:gd name="connsiteY0" fmla="*/ 2535402 h 2535402"/>
                  <a:gd name="connsiteX1" fmla="*/ 643731 w 1415114"/>
                  <a:gd name="connsiteY1" fmla="*/ 1043945 h 2535402"/>
                  <a:gd name="connsiteX2" fmla="*/ 420685 w 1415114"/>
                  <a:gd name="connsiteY2" fmla="*/ 354177 h 2535402"/>
                  <a:gd name="connsiteX3" fmla="*/ 70644 w 1415114"/>
                  <a:gd name="connsiteY3" fmla="*/ 177964 h 2535402"/>
                  <a:gd name="connsiteX4" fmla="*/ 56354 w 1415114"/>
                  <a:gd name="connsiteY4" fmla="*/ 673264 h 2535402"/>
                  <a:gd name="connsiteX5" fmla="*/ 522286 w 1415114"/>
                  <a:gd name="connsiteY5" fmla="*/ 1097921 h 2535402"/>
                  <a:gd name="connsiteX6" fmla="*/ 1218404 w 1415114"/>
                  <a:gd name="connsiteY6" fmla="*/ 680408 h 2535402"/>
                  <a:gd name="connsiteX7" fmla="*/ 1368426 w 1415114"/>
                  <a:gd name="connsiteY7" fmla="*/ 42233 h 2535402"/>
                  <a:gd name="connsiteX8" fmla="*/ 937417 w 1415114"/>
                  <a:gd name="connsiteY8" fmla="*/ 232733 h 2535402"/>
                  <a:gd name="connsiteX9" fmla="*/ 711199 w 1415114"/>
                  <a:gd name="connsiteY9" fmla="*/ 844714 h 2535402"/>
                  <a:gd name="connsiteX10" fmla="*/ 644524 w 1415114"/>
                  <a:gd name="connsiteY10" fmla="*/ 1023309 h 2535402"/>
                  <a:gd name="connsiteX0" fmla="*/ 649287 w 1415114"/>
                  <a:gd name="connsiteY0" fmla="*/ 2535402 h 2535402"/>
                  <a:gd name="connsiteX1" fmla="*/ 643731 w 1415114"/>
                  <a:gd name="connsiteY1" fmla="*/ 1043945 h 2535402"/>
                  <a:gd name="connsiteX2" fmla="*/ 420685 w 1415114"/>
                  <a:gd name="connsiteY2" fmla="*/ 354177 h 2535402"/>
                  <a:gd name="connsiteX3" fmla="*/ 70644 w 1415114"/>
                  <a:gd name="connsiteY3" fmla="*/ 177964 h 2535402"/>
                  <a:gd name="connsiteX4" fmla="*/ 56354 w 1415114"/>
                  <a:gd name="connsiteY4" fmla="*/ 673264 h 2535402"/>
                  <a:gd name="connsiteX5" fmla="*/ 522286 w 1415114"/>
                  <a:gd name="connsiteY5" fmla="*/ 1097921 h 2535402"/>
                  <a:gd name="connsiteX6" fmla="*/ 1218404 w 1415114"/>
                  <a:gd name="connsiteY6" fmla="*/ 680408 h 2535402"/>
                  <a:gd name="connsiteX7" fmla="*/ 1368426 w 1415114"/>
                  <a:gd name="connsiteY7" fmla="*/ 42233 h 2535402"/>
                  <a:gd name="connsiteX8" fmla="*/ 937417 w 1415114"/>
                  <a:gd name="connsiteY8" fmla="*/ 232733 h 2535402"/>
                  <a:gd name="connsiteX9" fmla="*/ 711199 w 1415114"/>
                  <a:gd name="connsiteY9" fmla="*/ 844714 h 2535402"/>
                  <a:gd name="connsiteX10" fmla="*/ 644524 w 1415114"/>
                  <a:gd name="connsiteY10" fmla="*/ 1023309 h 2535402"/>
                  <a:gd name="connsiteX0" fmla="*/ 677862 w 1415114"/>
                  <a:gd name="connsiteY0" fmla="*/ 2533021 h 2533021"/>
                  <a:gd name="connsiteX1" fmla="*/ 643731 w 1415114"/>
                  <a:gd name="connsiteY1" fmla="*/ 1043945 h 2533021"/>
                  <a:gd name="connsiteX2" fmla="*/ 420685 w 1415114"/>
                  <a:gd name="connsiteY2" fmla="*/ 354177 h 2533021"/>
                  <a:gd name="connsiteX3" fmla="*/ 70644 w 1415114"/>
                  <a:gd name="connsiteY3" fmla="*/ 177964 h 2533021"/>
                  <a:gd name="connsiteX4" fmla="*/ 56354 w 1415114"/>
                  <a:gd name="connsiteY4" fmla="*/ 673264 h 2533021"/>
                  <a:gd name="connsiteX5" fmla="*/ 522286 w 1415114"/>
                  <a:gd name="connsiteY5" fmla="*/ 1097921 h 2533021"/>
                  <a:gd name="connsiteX6" fmla="*/ 1218404 w 1415114"/>
                  <a:gd name="connsiteY6" fmla="*/ 680408 h 2533021"/>
                  <a:gd name="connsiteX7" fmla="*/ 1368426 w 1415114"/>
                  <a:gd name="connsiteY7" fmla="*/ 42233 h 2533021"/>
                  <a:gd name="connsiteX8" fmla="*/ 937417 w 1415114"/>
                  <a:gd name="connsiteY8" fmla="*/ 232733 h 2533021"/>
                  <a:gd name="connsiteX9" fmla="*/ 711199 w 1415114"/>
                  <a:gd name="connsiteY9" fmla="*/ 844714 h 2533021"/>
                  <a:gd name="connsiteX10" fmla="*/ 644524 w 1415114"/>
                  <a:gd name="connsiteY10" fmla="*/ 1023309 h 2533021"/>
                  <a:gd name="connsiteX0" fmla="*/ 677862 w 1431287"/>
                  <a:gd name="connsiteY0" fmla="*/ 2517392 h 2517392"/>
                  <a:gd name="connsiteX1" fmla="*/ 643731 w 1431287"/>
                  <a:gd name="connsiteY1" fmla="*/ 1028316 h 2517392"/>
                  <a:gd name="connsiteX2" fmla="*/ 420685 w 1431287"/>
                  <a:gd name="connsiteY2" fmla="*/ 338548 h 2517392"/>
                  <a:gd name="connsiteX3" fmla="*/ 70644 w 1431287"/>
                  <a:gd name="connsiteY3" fmla="*/ 162335 h 2517392"/>
                  <a:gd name="connsiteX4" fmla="*/ 56354 w 1431287"/>
                  <a:gd name="connsiteY4" fmla="*/ 657635 h 2517392"/>
                  <a:gd name="connsiteX5" fmla="*/ 522286 w 1431287"/>
                  <a:gd name="connsiteY5" fmla="*/ 1082292 h 2517392"/>
                  <a:gd name="connsiteX6" fmla="*/ 1218404 w 1431287"/>
                  <a:gd name="connsiteY6" fmla="*/ 664779 h 2517392"/>
                  <a:gd name="connsiteX7" fmla="*/ 1387476 w 1431287"/>
                  <a:gd name="connsiteY7" fmla="*/ 45654 h 2517392"/>
                  <a:gd name="connsiteX8" fmla="*/ 937417 w 1431287"/>
                  <a:gd name="connsiteY8" fmla="*/ 217104 h 2517392"/>
                  <a:gd name="connsiteX9" fmla="*/ 711199 w 1431287"/>
                  <a:gd name="connsiteY9" fmla="*/ 829085 h 2517392"/>
                  <a:gd name="connsiteX10" fmla="*/ 644524 w 1431287"/>
                  <a:gd name="connsiteY10" fmla="*/ 1007680 h 2517392"/>
                  <a:gd name="connsiteX0" fmla="*/ 677862 w 1442534"/>
                  <a:gd name="connsiteY0" fmla="*/ 2534053 h 2534053"/>
                  <a:gd name="connsiteX1" fmla="*/ 643731 w 1442534"/>
                  <a:gd name="connsiteY1" fmla="*/ 1044977 h 2534053"/>
                  <a:gd name="connsiteX2" fmla="*/ 420685 w 1442534"/>
                  <a:gd name="connsiteY2" fmla="*/ 355209 h 2534053"/>
                  <a:gd name="connsiteX3" fmla="*/ 70644 w 1442534"/>
                  <a:gd name="connsiteY3" fmla="*/ 178996 h 2534053"/>
                  <a:gd name="connsiteX4" fmla="*/ 56354 w 1442534"/>
                  <a:gd name="connsiteY4" fmla="*/ 674296 h 2534053"/>
                  <a:gd name="connsiteX5" fmla="*/ 522286 w 1442534"/>
                  <a:gd name="connsiteY5" fmla="*/ 1098953 h 2534053"/>
                  <a:gd name="connsiteX6" fmla="*/ 1218404 w 1442534"/>
                  <a:gd name="connsiteY6" fmla="*/ 681440 h 2534053"/>
                  <a:gd name="connsiteX7" fmla="*/ 1387476 w 1442534"/>
                  <a:gd name="connsiteY7" fmla="*/ 62315 h 2534053"/>
                  <a:gd name="connsiteX8" fmla="*/ 937417 w 1442534"/>
                  <a:gd name="connsiteY8" fmla="*/ 233765 h 2534053"/>
                  <a:gd name="connsiteX9" fmla="*/ 711199 w 1442534"/>
                  <a:gd name="connsiteY9" fmla="*/ 845746 h 2534053"/>
                  <a:gd name="connsiteX10" fmla="*/ 644524 w 1442534"/>
                  <a:gd name="connsiteY10" fmla="*/ 1024341 h 2534053"/>
                  <a:gd name="connsiteX0" fmla="*/ 677862 w 1441232"/>
                  <a:gd name="connsiteY0" fmla="*/ 2534053 h 2534053"/>
                  <a:gd name="connsiteX1" fmla="*/ 643731 w 1441232"/>
                  <a:gd name="connsiteY1" fmla="*/ 1044977 h 2534053"/>
                  <a:gd name="connsiteX2" fmla="*/ 420685 w 1441232"/>
                  <a:gd name="connsiteY2" fmla="*/ 355209 h 2534053"/>
                  <a:gd name="connsiteX3" fmla="*/ 70644 w 1441232"/>
                  <a:gd name="connsiteY3" fmla="*/ 178996 h 2534053"/>
                  <a:gd name="connsiteX4" fmla="*/ 56354 w 1441232"/>
                  <a:gd name="connsiteY4" fmla="*/ 674296 h 2534053"/>
                  <a:gd name="connsiteX5" fmla="*/ 572292 w 1441232"/>
                  <a:gd name="connsiteY5" fmla="*/ 1103716 h 2534053"/>
                  <a:gd name="connsiteX6" fmla="*/ 1218404 w 1441232"/>
                  <a:gd name="connsiteY6" fmla="*/ 681440 h 2534053"/>
                  <a:gd name="connsiteX7" fmla="*/ 1387476 w 1441232"/>
                  <a:gd name="connsiteY7" fmla="*/ 62315 h 2534053"/>
                  <a:gd name="connsiteX8" fmla="*/ 937417 w 1441232"/>
                  <a:gd name="connsiteY8" fmla="*/ 233765 h 2534053"/>
                  <a:gd name="connsiteX9" fmla="*/ 711199 w 1441232"/>
                  <a:gd name="connsiteY9" fmla="*/ 845746 h 2534053"/>
                  <a:gd name="connsiteX10" fmla="*/ 644524 w 1441232"/>
                  <a:gd name="connsiteY10" fmla="*/ 1024341 h 2534053"/>
                  <a:gd name="connsiteX0" fmla="*/ 670157 w 1433527"/>
                  <a:gd name="connsiteY0" fmla="*/ 2534053 h 2534053"/>
                  <a:gd name="connsiteX1" fmla="*/ 636026 w 1433527"/>
                  <a:gd name="connsiteY1" fmla="*/ 1044977 h 2534053"/>
                  <a:gd name="connsiteX2" fmla="*/ 412980 w 1433527"/>
                  <a:gd name="connsiteY2" fmla="*/ 355209 h 2534053"/>
                  <a:gd name="connsiteX3" fmla="*/ 79608 w 1433527"/>
                  <a:gd name="connsiteY3" fmla="*/ 176615 h 2534053"/>
                  <a:gd name="connsiteX4" fmla="*/ 48649 w 1433527"/>
                  <a:gd name="connsiteY4" fmla="*/ 674296 h 2534053"/>
                  <a:gd name="connsiteX5" fmla="*/ 564587 w 1433527"/>
                  <a:gd name="connsiteY5" fmla="*/ 1103716 h 2534053"/>
                  <a:gd name="connsiteX6" fmla="*/ 1210699 w 1433527"/>
                  <a:gd name="connsiteY6" fmla="*/ 681440 h 2534053"/>
                  <a:gd name="connsiteX7" fmla="*/ 1379771 w 1433527"/>
                  <a:gd name="connsiteY7" fmla="*/ 62315 h 2534053"/>
                  <a:gd name="connsiteX8" fmla="*/ 929712 w 1433527"/>
                  <a:gd name="connsiteY8" fmla="*/ 233765 h 2534053"/>
                  <a:gd name="connsiteX9" fmla="*/ 703494 w 1433527"/>
                  <a:gd name="connsiteY9" fmla="*/ 845746 h 2534053"/>
                  <a:gd name="connsiteX10" fmla="*/ 636819 w 1433527"/>
                  <a:gd name="connsiteY10" fmla="*/ 1024341 h 2534053"/>
                  <a:gd name="connsiteX0" fmla="*/ 684730 w 1448100"/>
                  <a:gd name="connsiteY0" fmla="*/ 2534053 h 2534053"/>
                  <a:gd name="connsiteX1" fmla="*/ 650599 w 1448100"/>
                  <a:gd name="connsiteY1" fmla="*/ 1044977 h 2534053"/>
                  <a:gd name="connsiteX2" fmla="*/ 427553 w 1448100"/>
                  <a:gd name="connsiteY2" fmla="*/ 355209 h 2534053"/>
                  <a:gd name="connsiteX3" fmla="*/ 94181 w 1448100"/>
                  <a:gd name="connsiteY3" fmla="*/ 176615 h 2534053"/>
                  <a:gd name="connsiteX4" fmla="*/ 63222 w 1448100"/>
                  <a:gd name="connsiteY4" fmla="*/ 674296 h 2534053"/>
                  <a:gd name="connsiteX5" fmla="*/ 579160 w 1448100"/>
                  <a:gd name="connsiteY5" fmla="*/ 1103716 h 2534053"/>
                  <a:gd name="connsiteX6" fmla="*/ 1225272 w 1448100"/>
                  <a:gd name="connsiteY6" fmla="*/ 681440 h 2534053"/>
                  <a:gd name="connsiteX7" fmla="*/ 1394344 w 1448100"/>
                  <a:gd name="connsiteY7" fmla="*/ 62315 h 2534053"/>
                  <a:gd name="connsiteX8" fmla="*/ 944285 w 1448100"/>
                  <a:gd name="connsiteY8" fmla="*/ 233765 h 2534053"/>
                  <a:gd name="connsiteX9" fmla="*/ 718067 w 1448100"/>
                  <a:gd name="connsiteY9" fmla="*/ 845746 h 2534053"/>
                  <a:gd name="connsiteX10" fmla="*/ 651392 w 1448100"/>
                  <a:gd name="connsiteY10" fmla="*/ 1024341 h 2534053"/>
                  <a:gd name="connsiteX0" fmla="*/ 676779 w 1440149"/>
                  <a:gd name="connsiteY0" fmla="*/ 2534053 h 2534053"/>
                  <a:gd name="connsiteX1" fmla="*/ 642648 w 1440149"/>
                  <a:gd name="connsiteY1" fmla="*/ 1044977 h 2534053"/>
                  <a:gd name="connsiteX2" fmla="*/ 419602 w 1440149"/>
                  <a:gd name="connsiteY2" fmla="*/ 355209 h 2534053"/>
                  <a:gd name="connsiteX3" fmla="*/ 86230 w 1440149"/>
                  <a:gd name="connsiteY3" fmla="*/ 176615 h 2534053"/>
                  <a:gd name="connsiteX4" fmla="*/ 55271 w 1440149"/>
                  <a:gd name="connsiteY4" fmla="*/ 674296 h 2534053"/>
                  <a:gd name="connsiteX5" fmla="*/ 571209 w 1440149"/>
                  <a:gd name="connsiteY5" fmla="*/ 1103716 h 2534053"/>
                  <a:gd name="connsiteX6" fmla="*/ 1217321 w 1440149"/>
                  <a:gd name="connsiteY6" fmla="*/ 681440 h 2534053"/>
                  <a:gd name="connsiteX7" fmla="*/ 1386393 w 1440149"/>
                  <a:gd name="connsiteY7" fmla="*/ 62315 h 2534053"/>
                  <a:gd name="connsiteX8" fmla="*/ 936334 w 1440149"/>
                  <a:gd name="connsiteY8" fmla="*/ 233765 h 2534053"/>
                  <a:gd name="connsiteX9" fmla="*/ 710116 w 1440149"/>
                  <a:gd name="connsiteY9" fmla="*/ 845746 h 2534053"/>
                  <a:gd name="connsiteX10" fmla="*/ 643441 w 1440149"/>
                  <a:gd name="connsiteY10" fmla="*/ 1024341 h 2534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40149" h="2534053">
                    <a:moveTo>
                      <a:pt x="676779" y="2534053"/>
                    </a:moveTo>
                    <a:cubicBezTo>
                      <a:pt x="664872" y="1931597"/>
                      <a:pt x="685511" y="1408118"/>
                      <a:pt x="642648" y="1044977"/>
                    </a:cubicBezTo>
                    <a:cubicBezTo>
                      <a:pt x="599785" y="681836"/>
                      <a:pt x="502416" y="501127"/>
                      <a:pt x="419602" y="355209"/>
                    </a:cubicBezTo>
                    <a:cubicBezTo>
                      <a:pt x="336788" y="209291"/>
                      <a:pt x="204102" y="75809"/>
                      <a:pt x="86230" y="176615"/>
                    </a:cubicBezTo>
                    <a:cubicBezTo>
                      <a:pt x="-31642" y="277421"/>
                      <a:pt x="-15240" y="516604"/>
                      <a:pt x="55271" y="674296"/>
                    </a:cubicBezTo>
                    <a:cubicBezTo>
                      <a:pt x="125782" y="831988"/>
                      <a:pt x="377534" y="1102525"/>
                      <a:pt x="571209" y="1103716"/>
                    </a:cubicBezTo>
                    <a:cubicBezTo>
                      <a:pt x="764884" y="1104907"/>
                      <a:pt x="1081457" y="855007"/>
                      <a:pt x="1217321" y="681440"/>
                    </a:cubicBezTo>
                    <a:cubicBezTo>
                      <a:pt x="1353185" y="507873"/>
                      <a:pt x="1530856" y="213127"/>
                      <a:pt x="1386393" y="62315"/>
                    </a:cubicBezTo>
                    <a:cubicBezTo>
                      <a:pt x="1241930" y="-88497"/>
                      <a:pt x="1035156" y="60331"/>
                      <a:pt x="936334" y="233765"/>
                    </a:cubicBezTo>
                    <a:cubicBezTo>
                      <a:pt x="837512" y="407199"/>
                      <a:pt x="758931" y="713983"/>
                      <a:pt x="710116" y="845746"/>
                    </a:cubicBezTo>
                    <a:cubicBezTo>
                      <a:pt x="661301" y="977509"/>
                      <a:pt x="643441" y="1025333"/>
                      <a:pt x="643441" y="1024341"/>
                    </a:cubicBezTo>
                  </a:path>
                </a:pathLst>
              </a:custGeom>
              <a:noFill/>
              <a:ln w="9525" cmpd="sng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91" name="Straight Connector 190"/>
              <p:cNvCxnSpPr/>
              <p:nvPr/>
            </p:nvCxnSpPr>
            <p:spPr>
              <a:xfrm>
                <a:off x="2363728" y="4904805"/>
                <a:ext cx="145726" cy="0"/>
              </a:xfrm>
              <a:prstGeom prst="line">
                <a:avLst/>
              </a:prstGeom>
              <a:ln w="12700" cap="rnd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/>
            </p:nvCxnSpPr>
            <p:spPr>
              <a:xfrm>
                <a:off x="2363728" y="4940832"/>
                <a:ext cx="145726" cy="0"/>
              </a:xfrm>
              <a:prstGeom prst="line">
                <a:avLst/>
              </a:prstGeom>
              <a:ln w="12700" cap="rnd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/>
            </p:nvCxnSpPr>
            <p:spPr>
              <a:xfrm>
                <a:off x="2363728" y="4977466"/>
                <a:ext cx="145726" cy="0"/>
              </a:xfrm>
              <a:prstGeom prst="line">
                <a:avLst/>
              </a:prstGeom>
              <a:ln w="12700" cap="rnd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/>
            </p:nvCxnSpPr>
            <p:spPr>
              <a:xfrm>
                <a:off x="2376670" y="4919297"/>
                <a:ext cx="110814" cy="0"/>
              </a:xfrm>
              <a:prstGeom prst="line">
                <a:avLst/>
              </a:prstGeom>
              <a:ln w="6350" cap="rnd" cmpd="sng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>
                <a:off x="2379253" y="4960585"/>
                <a:ext cx="78783" cy="0"/>
              </a:xfrm>
              <a:prstGeom prst="line">
                <a:avLst/>
              </a:prstGeom>
              <a:ln w="6350" cap="rnd" cmpd="sng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Freeform 195"/>
              <p:cNvSpPr/>
              <p:nvPr/>
            </p:nvSpPr>
            <p:spPr>
              <a:xfrm>
                <a:off x="2380413" y="5003423"/>
                <a:ext cx="112357" cy="26413"/>
              </a:xfrm>
              <a:custGeom>
                <a:avLst/>
                <a:gdLst>
                  <a:gd name="connsiteX0" fmla="*/ 0 w 881062"/>
                  <a:gd name="connsiteY0" fmla="*/ 0 h 207169"/>
                  <a:gd name="connsiteX1" fmla="*/ 881062 w 881062"/>
                  <a:gd name="connsiteY1" fmla="*/ 0 h 207169"/>
                  <a:gd name="connsiteX2" fmla="*/ 423862 w 881062"/>
                  <a:gd name="connsiteY2" fmla="*/ 207169 h 207169"/>
                  <a:gd name="connsiteX3" fmla="*/ 0 w 881062"/>
                  <a:gd name="connsiteY3" fmla="*/ 0 h 207169"/>
                  <a:gd name="connsiteX0" fmla="*/ 10635 w 900345"/>
                  <a:gd name="connsiteY0" fmla="*/ 0 h 207169"/>
                  <a:gd name="connsiteX1" fmla="*/ 891697 w 900345"/>
                  <a:gd name="connsiteY1" fmla="*/ 0 h 207169"/>
                  <a:gd name="connsiteX2" fmla="*/ 434497 w 900345"/>
                  <a:gd name="connsiteY2" fmla="*/ 207169 h 207169"/>
                  <a:gd name="connsiteX3" fmla="*/ 10635 w 900345"/>
                  <a:gd name="connsiteY3" fmla="*/ 0 h 207169"/>
                  <a:gd name="connsiteX0" fmla="*/ 18183 w 913638"/>
                  <a:gd name="connsiteY0" fmla="*/ 0 h 207193"/>
                  <a:gd name="connsiteX1" fmla="*/ 899245 w 913638"/>
                  <a:gd name="connsiteY1" fmla="*/ 0 h 207193"/>
                  <a:gd name="connsiteX2" fmla="*/ 442045 w 913638"/>
                  <a:gd name="connsiteY2" fmla="*/ 207169 h 207193"/>
                  <a:gd name="connsiteX3" fmla="*/ 18183 w 913638"/>
                  <a:gd name="connsiteY3" fmla="*/ 0 h 207193"/>
                  <a:gd name="connsiteX0" fmla="*/ 167 w 895622"/>
                  <a:gd name="connsiteY0" fmla="*/ 0 h 207195"/>
                  <a:gd name="connsiteX1" fmla="*/ 881229 w 895622"/>
                  <a:gd name="connsiteY1" fmla="*/ 0 h 207195"/>
                  <a:gd name="connsiteX2" fmla="*/ 424029 w 895622"/>
                  <a:gd name="connsiteY2" fmla="*/ 207169 h 207195"/>
                  <a:gd name="connsiteX3" fmla="*/ 167 w 895622"/>
                  <a:gd name="connsiteY3" fmla="*/ 0 h 207195"/>
                  <a:gd name="connsiteX0" fmla="*/ 167 w 881229"/>
                  <a:gd name="connsiteY0" fmla="*/ 0 h 207195"/>
                  <a:gd name="connsiteX1" fmla="*/ 881229 w 881229"/>
                  <a:gd name="connsiteY1" fmla="*/ 0 h 207195"/>
                  <a:gd name="connsiteX2" fmla="*/ 424029 w 881229"/>
                  <a:gd name="connsiteY2" fmla="*/ 207169 h 207195"/>
                  <a:gd name="connsiteX3" fmla="*/ 167 w 881229"/>
                  <a:gd name="connsiteY3" fmla="*/ 0 h 207195"/>
                  <a:gd name="connsiteX0" fmla="*/ 167 w 881229"/>
                  <a:gd name="connsiteY0" fmla="*/ 0 h 207195"/>
                  <a:gd name="connsiteX1" fmla="*/ 881229 w 881229"/>
                  <a:gd name="connsiteY1" fmla="*/ 0 h 207195"/>
                  <a:gd name="connsiteX2" fmla="*/ 424029 w 881229"/>
                  <a:gd name="connsiteY2" fmla="*/ 207169 h 207195"/>
                  <a:gd name="connsiteX3" fmla="*/ 167 w 881229"/>
                  <a:gd name="connsiteY3" fmla="*/ 0 h 207195"/>
                  <a:gd name="connsiteX0" fmla="*/ 167 w 881229"/>
                  <a:gd name="connsiteY0" fmla="*/ 0 h 207195"/>
                  <a:gd name="connsiteX1" fmla="*/ 881229 w 881229"/>
                  <a:gd name="connsiteY1" fmla="*/ 0 h 207195"/>
                  <a:gd name="connsiteX2" fmla="*/ 424029 w 881229"/>
                  <a:gd name="connsiteY2" fmla="*/ 207169 h 207195"/>
                  <a:gd name="connsiteX3" fmla="*/ 167 w 881229"/>
                  <a:gd name="connsiteY3" fmla="*/ 0 h 207195"/>
                  <a:gd name="connsiteX0" fmla="*/ 167 w 881448"/>
                  <a:gd name="connsiteY0" fmla="*/ 0 h 207195"/>
                  <a:gd name="connsiteX1" fmla="*/ 881229 w 881448"/>
                  <a:gd name="connsiteY1" fmla="*/ 0 h 207195"/>
                  <a:gd name="connsiteX2" fmla="*/ 424029 w 881448"/>
                  <a:gd name="connsiteY2" fmla="*/ 207169 h 207195"/>
                  <a:gd name="connsiteX3" fmla="*/ 167 w 881448"/>
                  <a:gd name="connsiteY3" fmla="*/ 0 h 207195"/>
                  <a:gd name="connsiteX0" fmla="*/ 84 w 881271"/>
                  <a:gd name="connsiteY0" fmla="*/ 0 h 207169"/>
                  <a:gd name="connsiteX1" fmla="*/ 881146 w 881271"/>
                  <a:gd name="connsiteY1" fmla="*/ 0 h 207169"/>
                  <a:gd name="connsiteX2" fmla="*/ 423946 w 881271"/>
                  <a:gd name="connsiteY2" fmla="*/ 207169 h 207169"/>
                  <a:gd name="connsiteX3" fmla="*/ 84 w 881271"/>
                  <a:gd name="connsiteY3" fmla="*/ 0 h 207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1271" h="207169">
                    <a:moveTo>
                      <a:pt x="84" y="0"/>
                    </a:moveTo>
                    <a:lnTo>
                      <a:pt x="881146" y="0"/>
                    </a:lnTo>
                    <a:cubicBezTo>
                      <a:pt x="887495" y="48816"/>
                      <a:pt x="651753" y="207169"/>
                      <a:pt x="423946" y="207169"/>
                    </a:cubicBezTo>
                    <a:cubicBezTo>
                      <a:pt x="196139" y="207169"/>
                      <a:pt x="-4678" y="48815"/>
                      <a:pt x="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mpd="sng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3033109" y="4484566"/>
            <a:ext cx="1160022" cy="1836249"/>
            <a:chOff x="3033109" y="4484566"/>
            <a:chExt cx="1160022" cy="1836249"/>
          </a:xfrm>
        </p:grpSpPr>
        <p:grpSp>
          <p:nvGrpSpPr>
            <p:cNvPr id="89" name="Group 88"/>
            <p:cNvGrpSpPr/>
            <p:nvPr/>
          </p:nvGrpSpPr>
          <p:grpSpPr>
            <a:xfrm>
              <a:off x="3033109" y="4484566"/>
              <a:ext cx="1160022" cy="1836249"/>
              <a:chOff x="5546974" y="4687945"/>
              <a:chExt cx="1657179" cy="2623199"/>
            </a:xfrm>
          </p:grpSpPr>
          <p:grpSp>
            <p:nvGrpSpPr>
              <p:cNvPr id="91" name="Group 90"/>
              <p:cNvGrpSpPr/>
              <p:nvPr/>
            </p:nvGrpSpPr>
            <p:grpSpPr>
              <a:xfrm>
                <a:off x="5750403" y="4687945"/>
                <a:ext cx="1245286" cy="1066155"/>
                <a:chOff x="6435094" y="3597959"/>
                <a:chExt cx="1245286" cy="1066155"/>
              </a:xfrm>
            </p:grpSpPr>
            <p:sp>
              <p:nvSpPr>
                <p:cNvPr id="93" name="Teardrop 92"/>
                <p:cNvSpPr/>
                <p:nvPr/>
              </p:nvSpPr>
              <p:spPr>
                <a:xfrm rot="8075815">
                  <a:off x="6576118" y="3696000"/>
                  <a:ext cx="968114" cy="968114"/>
                </a:xfrm>
                <a:prstGeom prst="teardrop">
                  <a:avLst/>
                </a:prstGeom>
                <a:solidFill>
                  <a:srgbClr val="FFFFFF"/>
                </a:solidFill>
                <a:ln w="38100" cmpd="sng">
                  <a:solidFill>
                    <a:srgbClr val="FFFFFF"/>
                  </a:solidFill>
                  <a:prstDash val="soli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94" name="Group 93"/>
                <p:cNvGrpSpPr/>
                <p:nvPr/>
              </p:nvGrpSpPr>
              <p:grpSpPr>
                <a:xfrm>
                  <a:off x="6435094" y="3597959"/>
                  <a:ext cx="1245286" cy="1023691"/>
                  <a:chOff x="3852954" y="3891294"/>
                  <a:chExt cx="1482699" cy="1218858"/>
                </a:xfrm>
              </p:grpSpPr>
              <p:sp>
                <p:nvSpPr>
                  <p:cNvPr id="95" name="Teardrop 94"/>
                  <p:cNvSpPr/>
                  <p:nvPr/>
                </p:nvSpPr>
                <p:spPr>
                  <a:xfrm rot="8075815">
                    <a:off x="3987872" y="3891294"/>
                    <a:ext cx="1218858" cy="1218858"/>
                  </a:xfrm>
                  <a:prstGeom prst="teardrop">
                    <a:avLst/>
                  </a:prstGeom>
                  <a:solidFill>
                    <a:srgbClr val="EA6A09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100"/>
                  </a:p>
                </p:txBody>
              </p:sp>
              <p:sp>
                <p:nvSpPr>
                  <p:cNvPr id="96" name="TextBox 95"/>
                  <p:cNvSpPr txBox="1"/>
                  <p:nvPr/>
                </p:nvSpPr>
                <p:spPr>
                  <a:xfrm>
                    <a:off x="3852954" y="4035918"/>
                    <a:ext cx="1482699" cy="680556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0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REVISIÓN</a:t>
                    </a:r>
                  </a:p>
                  <a:p>
                    <a:pPr algn="ctr"/>
                    <a:r>
                      <a:rPr lang="en-US" sz="10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DEL PROYECTO</a:t>
                    </a:r>
                  </a:p>
                </p:txBody>
              </p:sp>
            </p:grpSp>
          </p:grpSp>
          <p:sp>
            <p:nvSpPr>
              <p:cNvPr id="92" name="Rectangle 91"/>
              <p:cNvSpPr/>
              <p:nvPr/>
            </p:nvSpPr>
            <p:spPr>
              <a:xfrm>
                <a:off x="5546974" y="5970124"/>
                <a:ext cx="1657179" cy="13410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100" dirty="0" err="1" smtClean="0">
                    <a:latin typeface="Futura Condensed"/>
                    <a:cs typeface="Futura Condensed"/>
                  </a:rPr>
                  <a:t>Tómate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momento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100" dirty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reflexionar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sobre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proyecto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reagruparte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antes de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continuar</a:t>
                </a:r>
                <a:endParaRPr lang="en-US" sz="1100" dirty="0">
                  <a:latin typeface="Futura Condensed"/>
                  <a:cs typeface="Futura Condensed"/>
                </a:endParaRPr>
              </a:p>
            </p:txBody>
          </p:sp>
        </p:grpSp>
        <p:grpSp>
          <p:nvGrpSpPr>
            <p:cNvPr id="197" name="Group 196"/>
            <p:cNvGrpSpPr>
              <a:grpSpLocks noChangeAspect="1"/>
            </p:cNvGrpSpPr>
            <p:nvPr/>
          </p:nvGrpSpPr>
          <p:grpSpPr>
            <a:xfrm>
              <a:off x="3542502" y="4990954"/>
              <a:ext cx="151554" cy="274320"/>
              <a:chOff x="2233642" y="4295141"/>
              <a:chExt cx="405899" cy="734695"/>
            </a:xfrm>
          </p:grpSpPr>
          <p:sp>
            <p:nvSpPr>
              <p:cNvPr id="198" name="Freeform 197"/>
              <p:cNvSpPr/>
              <p:nvPr/>
            </p:nvSpPr>
            <p:spPr>
              <a:xfrm>
                <a:off x="2233642" y="4295141"/>
                <a:ext cx="405899" cy="574531"/>
              </a:xfrm>
              <a:custGeom>
                <a:avLst/>
                <a:gdLst>
                  <a:gd name="connsiteX0" fmla="*/ 514350 w 2457450"/>
                  <a:gd name="connsiteY0" fmla="*/ 2876550 h 2876550"/>
                  <a:gd name="connsiteX1" fmla="*/ 419100 w 2457450"/>
                  <a:gd name="connsiteY1" fmla="*/ 2752725 h 2876550"/>
                  <a:gd name="connsiteX2" fmla="*/ 390525 w 2457450"/>
                  <a:gd name="connsiteY2" fmla="*/ 2438400 h 2876550"/>
                  <a:gd name="connsiteX3" fmla="*/ 152400 w 2457450"/>
                  <a:gd name="connsiteY3" fmla="*/ 1724025 h 2876550"/>
                  <a:gd name="connsiteX4" fmla="*/ 0 w 2457450"/>
                  <a:gd name="connsiteY4" fmla="*/ 1076325 h 2876550"/>
                  <a:gd name="connsiteX5" fmla="*/ 1266825 w 2457450"/>
                  <a:gd name="connsiteY5" fmla="*/ 0 h 2876550"/>
                  <a:gd name="connsiteX6" fmla="*/ 2457450 w 2457450"/>
                  <a:gd name="connsiteY6" fmla="*/ 1019175 h 2876550"/>
                  <a:gd name="connsiteX7" fmla="*/ 2247900 w 2457450"/>
                  <a:gd name="connsiteY7" fmla="*/ 1724025 h 2876550"/>
                  <a:gd name="connsiteX8" fmla="*/ 1971675 w 2457450"/>
                  <a:gd name="connsiteY8" fmla="*/ 2428875 h 2876550"/>
                  <a:gd name="connsiteX9" fmla="*/ 1943100 w 2457450"/>
                  <a:gd name="connsiteY9" fmla="*/ 2733675 h 2876550"/>
                  <a:gd name="connsiteX10" fmla="*/ 1857375 w 2457450"/>
                  <a:gd name="connsiteY10" fmla="*/ 2876550 h 2876550"/>
                  <a:gd name="connsiteX11" fmla="*/ 514350 w 2457450"/>
                  <a:gd name="connsiteY11" fmla="*/ 2876550 h 2876550"/>
                  <a:gd name="connsiteX0" fmla="*/ 514350 w 2457450"/>
                  <a:gd name="connsiteY0" fmla="*/ 2876640 h 2876640"/>
                  <a:gd name="connsiteX1" fmla="*/ 419100 w 2457450"/>
                  <a:gd name="connsiteY1" fmla="*/ 2752815 h 2876640"/>
                  <a:gd name="connsiteX2" fmla="*/ 390525 w 2457450"/>
                  <a:gd name="connsiteY2" fmla="*/ 2438490 h 2876640"/>
                  <a:gd name="connsiteX3" fmla="*/ 152400 w 2457450"/>
                  <a:gd name="connsiteY3" fmla="*/ 1724115 h 2876640"/>
                  <a:gd name="connsiteX4" fmla="*/ 0 w 2457450"/>
                  <a:gd name="connsiteY4" fmla="*/ 1076415 h 2876640"/>
                  <a:gd name="connsiteX5" fmla="*/ 1266825 w 2457450"/>
                  <a:gd name="connsiteY5" fmla="*/ 90 h 2876640"/>
                  <a:gd name="connsiteX6" fmla="*/ 2457450 w 2457450"/>
                  <a:gd name="connsiteY6" fmla="*/ 1019265 h 2876640"/>
                  <a:gd name="connsiteX7" fmla="*/ 2247900 w 2457450"/>
                  <a:gd name="connsiteY7" fmla="*/ 1724115 h 2876640"/>
                  <a:gd name="connsiteX8" fmla="*/ 1971675 w 2457450"/>
                  <a:gd name="connsiteY8" fmla="*/ 2428965 h 2876640"/>
                  <a:gd name="connsiteX9" fmla="*/ 1943100 w 2457450"/>
                  <a:gd name="connsiteY9" fmla="*/ 2733765 h 2876640"/>
                  <a:gd name="connsiteX10" fmla="*/ 1857375 w 2457450"/>
                  <a:gd name="connsiteY10" fmla="*/ 2876640 h 2876640"/>
                  <a:gd name="connsiteX11" fmla="*/ 514350 w 2457450"/>
                  <a:gd name="connsiteY11" fmla="*/ 2876640 h 2876640"/>
                  <a:gd name="connsiteX0" fmla="*/ 578058 w 2521158"/>
                  <a:gd name="connsiteY0" fmla="*/ 2876640 h 2876640"/>
                  <a:gd name="connsiteX1" fmla="*/ 482808 w 2521158"/>
                  <a:gd name="connsiteY1" fmla="*/ 2752815 h 2876640"/>
                  <a:gd name="connsiteX2" fmla="*/ 454233 w 2521158"/>
                  <a:gd name="connsiteY2" fmla="*/ 2438490 h 2876640"/>
                  <a:gd name="connsiteX3" fmla="*/ 216108 w 2521158"/>
                  <a:gd name="connsiteY3" fmla="*/ 1724115 h 2876640"/>
                  <a:gd name="connsiteX4" fmla="*/ 63708 w 2521158"/>
                  <a:gd name="connsiteY4" fmla="*/ 1076415 h 2876640"/>
                  <a:gd name="connsiteX5" fmla="*/ 1330533 w 2521158"/>
                  <a:gd name="connsiteY5" fmla="*/ 90 h 2876640"/>
                  <a:gd name="connsiteX6" fmla="*/ 2521158 w 2521158"/>
                  <a:gd name="connsiteY6" fmla="*/ 1019265 h 2876640"/>
                  <a:gd name="connsiteX7" fmla="*/ 2311608 w 2521158"/>
                  <a:gd name="connsiteY7" fmla="*/ 1724115 h 2876640"/>
                  <a:gd name="connsiteX8" fmla="*/ 2035383 w 2521158"/>
                  <a:gd name="connsiteY8" fmla="*/ 2428965 h 2876640"/>
                  <a:gd name="connsiteX9" fmla="*/ 2006808 w 2521158"/>
                  <a:gd name="connsiteY9" fmla="*/ 2733765 h 2876640"/>
                  <a:gd name="connsiteX10" fmla="*/ 1921083 w 2521158"/>
                  <a:gd name="connsiteY10" fmla="*/ 2876640 h 2876640"/>
                  <a:gd name="connsiteX11" fmla="*/ 578058 w 2521158"/>
                  <a:gd name="connsiteY11" fmla="*/ 2876640 h 2876640"/>
                  <a:gd name="connsiteX0" fmla="*/ 578058 w 2525209"/>
                  <a:gd name="connsiteY0" fmla="*/ 2876635 h 2876635"/>
                  <a:gd name="connsiteX1" fmla="*/ 482808 w 2525209"/>
                  <a:gd name="connsiteY1" fmla="*/ 2752810 h 2876635"/>
                  <a:gd name="connsiteX2" fmla="*/ 454233 w 2525209"/>
                  <a:gd name="connsiteY2" fmla="*/ 2438485 h 2876635"/>
                  <a:gd name="connsiteX3" fmla="*/ 216108 w 2525209"/>
                  <a:gd name="connsiteY3" fmla="*/ 1724110 h 2876635"/>
                  <a:gd name="connsiteX4" fmla="*/ 63708 w 2525209"/>
                  <a:gd name="connsiteY4" fmla="*/ 1076410 h 2876635"/>
                  <a:gd name="connsiteX5" fmla="*/ 1330533 w 2525209"/>
                  <a:gd name="connsiteY5" fmla="*/ 85 h 2876635"/>
                  <a:gd name="connsiteX6" fmla="*/ 2521158 w 2525209"/>
                  <a:gd name="connsiteY6" fmla="*/ 1019260 h 2876635"/>
                  <a:gd name="connsiteX7" fmla="*/ 2311608 w 2525209"/>
                  <a:gd name="connsiteY7" fmla="*/ 1724110 h 2876635"/>
                  <a:gd name="connsiteX8" fmla="*/ 2035383 w 2525209"/>
                  <a:gd name="connsiteY8" fmla="*/ 2428960 h 2876635"/>
                  <a:gd name="connsiteX9" fmla="*/ 2006808 w 2525209"/>
                  <a:gd name="connsiteY9" fmla="*/ 2733760 h 2876635"/>
                  <a:gd name="connsiteX10" fmla="*/ 1921083 w 2525209"/>
                  <a:gd name="connsiteY10" fmla="*/ 2876635 h 2876635"/>
                  <a:gd name="connsiteX11" fmla="*/ 578058 w 2525209"/>
                  <a:gd name="connsiteY11" fmla="*/ 2876635 h 2876635"/>
                  <a:gd name="connsiteX0" fmla="*/ 578058 w 2525209"/>
                  <a:gd name="connsiteY0" fmla="*/ 2876635 h 2876635"/>
                  <a:gd name="connsiteX1" fmla="*/ 482808 w 2525209"/>
                  <a:gd name="connsiteY1" fmla="*/ 2752810 h 2876635"/>
                  <a:gd name="connsiteX2" fmla="*/ 454233 w 2525209"/>
                  <a:gd name="connsiteY2" fmla="*/ 2438485 h 2876635"/>
                  <a:gd name="connsiteX3" fmla="*/ 216108 w 2525209"/>
                  <a:gd name="connsiteY3" fmla="*/ 1724110 h 2876635"/>
                  <a:gd name="connsiteX4" fmla="*/ 63708 w 2525209"/>
                  <a:gd name="connsiteY4" fmla="*/ 1076410 h 2876635"/>
                  <a:gd name="connsiteX5" fmla="*/ 1330533 w 2525209"/>
                  <a:gd name="connsiteY5" fmla="*/ 85 h 2876635"/>
                  <a:gd name="connsiteX6" fmla="*/ 2521158 w 2525209"/>
                  <a:gd name="connsiteY6" fmla="*/ 1019260 h 2876635"/>
                  <a:gd name="connsiteX7" fmla="*/ 2311608 w 2525209"/>
                  <a:gd name="connsiteY7" fmla="*/ 1724110 h 2876635"/>
                  <a:gd name="connsiteX8" fmla="*/ 2035383 w 2525209"/>
                  <a:gd name="connsiteY8" fmla="*/ 2428960 h 2876635"/>
                  <a:gd name="connsiteX9" fmla="*/ 2006808 w 2525209"/>
                  <a:gd name="connsiteY9" fmla="*/ 2733760 h 2876635"/>
                  <a:gd name="connsiteX10" fmla="*/ 1921083 w 2525209"/>
                  <a:gd name="connsiteY10" fmla="*/ 2876635 h 2876635"/>
                  <a:gd name="connsiteX11" fmla="*/ 578058 w 2525209"/>
                  <a:gd name="connsiteY11" fmla="*/ 2876635 h 2876635"/>
                  <a:gd name="connsiteX0" fmla="*/ 578058 w 2525209"/>
                  <a:gd name="connsiteY0" fmla="*/ 2876635 h 2876635"/>
                  <a:gd name="connsiteX1" fmla="*/ 482808 w 2525209"/>
                  <a:gd name="connsiteY1" fmla="*/ 2752810 h 2876635"/>
                  <a:gd name="connsiteX2" fmla="*/ 454233 w 2525209"/>
                  <a:gd name="connsiteY2" fmla="*/ 2438485 h 2876635"/>
                  <a:gd name="connsiteX3" fmla="*/ 216108 w 2525209"/>
                  <a:gd name="connsiteY3" fmla="*/ 1724110 h 2876635"/>
                  <a:gd name="connsiteX4" fmla="*/ 63708 w 2525209"/>
                  <a:gd name="connsiteY4" fmla="*/ 1076410 h 2876635"/>
                  <a:gd name="connsiteX5" fmla="*/ 1330533 w 2525209"/>
                  <a:gd name="connsiteY5" fmla="*/ 85 h 2876635"/>
                  <a:gd name="connsiteX6" fmla="*/ 2521158 w 2525209"/>
                  <a:gd name="connsiteY6" fmla="*/ 1019260 h 2876635"/>
                  <a:gd name="connsiteX7" fmla="*/ 2311608 w 2525209"/>
                  <a:gd name="connsiteY7" fmla="*/ 1724110 h 2876635"/>
                  <a:gd name="connsiteX8" fmla="*/ 2035383 w 2525209"/>
                  <a:gd name="connsiteY8" fmla="*/ 2428960 h 2876635"/>
                  <a:gd name="connsiteX9" fmla="*/ 2006808 w 2525209"/>
                  <a:gd name="connsiteY9" fmla="*/ 2733760 h 2876635"/>
                  <a:gd name="connsiteX10" fmla="*/ 1921083 w 2525209"/>
                  <a:gd name="connsiteY10" fmla="*/ 2876635 h 2876635"/>
                  <a:gd name="connsiteX11" fmla="*/ 578058 w 2525209"/>
                  <a:gd name="connsiteY11" fmla="*/ 2876635 h 2876635"/>
                  <a:gd name="connsiteX0" fmla="*/ 578058 w 2373469"/>
                  <a:gd name="connsiteY0" fmla="*/ 2877203 h 2877203"/>
                  <a:gd name="connsiteX1" fmla="*/ 482808 w 2373469"/>
                  <a:gd name="connsiteY1" fmla="*/ 2753378 h 2877203"/>
                  <a:gd name="connsiteX2" fmla="*/ 454233 w 2373469"/>
                  <a:gd name="connsiteY2" fmla="*/ 2439053 h 2877203"/>
                  <a:gd name="connsiteX3" fmla="*/ 216108 w 2373469"/>
                  <a:gd name="connsiteY3" fmla="*/ 1724678 h 2877203"/>
                  <a:gd name="connsiteX4" fmla="*/ 63708 w 2373469"/>
                  <a:gd name="connsiteY4" fmla="*/ 1076978 h 2877203"/>
                  <a:gd name="connsiteX5" fmla="*/ 1330533 w 2373469"/>
                  <a:gd name="connsiteY5" fmla="*/ 653 h 2877203"/>
                  <a:gd name="connsiteX6" fmla="*/ 2368758 w 2373469"/>
                  <a:gd name="connsiteY6" fmla="*/ 1238903 h 2877203"/>
                  <a:gd name="connsiteX7" fmla="*/ 2311608 w 2373469"/>
                  <a:gd name="connsiteY7" fmla="*/ 1724678 h 2877203"/>
                  <a:gd name="connsiteX8" fmla="*/ 2035383 w 2373469"/>
                  <a:gd name="connsiteY8" fmla="*/ 2429528 h 2877203"/>
                  <a:gd name="connsiteX9" fmla="*/ 2006808 w 2373469"/>
                  <a:gd name="connsiteY9" fmla="*/ 2734328 h 2877203"/>
                  <a:gd name="connsiteX10" fmla="*/ 1921083 w 2373469"/>
                  <a:gd name="connsiteY10" fmla="*/ 2877203 h 2877203"/>
                  <a:gd name="connsiteX11" fmla="*/ 578058 w 2373469"/>
                  <a:gd name="connsiteY11" fmla="*/ 2877203 h 2877203"/>
                  <a:gd name="connsiteX0" fmla="*/ 578058 w 2386537"/>
                  <a:gd name="connsiteY0" fmla="*/ 2876552 h 2876552"/>
                  <a:gd name="connsiteX1" fmla="*/ 482808 w 2386537"/>
                  <a:gd name="connsiteY1" fmla="*/ 2752727 h 2876552"/>
                  <a:gd name="connsiteX2" fmla="*/ 454233 w 2386537"/>
                  <a:gd name="connsiteY2" fmla="*/ 2438402 h 2876552"/>
                  <a:gd name="connsiteX3" fmla="*/ 216108 w 2386537"/>
                  <a:gd name="connsiteY3" fmla="*/ 1724027 h 2876552"/>
                  <a:gd name="connsiteX4" fmla="*/ 63708 w 2386537"/>
                  <a:gd name="connsiteY4" fmla="*/ 1076327 h 2876552"/>
                  <a:gd name="connsiteX5" fmla="*/ 1330533 w 2386537"/>
                  <a:gd name="connsiteY5" fmla="*/ 2 h 2876552"/>
                  <a:gd name="connsiteX6" fmla="*/ 2368758 w 2386537"/>
                  <a:gd name="connsiteY6" fmla="*/ 1238252 h 2876552"/>
                  <a:gd name="connsiteX7" fmla="*/ 2311608 w 2386537"/>
                  <a:gd name="connsiteY7" fmla="*/ 1724027 h 2876552"/>
                  <a:gd name="connsiteX8" fmla="*/ 2035383 w 2386537"/>
                  <a:gd name="connsiteY8" fmla="*/ 2428877 h 2876552"/>
                  <a:gd name="connsiteX9" fmla="*/ 2006808 w 2386537"/>
                  <a:gd name="connsiteY9" fmla="*/ 2733677 h 2876552"/>
                  <a:gd name="connsiteX10" fmla="*/ 1921083 w 2386537"/>
                  <a:gd name="connsiteY10" fmla="*/ 2876552 h 2876552"/>
                  <a:gd name="connsiteX11" fmla="*/ 578058 w 2386537"/>
                  <a:gd name="connsiteY11" fmla="*/ 2876552 h 2876552"/>
                  <a:gd name="connsiteX0" fmla="*/ 542483 w 2350962"/>
                  <a:gd name="connsiteY0" fmla="*/ 2876552 h 2876552"/>
                  <a:gd name="connsiteX1" fmla="*/ 447233 w 2350962"/>
                  <a:gd name="connsiteY1" fmla="*/ 2752727 h 2876552"/>
                  <a:gd name="connsiteX2" fmla="*/ 418658 w 2350962"/>
                  <a:gd name="connsiteY2" fmla="*/ 2438402 h 2876552"/>
                  <a:gd name="connsiteX3" fmla="*/ 28133 w 2350962"/>
                  <a:gd name="connsiteY3" fmla="*/ 1076327 h 2876552"/>
                  <a:gd name="connsiteX4" fmla="*/ 1294958 w 2350962"/>
                  <a:gd name="connsiteY4" fmla="*/ 2 h 2876552"/>
                  <a:gd name="connsiteX5" fmla="*/ 2333183 w 2350962"/>
                  <a:gd name="connsiteY5" fmla="*/ 1238252 h 2876552"/>
                  <a:gd name="connsiteX6" fmla="*/ 2276033 w 2350962"/>
                  <a:gd name="connsiteY6" fmla="*/ 1724027 h 2876552"/>
                  <a:gd name="connsiteX7" fmla="*/ 1999808 w 2350962"/>
                  <a:gd name="connsiteY7" fmla="*/ 2428877 h 2876552"/>
                  <a:gd name="connsiteX8" fmla="*/ 1971233 w 2350962"/>
                  <a:gd name="connsiteY8" fmla="*/ 2733677 h 2876552"/>
                  <a:gd name="connsiteX9" fmla="*/ 1885508 w 2350962"/>
                  <a:gd name="connsiteY9" fmla="*/ 2876552 h 2876552"/>
                  <a:gd name="connsiteX10" fmla="*/ 542483 w 2350962"/>
                  <a:gd name="connsiteY10" fmla="*/ 2876552 h 2876552"/>
                  <a:gd name="connsiteX0" fmla="*/ 542483 w 2350962"/>
                  <a:gd name="connsiteY0" fmla="*/ 2876552 h 2876552"/>
                  <a:gd name="connsiteX1" fmla="*/ 447233 w 2350962"/>
                  <a:gd name="connsiteY1" fmla="*/ 2752727 h 2876552"/>
                  <a:gd name="connsiteX2" fmla="*/ 418658 w 2350962"/>
                  <a:gd name="connsiteY2" fmla="*/ 2438402 h 2876552"/>
                  <a:gd name="connsiteX3" fmla="*/ 28133 w 2350962"/>
                  <a:gd name="connsiteY3" fmla="*/ 1076327 h 2876552"/>
                  <a:gd name="connsiteX4" fmla="*/ 1294958 w 2350962"/>
                  <a:gd name="connsiteY4" fmla="*/ 2 h 2876552"/>
                  <a:gd name="connsiteX5" fmla="*/ 2333183 w 2350962"/>
                  <a:gd name="connsiteY5" fmla="*/ 1238252 h 2876552"/>
                  <a:gd name="connsiteX6" fmla="*/ 1999808 w 2350962"/>
                  <a:gd name="connsiteY6" fmla="*/ 2428877 h 2876552"/>
                  <a:gd name="connsiteX7" fmla="*/ 1971233 w 2350962"/>
                  <a:gd name="connsiteY7" fmla="*/ 2733677 h 2876552"/>
                  <a:gd name="connsiteX8" fmla="*/ 1885508 w 2350962"/>
                  <a:gd name="connsiteY8" fmla="*/ 2876552 h 2876552"/>
                  <a:gd name="connsiteX9" fmla="*/ 542483 w 2350962"/>
                  <a:gd name="connsiteY9" fmla="*/ 2876552 h 2876552"/>
                  <a:gd name="connsiteX0" fmla="*/ 542483 w 2347372"/>
                  <a:gd name="connsiteY0" fmla="*/ 2876561 h 2876561"/>
                  <a:gd name="connsiteX1" fmla="*/ 447233 w 2347372"/>
                  <a:gd name="connsiteY1" fmla="*/ 2752736 h 2876561"/>
                  <a:gd name="connsiteX2" fmla="*/ 418658 w 2347372"/>
                  <a:gd name="connsiteY2" fmla="*/ 2438411 h 2876561"/>
                  <a:gd name="connsiteX3" fmla="*/ 28133 w 2347372"/>
                  <a:gd name="connsiteY3" fmla="*/ 1076336 h 2876561"/>
                  <a:gd name="connsiteX4" fmla="*/ 1294958 w 2347372"/>
                  <a:gd name="connsiteY4" fmla="*/ 11 h 2876561"/>
                  <a:gd name="connsiteX5" fmla="*/ 2342708 w 2347372"/>
                  <a:gd name="connsiteY5" fmla="*/ 1095386 h 2876561"/>
                  <a:gd name="connsiteX6" fmla="*/ 1999808 w 2347372"/>
                  <a:gd name="connsiteY6" fmla="*/ 2428886 h 2876561"/>
                  <a:gd name="connsiteX7" fmla="*/ 1971233 w 2347372"/>
                  <a:gd name="connsiteY7" fmla="*/ 2733686 h 2876561"/>
                  <a:gd name="connsiteX8" fmla="*/ 1885508 w 2347372"/>
                  <a:gd name="connsiteY8" fmla="*/ 2876561 h 2876561"/>
                  <a:gd name="connsiteX9" fmla="*/ 542483 w 2347372"/>
                  <a:gd name="connsiteY9" fmla="*/ 2876561 h 2876561"/>
                  <a:gd name="connsiteX0" fmla="*/ 461688 w 2266495"/>
                  <a:gd name="connsiteY0" fmla="*/ 2876559 h 2876559"/>
                  <a:gd name="connsiteX1" fmla="*/ 366438 w 2266495"/>
                  <a:gd name="connsiteY1" fmla="*/ 2752734 h 2876559"/>
                  <a:gd name="connsiteX2" fmla="*/ 337863 w 2266495"/>
                  <a:gd name="connsiteY2" fmla="*/ 2438409 h 2876559"/>
                  <a:gd name="connsiteX3" fmla="*/ 33063 w 2266495"/>
                  <a:gd name="connsiteY3" fmla="*/ 1114434 h 2876559"/>
                  <a:gd name="connsiteX4" fmla="*/ 1214163 w 2266495"/>
                  <a:gd name="connsiteY4" fmla="*/ 9 h 2876559"/>
                  <a:gd name="connsiteX5" fmla="*/ 2261913 w 2266495"/>
                  <a:gd name="connsiteY5" fmla="*/ 1095384 h 2876559"/>
                  <a:gd name="connsiteX6" fmla="*/ 1919013 w 2266495"/>
                  <a:gd name="connsiteY6" fmla="*/ 2428884 h 2876559"/>
                  <a:gd name="connsiteX7" fmla="*/ 1890438 w 2266495"/>
                  <a:gd name="connsiteY7" fmla="*/ 2733684 h 2876559"/>
                  <a:gd name="connsiteX8" fmla="*/ 1804713 w 2266495"/>
                  <a:gd name="connsiteY8" fmla="*/ 2876559 h 2876559"/>
                  <a:gd name="connsiteX9" fmla="*/ 461688 w 2266495"/>
                  <a:gd name="connsiteY9" fmla="*/ 2876559 h 2876559"/>
                  <a:gd name="connsiteX0" fmla="*/ 428657 w 2233464"/>
                  <a:gd name="connsiteY0" fmla="*/ 2876559 h 2876559"/>
                  <a:gd name="connsiteX1" fmla="*/ 333407 w 2233464"/>
                  <a:gd name="connsiteY1" fmla="*/ 2752734 h 2876559"/>
                  <a:gd name="connsiteX2" fmla="*/ 304832 w 2233464"/>
                  <a:gd name="connsiteY2" fmla="*/ 2438409 h 2876559"/>
                  <a:gd name="connsiteX3" fmla="*/ 32 w 2233464"/>
                  <a:gd name="connsiteY3" fmla="*/ 1114434 h 2876559"/>
                  <a:gd name="connsiteX4" fmla="*/ 1181132 w 2233464"/>
                  <a:gd name="connsiteY4" fmla="*/ 9 h 2876559"/>
                  <a:gd name="connsiteX5" fmla="*/ 2228882 w 2233464"/>
                  <a:gd name="connsiteY5" fmla="*/ 1095384 h 2876559"/>
                  <a:gd name="connsiteX6" fmla="*/ 1885982 w 2233464"/>
                  <a:gd name="connsiteY6" fmla="*/ 2428884 h 2876559"/>
                  <a:gd name="connsiteX7" fmla="*/ 1857407 w 2233464"/>
                  <a:gd name="connsiteY7" fmla="*/ 2733684 h 2876559"/>
                  <a:gd name="connsiteX8" fmla="*/ 1771682 w 2233464"/>
                  <a:gd name="connsiteY8" fmla="*/ 2876559 h 2876559"/>
                  <a:gd name="connsiteX9" fmla="*/ 428657 w 2233464"/>
                  <a:gd name="connsiteY9" fmla="*/ 2876559 h 2876559"/>
                  <a:gd name="connsiteX0" fmla="*/ 428657 w 2229008"/>
                  <a:gd name="connsiteY0" fmla="*/ 2876560 h 2876560"/>
                  <a:gd name="connsiteX1" fmla="*/ 333407 w 2229008"/>
                  <a:gd name="connsiteY1" fmla="*/ 2752735 h 2876560"/>
                  <a:gd name="connsiteX2" fmla="*/ 304832 w 2229008"/>
                  <a:gd name="connsiteY2" fmla="*/ 2438410 h 2876560"/>
                  <a:gd name="connsiteX3" fmla="*/ 32 w 2229008"/>
                  <a:gd name="connsiteY3" fmla="*/ 1114435 h 2876560"/>
                  <a:gd name="connsiteX4" fmla="*/ 1181132 w 2229008"/>
                  <a:gd name="connsiteY4" fmla="*/ 10 h 2876560"/>
                  <a:gd name="connsiteX5" fmla="*/ 2228882 w 2229008"/>
                  <a:gd name="connsiteY5" fmla="*/ 1095385 h 2876560"/>
                  <a:gd name="connsiteX6" fmla="*/ 1885982 w 2229008"/>
                  <a:gd name="connsiteY6" fmla="*/ 2428885 h 2876560"/>
                  <a:gd name="connsiteX7" fmla="*/ 1857407 w 2229008"/>
                  <a:gd name="connsiteY7" fmla="*/ 2733685 h 2876560"/>
                  <a:gd name="connsiteX8" fmla="*/ 1771682 w 2229008"/>
                  <a:gd name="connsiteY8" fmla="*/ 2876560 h 2876560"/>
                  <a:gd name="connsiteX9" fmla="*/ 428657 w 2229008"/>
                  <a:gd name="connsiteY9" fmla="*/ 2876560 h 2876560"/>
                  <a:gd name="connsiteX0" fmla="*/ 428657 w 2229008"/>
                  <a:gd name="connsiteY0" fmla="*/ 2876560 h 2876560"/>
                  <a:gd name="connsiteX1" fmla="*/ 333407 w 2229008"/>
                  <a:gd name="connsiteY1" fmla="*/ 2752735 h 2876560"/>
                  <a:gd name="connsiteX2" fmla="*/ 304832 w 2229008"/>
                  <a:gd name="connsiteY2" fmla="*/ 2438410 h 2876560"/>
                  <a:gd name="connsiteX3" fmla="*/ 32 w 2229008"/>
                  <a:gd name="connsiteY3" fmla="*/ 1114435 h 2876560"/>
                  <a:gd name="connsiteX4" fmla="*/ 1181132 w 2229008"/>
                  <a:gd name="connsiteY4" fmla="*/ 10 h 2876560"/>
                  <a:gd name="connsiteX5" fmla="*/ 2228882 w 2229008"/>
                  <a:gd name="connsiteY5" fmla="*/ 1095385 h 2876560"/>
                  <a:gd name="connsiteX6" fmla="*/ 1885982 w 2229008"/>
                  <a:gd name="connsiteY6" fmla="*/ 2428885 h 2876560"/>
                  <a:gd name="connsiteX7" fmla="*/ 1857407 w 2229008"/>
                  <a:gd name="connsiteY7" fmla="*/ 2733685 h 2876560"/>
                  <a:gd name="connsiteX8" fmla="*/ 1771682 w 2229008"/>
                  <a:gd name="connsiteY8" fmla="*/ 2876560 h 2876560"/>
                  <a:gd name="connsiteX9" fmla="*/ 428657 w 2229008"/>
                  <a:gd name="connsiteY9" fmla="*/ 2876560 h 2876560"/>
                  <a:gd name="connsiteX0" fmla="*/ 638207 w 2229008"/>
                  <a:gd name="connsiteY0" fmla="*/ 2876560 h 2876560"/>
                  <a:gd name="connsiteX1" fmla="*/ 333407 w 2229008"/>
                  <a:gd name="connsiteY1" fmla="*/ 2752735 h 2876560"/>
                  <a:gd name="connsiteX2" fmla="*/ 304832 w 2229008"/>
                  <a:gd name="connsiteY2" fmla="*/ 2438410 h 2876560"/>
                  <a:gd name="connsiteX3" fmla="*/ 32 w 2229008"/>
                  <a:gd name="connsiteY3" fmla="*/ 1114435 h 2876560"/>
                  <a:gd name="connsiteX4" fmla="*/ 1181132 w 2229008"/>
                  <a:gd name="connsiteY4" fmla="*/ 10 h 2876560"/>
                  <a:gd name="connsiteX5" fmla="*/ 2228882 w 2229008"/>
                  <a:gd name="connsiteY5" fmla="*/ 1095385 h 2876560"/>
                  <a:gd name="connsiteX6" fmla="*/ 1885982 w 2229008"/>
                  <a:gd name="connsiteY6" fmla="*/ 2428885 h 2876560"/>
                  <a:gd name="connsiteX7" fmla="*/ 1857407 w 2229008"/>
                  <a:gd name="connsiteY7" fmla="*/ 2733685 h 2876560"/>
                  <a:gd name="connsiteX8" fmla="*/ 1771682 w 2229008"/>
                  <a:gd name="connsiteY8" fmla="*/ 2876560 h 2876560"/>
                  <a:gd name="connsiteX9" fmla="*/ 638207 w 2229008"/>
                  <a:gd name="connsiteY9" fmla="*/ 2876560 h 2876560"/>
                  <a:gd name="connsiteX0" fmla="*/ 638207 w 2229008"/>
                  <a:gd name="connsiteY0" fmla="*/ 2876560 h 2876560"/>
                  <a:gd name="connsiteX1" fmla="*/ 333407 w 2229008"/>
                  <a:gd name="connsiteY1" fmla="*/ 2752735 h 2876560"/>
                  <a:gd name="connsiteX2" fmla="*/ 304832 w 2229008"/>
                  <a:gd name="connsiteY2" fmla="*/ 2438410 h 2876560"/>
                  <a:gd name="connsiteX3" fmla="*/ 32 w 2229008"/>
                  <a:gd name="connsiteY3" fmla="*/ 1114435 h 2876560"/>
                  <a:gd name="connsiteX4" fmla="*/ 1181132 w 2229008"/>
                  <a:gd name="connsiteY4" fmla="*/ 10 h 2876560"/>
                  <a:gd name="connsiteX5" fmla="*/ 2228882 w 2229008"/>
                  <a:gd name="connsiteY5" fmla="*/ 1095385 h 2876560"/>
                  <a:gd name="connsiteX6" fmla="*/ 1885982 w 2229008"/>
                  <a:gd name="connsiteY6" fmla="*/ 2428885 h 2876560"/>
                  <a:gd name="connsiteX7" fmla="*/ 1857407 w 2229008"/>
                  <a:gd name="connsiteY7" fmla="*/ 2733685 h 2876560"/>
                  <a:gd name="connsiteX8" fmla="*/ 1571657 w 2229008"/>
                  <a:gd name="connsiteY8" fmla="*/ 2876560 h 2876560"/>
                  <a:gd name="connsiteX9" fmla="*/ 638207 w 2229008"/>
                  <a:gd name="connsiteY9" fmla="*/ 2876560 h 2876560"/>
                  <a:gd name="connsiteX0" fmla="*/ 638207 w 2229008"/>
                  <a:gd name="connsiteY0" fmla="*/ 2876560 h 2876560"/>
                  <a:gd name="connsiteX1" fmla="*/ 333407 w 2229008"/>
                  <a:gd name="connsiteY1" fmla="*/ 2752735 h 2876560"/>
                  <a:gd name="connsiteX2" fmla="*/ 304832 w 2229008"/>
                  <a:gd name="connsiteY2" fmla="*/ 2438410 h 2876560"/>
                  <a:gd name="connsiteX3" fmla="*/ 32 w 2229008"/>
                  <a:gd name="connsiteY3" fmla="*/ 1114435 h 2876560"/>
                  <a:gd name="connsiteX4" fmla="*/ 1181132 w 2229008"/>
                  <a:gd name="connsiteY4" fmla="*/ 10 h 2876560"/>
                  <a:gd name="connsiteX5" fmla="*/ 2228882 w 2229008"/>
                  <a:gd name="connsiteY5" fmla="*/ 1095385 h 2876560"/>
                  <a:gd name="connsiteX6" fmla="*/ 1885982 w 2229008"/>
                  <a:gd name="connsiteY6" fmla="*/ 2428885 h 2876560"/>
                  <a:gd name="connsiteX7" fmla="*/ 1685957 w 2229008"/>
                  <a:gd name="connsiteY7" fmla="*/ 2762260 h 2876560"/>
                  <a:gd name="connsiteX8" fmla="*/ 1571657 w 2229008"/>
                  <a:gd name="connsiteY8" fmla="*/ 2876560 h 2876560"/>
                  <a:gd name="connsiteX9" fmla="*/ 638207 w 2229008"/>
                  <a:gd name="connsiteY9" fmla="*/ 2876560 h 2876560"/>
                  <a:gd name="connsiteX0" fmla="*/ 638207 w 2229008"/>
                  <a:gd name="connsiteY0" fmla="*/ 2876560 h 2876560"/>
                  <a:gd name="connsiteX1" fmla="*/ 495332 w 2229008"/>
                  <a:gd name="connsiteY1" fmla="*/ 2828935 h 2876560"/>
                  <a:gd name="connsiteX2" fmla="*/ 304832 w 2229008"/>
                  <a:gd name="connsiteY2" fmla="*/ 2438410 h 2876560"/>
                  <a:gd name="connsiteX3" fmla="*/ 32 w 2229008"/>
                  <a:gd name="connsiteY3" fmla="*/ 1114435 h 2876560"/>
                  <a:gd name="connsiteX4" fmla="*/ 1181132 w 2229008"/>
                  <a:gd name="connsiteY4" fmla="*/ 10 h 2876560"/>
                  <a:gd name="connsiteX5" fmla="*/ 2228882 w 2229008"/>
                  <a:gd name="connsiteY5" fmla="*/ 1095385 h 2876560"/>
                  <a:gd name="connsiteX6" fmla="*/ 1885982 w 2229008"/>
                  <a:gd name="connsiteY6" fmla="*/ 2428885 h 2876560"/>
                  <a:gd name="connsiteX7" fmla="*/ 1685957 w 2229008"/>
                  <a:gd name="connsiteY7" fmla="*/ 2762260 h 2876560"/>
                  <a:gd name="connsiteX8" fmla="*/ 1571657 w 2229008"/>
                  <a:gd name="connsiteY8" fmla="*/ 2876560 h 2876560"/>
                  <a:gd name="connsiteX9" fmla="*/ 638207 w 2229008"/>
                  <a:gd name="connsiteY9" fmla="*/ 2876560 h 2876560"/>
                  <a:gd name="connsiteX0" fmla="*/ 663894 w 2254695"/>
                  <a:gd name="connsiteY0" fmla="*/ 2876560 h 2876560"/>
                  <a:gd name="connsiteX1" fmla="*/ 521019 w 2254695"/>
                  <a:gd name="connsiteY1" fmla="*/ 2828935 h 2876560"/>
                  <a:gd name="connsiteX2" fmla="*/ 397194 w 2254695"/>
                  <a:gd name="connsiteY2" fmla="*/ 2428885 h 2876560"/>
                  <a:gd name="connsiteX3" fmla="*/ 25719 w 2254695"/>
                  <a:gd name="connsiteY3" fmla="*/ 1114435 h 2876560"/>
                  <a:gd name="connsiteX4" fmla="*/ 1206819 w 2254695"/>
                  <a:gd name="connsiteY4" fmla="*/ 10 h 2876560"/>
                  <a:gd name="connsiteX5" fmla="*/ 2254569 w 2254695"/>
                  <a:gd name="connsiteY5" fmla="*/ 1095385 h 2876560"/>
                  <a:gd name="connsiteX6" fmla="*/ 1911669 w 2254695"/>
                  <a:gd name="connsiteY6" fmla="*/ 2428885 h 2876560"/>
                  <a:gd name="connsiteX7" fmla="*/ 1711644 w 2254695"/>
                  <a:gd name="connsiteY7" fmla="*/ 2762260 h 2876560"/>
                  <a:gd name="connsiteX8" fmla="*/ 1597344 w 2254695"/>
                  <a:gd name="connsiteY8" fmla="*/ 2876560 h 2876560"/>
                  <a:gd name="connsiteX9" fmla="*/ 663894 w 2254695"/>
                  <a:gd name="connsiteY9" fmla="*/ 2876560 h 2876560"/>
                  <a:gd name="connsiteX0" fmla="*/ 638464 w 2229265"/>
                  <a:gd name="connsiteY0" fmla="*/ 2876560 h 2876560"/>
                  <a:gd name="connsiteX1" fmla="*/ 495589 w 2229265"/>
                  <a:gd name="connsiteY1" fmla="*/ 2828935 h 2876560"/>
                  <a:gd name="connsiteX2" fmla="*/ 371764 w 2229265"/>
                  <a:gd name="connsiteY2" fmla="*/ 2428885 h 2876560"/>
                  <a:gd name="connsiteX3" fmla="*/ 289 w 2229265"/>
                  <a:gd name="connsiteY3" fmla="*/ 1114435 h 2876560"/>
                  <a:gd name="connsiteX4" fmla="*/ 1181389 w 2229265"/>
                  <a:gd name="connsiteY4" fmla="*/ 10 h 2876560"/>
                  <a:gd name="connsiteX5" fmla="*/ 2229139 w 2229265"/>
                  <a:gd name="connsiteY5" fmla="*/ 1095385 h 2876560"/>
                  <a:gd name="connsiteX6" fmla="*/ 1886239 w 2229265"/>
                  <a:gd name="connsiteY6" fmla="*/ 2428885 h 2876560"/>
                  <a:gd name="connsiteX7" fmla="*/ 1686214 w 2229265"/>
                  <a:gd name="connsiteY7" fmla="*/ 2762260 h 2876560"/>
                  <a:gd name="connsiteX8" fmla="*/ 1571914 w 2229265"/>
                  <a:gd name="connsiteY8" fmla="*/ 2876560 h 2876560"/>
                  <a:gd name="connsiteX9" fmla="*/ 638464 w 2229265"/>
                  <a:gd name="connsiteY9" fmla="*/ 2876560 h 2876560"/>
                  <a:gd name="connsiteX0" fmla="*/ 590890 w 2181691"/>
                  <a:gd name="connsiteY0" fmla="*/ 2876572 h 2876572"/>
                  <a:gd name="connsiteX1" fmla="*/ 448015 w 2181691"/>
                  <a:gd name="connsiteY1" fmla="*/ 2828947 h 2876572"/>
                  <a:gd name="connsiteX2" fmla="*/ 324190 w 2181691"/>
                  <a:gd name="connsiteY2" fmla="*/ 2428897 h 2876572"/>
                  <a:gd name="connsiteX3" fmla="*/ 340 w 2181691"/>
                  <a:gd name="connsiteY3" fmla="*/ 1123972 h 2876572"/>
                  <a:gd name="connsiteX4" fmla="*/ 1133815 w 2181691"/>
                  <a:gd name="connsiteY4" fmla="*/ 22 h 2876572"/>
                  <a:gd name="connsiteX5" fmla="*/ 2181565 w 2181691"/>
                  <a:gd name="connsiteY5" fmla="*/ 1095397 h 2876572"/>
                  <a:gd name="connsiteX6" fmla="*/ 1838665 w 2181691"/>
                  <a:gd name="connsiteY6" fmla="*/ 2428897 h 2876572"/>
                  <a:gd name="connsiteX7" fmla="*/ 1638640 w 2181691"/>
                  <a:gd name="connsiteY7" fmla="*/ 2762272 h 2876572"/>
                  <a:gd name="connsiteX8" fmla="*/ 1524340 w 2181691"/>
                  <a:gd name="connsiteY8" fmla="*/ 2876572 h 2876572"/>
                  <a:gd name="connsiteX9" fmla="*/ 590890 w 2181691"/>
                  <a:gd name="connsiteY9" fmla="*/ 2876572 h 2876572"/>
                  <a:gd name="connsiteX0" fmla="*/ 590890 w 2181691"/>
                  <a:gd name="connsiteY0" fmla="*/ 2876572 h 2876572"/>
                  <a:gd name="connsiteX1" fmla="*/ 448015 w 2181691"/>
                  <a:gd name="connsiteY1" fmla="*/ 2828947 h 2876572"/>
                  <a:gd name="connsiteX2" fmla="*/ 324190 w 2181691"/>
                  <a:gd name="connsiteY2" fmla="*/ 2428897 h 2876572"/>
                  <a:gd name="connsiteX3" fmla="*/ 340 w 2181691"/>
                  <a:gd name="connsiteY3" fmla="*/ 1123972 h 2876572"/>
                  <a:gd name="connsiteX4" fmla="*/ 1133815 w 2181691"/>
                  <a:gd name="connsiteY4" fmla="*/ 22 h 2876572"/>
                  <a:gd name="connsiteX5" fmla="*/ 2181565 w 2181691"/>
                  <a:gd name="connsiteY5" fmla="*/ 1095397 h 2876572"/>
                  <a:gd name="connsiteX6" fmla="*/ 1838665 w 2181691"/>
                  <a:gd name="connsiteY6" fmla="*/ 2428897 h 2876572"/>
                  <a:gd name="connsiteX7" fmla="*/ 1638640 w 2181691"/>
                  <a:gd name="connsiteY7" fmla="*/ 2762272 h 2876572"/>
                  <a:gd name="connsiteX8" fmla="*/ 1524340 w 2181691"/>
                  <a:gd name="connsiteY8" fmla="*/ 2876572 h 2876572"/>
                  <a:gd name="connsiteX9" fmla="*/ 590890 w 2181691"/>
                  <a:gd name="connsiteY9" fmla="*/ 2876572 h 2876572"/>
                  <a:gd name="connsiteX0" fmla="*/ 809965 w 2181691"/>
                  <a:gd name="connsiteY0" fmla="*/ 2876572 h 2876572"/>
                  <a:gd name="connsiteX1" fmla="*/ 448015 w 2181691"/>
                  <a:gd name="connsiteY1" fmla="*/ 2828947 h 2876572"/>
                  <a:gd name="connsiteX2" fmla="*/ 324190 w 2181691"/>
                  <a:gd name="connsiteY2" fmla="*/ 2428897 h 2876572"/>
                  <a:gd name="connsiteX3" fmla="*/ 340 w 2181691"/>
                  <a:gd name="connsiteY3" fmla="*/ 1123972 h 2876572"/>
                  <a:gd name="connsiteX4" fmla="*/ 1133815 w 2181691"/>
                  <a:gd name="connsiteY4" fmla="*/ 22 h 2876572"/>
                  <a:gd name="connsiteX5" fmla="*/ 2181565 w 2181691"/>
                  <a:gd name="connsiteY5" fmla="*/ 1095397 h 2876572"/>
                  <a:gd name="connsiteX6" fmla="*/ 1838665 w 2181691"/>
                  <a:gd name="connsiteY6" fmla="*/ 2428897 h 2876572"/>
                  <a:gd name="connsiteX7" fmla="*/ 1638640 w 2181691"/>
                  <a:gd name="connsiteY7" fmla="*/ 2762272 h 2876572"/>
                  <a:gd name="connsiteX8" fmla="*/ 1524340 w 2181691"/>
                  <a:gd name="connsiteY8" fmla="*/ 2876572 h 2876572"/>
                  <a:gd name="connsiteX9" fmla="*/ 809965 w 2181691"/>
                  <a:gd name="connsiteY9" fmla="*/ 2876572 h 2876572"/>
                  <a:gd name="connsiteX0" fmla="*/ 809965 w 2181691"/>
                  <a:gd name="connsiteY0" fmla="*/ 2876572 h 2876572"/>
                  <a:gd name="connsiteX1" fmla="*/ 448015 w 2181691"/>
                  <a:gd name="connsiteY1" fmla="*/ 2828947 h 2876572"/>
                  <a:gd name="connsiteX2" fmla="*/ 324190 w 2181691"/>
                  <a:gd name="connsiteY2" fmla="*/ 2428897 h 2876572"/>
                  <a:gd name="connsiteX3" fmla="*/ 340 w 2181691"/>
                  <a:gd name="connsiteY3" fmla="*/ 1123972 h 2876572"/>
                  <a:gd name="connsiteX4" fmla="*/ 1133815 w 2181691"/>
                  <a:gd name="connsiteY4" fmla="*/ 22 h 2876572"/>
                  <a:gd name="connsiteX5" fmla="*/ 2181565 w 2181691"/>
                  <a:gd name="connsiteY5" fmla="*/ 1095397 h 2876572"/>
                  <a:gd name="connsiteX6" fmla="*/ 1838665 w 2181691"/>
                  <a:gd name="connsiteY6" fmla="*/ 2428897 h 2876572"/>
                  <a:gd name="connsiteX7" fmla="*/ 1638640 w 2181691"/>
                  <a:gd name="connsiteY7" fmla="*/ 2762272 h 2876572"/>
                  <a:gd name="connsiteX8" fmla="*/ 1390990 w 2181691"/>
                  <a:gd name="connsiteY8" fmla="*/ 2876572 h 2876572"/>
                  <a:gd name="connsiteX9" fmla="*/ 809965 w 2181691"/>
                  <a:gd name="connsiteY9" fmla="*/ 2876572 h 2876572"/>
                  <a:gd name="connsiteX0" fmla="*/ 714715 w 2181691"/>
                  <a:gd name="connsiteY0" fmla="*/ 2876572 h 2876572"/>
                  <a:gd name="connsiteX1" fmla="*/ 448015 w 2181691"/>
                  <a:gd name="connsiteY1" fmla="*/ 2828947 h 2876572"/>
                  <a:gd name="connsiteX2" fmla="*/ 324190 w 2181691"/>
                  <a:gd name="connsiteY2" fmla="*/ 2428897 h 2876572"/>
                  <a:gd name="connsiteX3" fmla="*/ 340 w 2181691"/>
                  <a:gd name="connsiteY3" fmla="*/ 1123972 h 2876572"/>
                  <a:gd name="connsiteX4" fmla="*/ 1133815 w 2181691"/>
                  <a:gd name="connsiteY4" fmla="*/ 22 h 2876572"/>
                  <a:gd name="connsiteX5" fmla="*/ 2181565 w 2181691"/>
                  <a:gd name="connsiteY5" fmla="*/ 1095397 h 2876572"/>
                  <a:gd name="connsiteX6" fmla="*/ 1838665 w 2181691"/>
                  <a:gd name="connsiteY6" fmla="*/ 2428897 h 2876572"/>
                  <a:gd name="connsiteX7" fmla="*/ 1638640 w 2181691"/>
                  <a:gd name="connsiteY7" fmla="*/ 2762272 h 2876572"/>
                  <a:gd name="connsiteX8" fmla="*/ 1390990 w 2181691"/>
                  <a:gd name="connsiteY8" fmla="*/ 2876572 h 2876572"/>
                  <a:gd name="connsiteX9" fmla="*/ 714715 w 2181691"/>
                  <a:gd name="connsiteY9" fmla="*/ 2876572 h 2876572"/>
                  <a:gd name="connsiteX0" fmla="*/ 1238366 w 2705342"/>
                  <a:gd name="connsiteY0" fmla="*/ 2882562 h 2882562"/>
                  <a:gd name="connsiteX1" fmla="*/ 971666 w 2705342"/>
                  <a:gd name="connsiteY1" fmla="*/ 2834937 h 2882562"/>
                  <a:gd name="connsiteX2" fmla="*/ 847841 w 2705342"/>
                  <a:gd name="connsiteY2" fmla="*/ 2434887 h 2882562"/>
                  <a:gd name="connsiteX3" fmla="*/ 116 w 2705342"/>
                  <a:gd name="connsiteY3" fmla="*/ 1606212 h 2882562"/>
                  <a:gd name="connsiteX4" fmla="*/ 1657466 w 2705342"/>
                  <a:gd name="connsiteY4" fmla="*/ 6012 h 2882562"/>
                  <a:gd name="connsiteX5" fmla="*/ 2705216 w 2705342"/>
                  <a:gd name="connsiteY5" fmla="*/ 1101387 h 2882562"/>
                  <a:gd name="connsiteX6" fmla="*/ 2362316 w 2705342"/>
                  <a:gd name="connsiteY6" fmla="*/ 2434887 h 2882562"/>
                  <a:gd name="connsiteX7" fmla="*/ 2162291 w 2705342"/>
                  <a:gd name="connsiteY7" fmla="*/ 2768262 h 2882562"/>
                  <a:gd name="connsiteX8" fmla="*/ 1914641 w 2705342"/>
                  <a:gd name="connsiteY8" fmla="*/ 2882562 h 2882562"/>
                  <a:gd name="connsiteX9" fmla="*/ 1238366 w 2705342"/>
                  <a:gd name="connsiteY9" fmla="*/ 2882562 h 2882562"/>
                  <a:gd name="connsiteX0" fmla="*/ 1238366 w 3181508"/>
                  <a:gd name="connsiteY0" fmla="*/ 2876575 h 2876575"/>
                  <a:gd name="connsiteX1" fmla="*/ 971666 w 3181508"/>
                  <a:gd name="connsiteY1" fmla="*/ 2828950 h 2876575"/>
                  <a:gd name="connsiteX2" fmla="*/ 847841 w 3181508"/>
                  <a:gd name="connsiteY2" fmla="*/ 2428900 h 2876575"/>
                  <a:gd name="connsiteX3" fmla="*/ 116 w 3181508"/>
                  <a:gd name="connsiteY3" fmla="*/ 1600225 h 2876575"/>
                  <a:gd name="connsiteX4" fmla="*/ 1657466 w 3181508"/>
                  <a:gd name="connsiteY4" fmla="*/ 25 h 2876575"/>
                  <a:gd name="connsiteX5" fmla="*/ 3181466 w 3181508"/>
                  <a:gd name="connsiteY5" fmla="*/ 1562125 h 2876575"/>
                  <a:gd name="connsiteX6" fmla="*/ 2362316 w 3181508"/>
                  <a:gd name="connsiteY6" fmla="*/ 2428900 h 2876575"/>
                  <a:gd name="connsiteX7" fmla="*/ 2162291 w 3181508"/>
                  <a:gd name="connsiteY7" fmla="*/ 2762275 h 2876575"/>
                  <a:gd name="connsiteX8" fmla="*/ 1914641 w 3181508"/>
                  <a:gd name="connsiteY8" fmla="*/ 2876575 h 2876575"/>
                  <a:gd name="connsiteX9" fmla="*/ 1238366 w 3181508"/>
                  <a:gd name="connsiteY9" fmla="*/ 2876575 h 2876575"/>
                  <a:gd name="connsiteX0" fmla="*/ 1249118 w 3206549"/>
                  <a:gd name="connsiteY0" fmla="*/ 2876575 h 2876575"/>
                  <a:gd name="connsiteX1" fmla="*/ 982418 w 3206549"/>
                  <a:gd name="connsiteY1" fmla="*/ 2828950 h 2876575"/>
                  <a:gd name="connsiteX2" fmla="*/ 858593 w 3206549"/>
                  <a:gd name="connsiteY2" fmla="*/ 2428900 h 2876575"/>
                  <a:gd name="connsiteX3" fmla="*/ 10868 w 3206549"/>
                  <a:gd name="connsiteY3" fmla="*/ 1600225 h 2876575"/>
                  <a:gd name="connsiteX4" fmla="*/ 1572968 w 3206549"/>
                  <a:gd name="connsiteY4" fmla="*/ 25 h 2876575"/>
                  <a:gd name="connsiteX5" fmla="*/ 3192218 w 3206549"/>
                  <a:gd name="connsiteY5" fmla="*/ 1562125 h 2876575"/>
                  <a:gd name="connsiteX6" fmla="*/ 2373068 w 3206549"/>
                  <a:gd name="connsiteY6" fmla="*/ 2428900 h 2876575"/>
                  <a:gd name="connsiteX7" fmla="*/ 2173043 w 3206549"/>
                  <a:gd name="connsiteY7" fmla="*/ 2762275 h 2876575"/>
                  <a:gd name="connsiteX8" fmla="*/ 1925393 w 3206549"/>
                  <a:gd name="connsiteY8" fmla="*/ 2876575 h 2876575"/>
                  <a:gd name="connsiteX9" fmla="*/ 1249118 w 3206549"/>
                  <a:gd name="connsiteY9" fmla="*/ 2876575 h 2876575"/>
                  <a:gd name="connsiteX0" fmla="*/ 1274620 w 3232051"/>
                  <a:gd name="connsiteY0" fmla="*/ 2876575 h 2914675"/>
                  <a:gd name="connsiteX1" fmla="*/ 1007920 w 3232051"/>
                  <a:gd name="connsiteY1" fmla="*/ 2828950 h 2914675"/>
                  <a:gd name="connsiteX2" fmla="*/ 493570 w 3232051"/>
                  <a:gd name="connsiteY2" fmla="*/ 2914675 h 2914675"/>
                  <a:gd name="connsiteX3" fmla="*/ 36370 w 3232051"/>
                  <a:gd name="connsiteY3" fmla="*/ 1600225 h 2914675"/>
                  <a:gd name="connsiteX4" fmla="*/ 1598470 w 3232051"/>
                  <a:gd name="connsiteY4" fmla="*/ 25 h 2914675"/>
                  <a:gd name="connsiteX5" fmla="*/ 3217720 w 3232051"/>
                  <a:gd name="connsiteY5" fmla="*/ 1562125 h 2914675"/>
                  <a:gd name="connsiteX6" fmla="*/ 2398570 w 3232051"/>
                  <a:gd name="connsiteY6" fmla="*/ 2428900 h 2914675"/>
                  <a:gd name="connsiteX7" fmla="*/ 2198545 w 3232051"/>
                  <a:gd name="connsiteY7" fmla="*/ 2762275 h 2914675"/>
                  <a:gd name="connsiteX8" fmla="*/ 1950895 w 3232051"/>
                  <a:gd name="connsiteY8" fmla="*/ 2876575 h 2914675"/>
                  <a:gd name="connsiteX9" fmla="*/ 1274620 w 3232051"/>
                  <a:gd name="connsiteY9" fmla="*/ 2876575 h 2914675"/>
                  <a:gd name="connsiteX0" fmla="*/ 1274620 w 3232051"/>
                  <a:gd name="connsiteY0" fmla="*/ 2876575 h 4372000"/>
                  <a:gd name="connsiteX1" fmla="*/ 1007920 w 3232051"/>
                  <a:gd name="connsiteY1" fmla="*/ 4372000 h 4372000"/>
                  <a:gd name="connsiteX2" fmla="*/ 493570 w 3232051"/>
                  <a:gd name="connsiteY2" fmla="*/ 2914675 h 4372000"/>
                  <a:gd name="connsiteX3" fmla="*/ 36370 w 3232051"/>
                  <a:gd name="connsiteY3" fmla="*/ 1600225 h 4372000"/>
                  <a:gd name="connsiteX4" fmla="*/ 1598470 w 3232051"/>
                  <a:gd name="connsiteY4" fmla="*/ 25 h 4372000"/>
                  <a:gd name="connsiteX5" fmla="*/ 3217720 w 3232051"/>
                  <a:gd name="connsiteY5" fmla="*/ 1562125 h 4372000"/>
                  <a:gd name="connsiteX6" fmla="*/ 2398570 w 3232051"/>
                  <a:gd name="connsiteY6" fmla="*/ 2428900 h 4372000"/>
                  <a:gd name="connsiteX7" fmla="*/ 2198545 w 3232051"/>
                  <a:gd name="connsiteY7" fmla="*/ 2762275 h 4372000"/>
                  <a:gd name="connsiteX8" fmla="*/ 1950895 w 3232051"/>
                  <a:gd name="connsiteY8" fmla="*/ 2876575 h 4372000"/>
                  <a:gd name="connsiteX9" fmla="*/ 1274620 w 3232051"/>
                  <a:gd name="connsiteY9" fmla="*/ 2876575 h 4372000"/>
                  <a:gd name="connsiteX0" fmla="*/ 1274620 w 3232051"/>
                  <a:gd name="connsiteY0" fmla="*/ 2876575 h 4486300"/>
                  <a:gd name="connsiteX1" fmla="*/ 903145 w 3232051"/>
                  <a:gd name="connsiteY1" fmla="*/ 4486300 h 4486300"/>
                  <a:gd name="connsiteX2" fmla="*/ 493570 w 3232051"/>
                  <a:gd name="connsiteY2" fmla="*/ 2914675 h 4486300"/>
                  <a:gd name="connsiteX3" fmla="*/ 36370 w 3232051"/>
                  <a:gd name="connsiteY3" fmla="*/ 1600225 h 4486300"/>
                  <a:gd name="connsiteX4" fmla="*/ 1598470 w 3232051"/>
                  <a:gd name="connsiteY4" fmla="*/ 25 h 4486300"/>
                  <a:gd name="connsiteX5" fmla="*/ 3217720 w 3232051"/>
                  <a:gd name="connsiteY5" fmla="*/ 1562125 h 4486300"/>
                  <a:gd name="connsiteX6" fmla="*/ 2398570 w 3232051"/>
                  <a:gd name="connsiteY6" fmla="*/ 2428900 h 4486300"/>
                  <a:gd name="connsiteX7" fmla="*/ 2198545 w 3232051"/>
                  <a:gd name="connsiteY7" fmla="*/ 2762275 h 4486300"/>
                  <a:gd name="connsiteX8" fmla="*/ 1950895 w 3232051"/>
                  <a:gd name="connsiteY8" fmla="*/ 2876575 h 4486300"/>
                  <a:gd name="connsiteX9" fmla="*/ 1274620 w 3232051"/>
                  <a:gd name="connsiteY9" fmla="*/ 2876575 h 4486300"/>
                  <a:gd name="connsiteX0" fmla="*/ 2265220 w 3232051"/>
                  <a:gd name="connsiteY0" fmla="*/ 4495825 h 4495825"/>
                  <a:gd name="connsiteX1" fmla="*/ 903145 w 3232051"/>
                  <a:gd name="connsiteY1" fmla="*/ 4486300 h 4495825"/>
                  <a:gd name="connsiteX2" fmla="*/ 493570 w 3232051"/>
                  <a:gd name="connsiteY2" fmla="*/ 2914675 h 4495825"/>
                  <a:gd name="connsiteX3" fmla="*/ 36370 w 3232051"/>
                  <a:gd name="connsiteY3" fmla="*/ 1600225 h 4495825"/>
                  <a:gd name="connsiteX4" fmla="*/ 1598470 w 3232051"/>
                  <a:gd name="connsiteY4" fmla="*/ 25 h 4495825"/>
                  <a:gd name="connsiteX5" fmla="*/ 3217720 w 3232051"/>
                  <a:gd name="connsiteY5" fmla="*/ 1562125 h 4495825"/>
                  <a:gd name="connsiteX6" fmla="*/ 2398570 w 3232051"/>
                  <a:gd name="connsiteY6" fmla="*/ 2428900 h 4495825"/>
                  <a:gd name="connsiteX7" fmla="*/ 2198545 w 3232051"/>
                  <a:gd name="connsiteY7" fmla="*/ 2762275 h 4495825"/>
                  <a:gd name="connsiteX8" fmla="*/ 1950895 w 3232051"/>
                  <a:gd name="connsiteY8" fmla="*/ 2876575 h 4495825"/>
                  <a:gd name="connsiteX9" fmla="*/ 2265220 w 3232051"/>
                  <a:gd name="connsiteY9" fmla="*/ 4495825 h 4495825"/>
                  <a:gd name="connsiteX0" fmla="*/ 2265220 w 3232051"/>
                  <a:gd name="connsiteY0" fmla="*/ 4495825 h 4495825"/>
                  <a:gd name="connsiteX1" fmla="*/ 903145 w 3232051"/>
                  <a:gd name="connsiteY1" fmla="*/ 4486300 h 4495825"/>
                  <a:gd name="connsiteX2" fmla="*/ 493570 w 3232051"/>
                  <a:gd name="connsiteY2" fmla="*/ 2914675 h 4495825"/>
                  <a:gd name="connsiteX3" fmla="*/ 36370 w 3232051"/>
                  <a:gd name="connsiteY3" fmla="*/ 1600225 h 4495825"/>
                  <a:gd name="connsiteX4" fmla="*/ 1598470 w 3232051"/>
                  <a:gd name="connsiteY4" fmla="*/ 25 h 4495825"/>
                  <a:gd name="connsiteX5" fmla="*/ 3217720 w 3232051"/>
                  <a:gd name="connsiteY5" fmla="*/ 1562125 h 4495825"/>
                  <a:gd name="connsiteX6" fmla="*/ 2398570 w 3232051"/>
                  <a:gd name="connsiteY6" fmla="*/ 2428900 h 4495825"/>
                  <a:gd name="connsiteX7" fmla="*/ 2198545 w 3232051"/>
                  <a:gd name="connsiteY7" fmla="*/ 2762275 h 4495825"/>
                  <a:gd name="connsiteX8" fmla="*/ 2741470 w 3232051"/>
                  <a:gd name="connsiteY8" fmla="*/ 2971825 h 4495825"/>
                  <a:gd name="connsiteX9" fmla="*/ 2265220 w 3232051"/>
                  <a:gd name="connsiteY9" fmla="*/ 4495825 h 4495825"/>
                  <a:gd name="connsiteX0" fmla="*/ 2265220 w 3232051"/>
                  <a:gd name="connsiteY0" fmla="*/ 4495825 h 4495825"/>
                  <a:gd name="connsiteX1" fmla="*/ 903145 w 3232051"/>
                  <a:gd name="connsiteY1" fmla="*/ 4486300 h 4495825"/>
                  <a:gd name="connsiteX2" fmla="*/ 493570 w 3232051"/>
                  <a:gd name="connsiteY2" fmla="*/ 2914675 h 4495825"/>
                  <a:gd name="connsiteX3" fmla="*/ 36370 w 3232051"/>
                  <a:gd name="connsiteY3" fmla="*/ 1600225 h 4495825"/>
                  <a:gd name="connsiteX4" fmla="*/ 1598470 w 3232051"/>
                  <a:gd name="connsiteY4" fmla="*/ 25 h 4495825"/>
                  <a:gd name="connsiteX5" fmla="*/ 3217720 w 3232051"/>
                  <a:gd name="connsiteY5" fmla="*/ 1562125 h 4495825"/>
                  <a:gd name="connsiteX6" fmla="*/ 2398570 w 3232051"/>
                  <a:gd name="connsiteY6" fmla="*/ 2428900 h 4495825"/>
                  <a:gd name="connsiteX7" fmla="*/ 2741470 w 3232051"/>
                  <a:gd name="connsiteY7" fmla="*/ 2971825 h 4495825"/>
                  <a:gd name="connsiteX8" fmla="*/ 2265220 w 3232051"/>
                  <a:gd name="connsiteY8" fmla="*/ 4495825 h 4495825"/>
                  <a:gd name="connsiteX0" fmla="*/ 2265220 w 3259860"/>
                  <a:gd name="connsiteY0" fmla="*/ 4495828 h 4495828"/>
                  <a:gd name="connsiteX1" fmla="*/ 903145 w 3259860"/>
                  <a:gd name="connsiteY1" fmla="*/ 4486303 h 4495828"/>
                  <a:gd name="connsiteX2" fmla="*/ 493570 w 3259860"/>
                  <a:gd name="connsiteY2" fmla="*/ 2914678 h 4495828"/>
                  <a:gd name="connsiteX3" fmla="*/ 36370 w 3259860"/>
                  <a:gd name="connsiteY3" fmla="*/ 1600228 h 4495828"/>
                  <a:gd name="connsiteX4" fmla="*/ 1598470 w 3259860"/>
                  <a:gd name="connsiteY4" fmla="*/ 28 h 4495828"/>
                  <a:gd name="connsiteX5" fmla="*/ 3217720 w 3259860"/>
                  <a:gd name="connsiteY5" fmla="*/ 1562128 h 4495828"/>
                  <a:gd name="connsiteX6" fmla="*/ 2741470 w 3259860"/>
                  <a:gd name="connsiteY6" fmla="*/ 2971828 h 4495828"/>
                  <a:gd name="connsiteX7" fmla="*/ 2265220 w 3259860"/>
                  <a:gd name="connsiteY7" fmla="*/ 4495828 h 4495828"/>
                  <a:gd name="connsiteX0" fmla="*/ 2265220 w 3259860"/>
                  <a:gd name="connsiteY0" fmla="*/ 4495807 h 4495807"/>
                  <a:gd name="connsiteX1" fmla="*/ 903145 w 3259860"/>
                  <a:gd name="connsiteY1" fmla="*/ 4486282 h 4495807"/>
                  <a:gd name="connsiteX2" fmla="*/ 493570 w 3259860"/>
                  <a:gd name="connsiteY2" fmla="*/ 2914657 h 4495807"/>
                  <a:gd name="connsiteX3" fmla="*/ 36370 w 3259860"/>
                  <a:gd name="connsiteY3" fmla="*/ 1600207 h 4495807"/>
                  <a:gd name="connsiteX4" fmla="*/ 1598470 w 3259860"/>
                  <a:gd name="connsiteY4" fmla="*/ 7 h 4495807"/>
                  <a:gd name="connsiteX5" fmla="*/ 3217720 w 3259860"/>
                  <a:gd name="connsiteY5" fmla="*/ 1562107 h 4495807"/>
                  <a:gd name="connsiteX6" fmla="*/ 2741470 w 3259860"/>
                  <a:gd name="connsiteY6" fmla="*/ 2971807 h 4495807"/>
                  <a:gd name="connsiteX7" fmla="*/ 2265220 w 3259860"/>
                  <a:gd name="connsiteY7" fmla="*/ 4495807 h 4495807"/>
                  <a:gd name="connsiteX0" fmla="*/ 2265220 w 3219387"/>
                  <a:gd name="connsiteY0" fmla="*/ 4495807 h 4495807"/>
                  <a:gd name="connsiteX1" fmla="*/ 903145 w 3219387"/>
                  <a:gd name="connsiteY1" fmla="*/ 4486282 h 4495807"/>
                  <a:gd name="connsiteX2" fmla="*/ 493570 w 3219387"/>
                  <a:gd name="connsiteY2" fmla="*/ 2914657 h 4495807"/>
                  <a:gd name="connsiteX3" fmla="*/ 36370 w 3219387"/>
                  <a:gd name="connsiteY3" fmla="*/ 1600207 h 4495807"/>
                  <a:gd name="connsiteX4" fmla="*/ 1598470 w 3219387"/>
                  <a:gd name="connsiteY4" fmla="*/ 7 h 4495807"/>
                  <a:gd name="connsiteX5" fmla="*/ 3217720 w 3219387"/>
                  <a:gd name="connsiteY5" fmla="*/ 1562107 h 4495807"/>
                  <a:gd name="connsiteX6" fmla="*/ 2741470 w 3219387"/>
                  <a:gd name="connsiteY6" fmla="*/ 2971807 h 4495807"/>
                  <a:gd name="connsiteX7" fmla="*/ 2265220 w 3219387"/>
                  <a:gd name="connsiteY7" fmla="*/ 4495807 h 4495807"/>
                  <a:gd name="connsiteX0" fmla="*/ 2228870 w 3183037"/>
                  <a:gd name="connsiteY0" fmla="*/ 4495807 h 4495807"/>
                  <a:gd name="connsiteX1" fmla="*/ 866795 w 3183037"/>
                  <a:gd name="connsiteY1" fmla="*/ 4486282 h 4495807"/>
                  <a:gd name="connsiteX2" fmla="*/ 457220 w 3183037"/>
                  <a:gd name="connsiteY2" fmla="*/ 2914657 h 4495807"/>
                  <a:gd name="connsiteX3" fmla="*/ 20 w 3183037"/>
                  <a:gd name="connsiteY3" fmla="*/ 1600207 h 4495807"/>
                  <a:gd name="connsiteX4" fmla="*/ 1562120 w 3183037"/>
                  <a:gd name="connsiteY4" fmla="*/ 7 h 4495807"/>
                  <a:gd name="connsiteX5" fmla="*/ 3181370 w 3183037"/>
                  <a:gd name="connsiteY5" fmla="*/ 1562107 h 4495807"/>
                  <a:gd name="connsiteX6" fmla="*/ 2705120 w 3183037"/>
                  <a:gd name="connsiteY6" fmla="*/ 2971807 h 4495807"/>
                  <a:gd name="connsiteX7" fmla="*/ 2228870 w 3183037"/>
                  <a:gd name="connsiteY7" fmla="*/ 4495807 h 4495807"/>
                  <a:gd name="connsiteX0" fmla="*/ 2228870 w 3183037"/>
                  <a:gd name="connsiteY0" fmla="*/ 4495807 h 4495807"/>
                  <a:gd name="connsiteX1" fmla="*/ 866795 w 3183037"/>
                  <a:gd name="connsiteY1" fmla="*/ 4486282 h 4495807"/>
                  <a:gd name="connsiteX2" fmla="*/ 457220 w 3183037"/>
                  <a:gd name="connsiteY2" fmla="*/ 2914657 h 4495807"/>
                  <a:gd name="connsiteX3" fmla="*/ 20 w 3183037"/>
                  <a:gd name="connsiteY3" fmla="*/ 1600207 h 4495807"/>
                  <a:gd name="connsiteX4" fmla="*/ 1562120 w 3183037"/>
                  <a:gd name="connsiteY4" fmla="*/ 7 h 4495807"/>
                  <a:gd name="connsiteX5" fmla="*/ 3181370 w 3183037"/>
                  <a:gd name="connsiteY5" fmla="*/ 1562107 h 4495807"/>
                  <a:gd name="connsiteX6" fmla="*/ 2705120 w 3183037"/>
                  <a:gd name="connsiteY6" fmla="*/ 2971807 h 4495807"/>
                  <a:gd name="connsiteX7" fmla="*/ 2228870 w 3183037"/>
                  <a:gd name="connsiteY7" fmla="*/ 4495807 h 4495807"/>
                  <a:gd name="connsiteX0" fmla="*/ 2228870 w 3183942"/>
                  <a:gd name="connsiteY0" fmla="*/ 4495807 h 4495807"/>
                  <a:gd name="connsiteX1" fmla="*/ 866795 w 3183942"/>
                  <a:gd name="connsiteY1" fmla="*/ 4486282 h 4495807"/>
                  <a:gd name="connsiteX2" fmla="*/ 457220 w 3183942"/>
                  <a:gd name="connsiteY2" fmla="*/ 2914657 h 4495807"/>
                  <a:gd name="connsiteX3" fmla="*/ 20 w 3183942"/>
                  <a:gd name="connsiteY3" fmla="*/ 1600207 h 4495807"/>
                  <a:gd name="connsiteX4" fmla="*/ 1562120 w 3183942"/>
                  <a:gd name="connsiteY4" fmla="*/ 7 h 4495807"/>
                  <a:gd name="connsiteX5" fmla="*/ 3181370 w 3183942"/>
                  <a:gd name="connsiteY5" fmla="*/ 1562107 h 4495807"/>
                  <a:gd name="connsiteX6" fmla="*/ 2705120 w 3183942"/>
                  <a:gd name="connsiteY6" fmla="*/ 2971807 h 4495807"/>
                  <a:gd name="connsiteX7" fmla="*/ 2228870 w 3183942"/>
                  <a:gd name="connsiteY7" fmla="*/ 4495807 h 4495807"/>
                  <a:gd name="connsiteX0" fmla="*/ 2228870 w 3183600"/>
                  <a:gd name="connsiteY0" fmla="*/ 4495807 h 4495807"/>
                  <a:gd name="connsiteX1" fmla="*/ 866795 w 3183600"/>
                  <a:gd name="connsiteY1" fmla="*/ 4486282 h 4495807"/>
                  <a:gd name="connsiteX2" fmla="*/ 457220 w 3183600"/>
                  <a:gd name="connsiteY2" fmla="*/ 2914657 h 4495807"/>
                  <a:gd name="connsiteX3" fmla="*/ 20 w 3183600"/>
                  <a:gd name="connsiteY3" fmla="*/ 1600207 h 4495807"/>
                  <a:gd name="connsiteX4" fmla="*/ 1562120 w 3183600"/>
                  <a:gd name="connsiteY4" fmla="*/ 7 h 4495807"/>
                  <a:gd name="connsiteX5" fmla="*/ 3181370 w 3183600"/>
                  <a:gd name="connsiteY5" fmla="*/ 1562107 h 4495807"/>
                  <a:gd name="connsiteX6" fmla="*/ 2705120 w 3183600"/>
                  <a:gd name="connsiteY6" fmla="*/ 2971807 h 4495807"/>
                  <a:gd name="connsiteX7" fmla="*/ 2228870 w 3183600"/>
                  <a:gd name="connsiteY7" fmla="*/ 4495807 h 4495807"/>
                  <a:gd name="connsiteX0" fmla="*/ 2269249 w 3223979"/>
                  <a:gd name="connsiteY0" fmla="*/ 4495807 h 4495807"/>
                  <a:gd name="connsiteX1" fmla="*/ 907174 w 3223979"/>
                  <a:gd name="connsiteY1" fmla="*/ 4486282 h 4495807"/>
                  <a:gd name="connsiteX2" fmla="*/ 497599 w 3223979"/>
                  <a:gd name="connsiteY2" fmla="*/ 2914657 h 4495807"/>
                  <a:gd name="connsiteX3" fmla="*/ 40399 w 3223979"/>
                  <a:gd name="connsiteY3" fmla="*/ 1600207 h 4495807"/>
                  <a:gd name="connsiteX4" fmla="*/ 1602499 w 3223979"/>
                  <a:gd name="connsiteY4" fmla="*/ 7 h 4495807"/>
                  <a:gd name="connsiteX5" fmla="*/ 3221749 w 3223979"/>
                  <a:gd name="connsiteY5" fmla="*/ 1562107 h 4495807"/>
                  <a:gd name="connsiteX6" fmla="*/ 2745499 w 3223979"/>
                  <a:gd name="connsiteY6" fmla="*/ 2971807 h 4495807"/>
                  <a:gd name="connsiteX7" fmla="*/ 2269249 w 3223979"/>
                  <a:gd name="connsiteY7" fmla="*/ 4495807 h 4495807"/>
                  <a:gd name="connsiteX0" fmla="*/ 2274286 w 3229016"/>
                  <a:gd name="connsiteY0" fmla="*/ 4495807 h 4495807"/>
                  <a:gd name="connsiteX1" fmla="*/ 912211 w 3229016"/>
                  <a:gd name="connsiteY1" fmla="*/ 4486282 h 4495807"/>
                  <a:gd name="connsiteX2" fmla="*/ 502636 w 3229016"/>
                  <a:gd name="connsiteY2" fmla="*/ 2914657 h 4495807"/>
                  <a:gd name="connsiteX3" fmla="*/ 45436 w 3229016"/>
                  <a:gd name="connsiteY3" fmla="*/ 1600207 h 4495807"/>
                  <a:gd name="connsiteX4" fmla="*/ 1607536 w 3229016"/>
                  <a:gd name="connsiteY4" fmla="*/ 7 h 4495807"/>
                  <a:gd name="connsiteX5" fmla="*/ 3226786 w 3229016"/>
                  <a:gd name="connsiteY5" fmla="*/ 1562107 h 4495807"/>
                  <a:gd name="connsiteX6" fmla="*/ 2750536 w 3229016"/>
                  <a:gd name="connsiteY6" fmla="*/ 2971807 h 4495807"/>
                  <a:gd name="connsiteX7" fmla="*/ 2274286 w 3229016"/>
                  <a:gd name="connsiteY7" fmla="*/ 4495807 h 4495807"/>
                  <a:gd name="connsiteX0" fmla="*/ 2228882 w 3183612"/>
                  <a:gd name="connsiteY0" fmla="*/ 4495807 h 4495807"/>
                  <a:gd name="connsiteX1" fmla="*/ 866807 w 3183612"/>
                  <a:gd name="connsiteY1" fmla="*/ 4486282 h 4495807"/>
                  <a:gd name="connsiteX2" fmla="*/ 457232 w 3183612"/>
                  <a:gd name="connsiteY2" fmla="*/ 2914657 h 4495807"/>
                  <a:gd name="connsiteX3" fmla="*/ 32 w 3183612"/>
                  <a:gd name="connsiteY3" fmla="*/ 1600207 h 4495807"/>
                  <a:gd name="connsiteX4" fmla="*/ 1562132 w 3183612"/>
                  <a:gd name="connsiteY4" fmla="*/ 7 h 4495807"/>
                  <a:gd name="connsiteX5" fmla="*/ 3181382 w 3183612"/>
                  <a:gd name="connsiteY5" fmla="*/ 1562107 h 4495807"/>
                  <a:gd name="connsiteX6" fmla="*/ 2705132 w 3183612"/>
                  <a:gd name="connsiteY6" fmla="*/ 2971807 h 4495807"/>
                  <a:gd name="connsiteX7" fmla="*/ 2228882 w 3183612"/>
                  <a:gd name="connsiteY7" fmla="*/ 4495807 h 4495807"/>
                  <a:gd name="connsiteX0" fmla="*/ 2228933 w 3183663"/>
                  <a:gd name="connsiteY0" fmla="*/ 4495807 h 4495807"/>
                  <a:gd name="connsiteX1" fmla="*/ 866858 w 3183663"/>
                  <a:gd name="connsiteY1" fmla="*/ 4486282 h 4495807"/>
                  <a:gd name="connsiteX2" fmla="*/ 457283 w 3183663"/>
                  <a:gd name="connsiteY2" fmla="*/ 2914657 h 4495807"/>
                  <a:gd name="connsiteX3" fmla="*/ 83 w 3183663"/>
                  <a:gd name="connsiteY3" fmla="*/ 1600207 h 4495807"/>
                  <a:gd name="connsiteX4" fmla="*/ 1562183 w 3183663"/>
                  <a:gd name="connsiteY4" fmla="*/ 7 h 4495807"/>
                  <a:gd name="connsiteX5" fmla="*/ 3181433 w 3183663"/>
                  <a:gd name="connsiteY5" fmla="*/ 1562107 h 4495807"/>
                  <a:gd name="connsiteX6" fmla="*/ 2705183 w 3183663"/>
                  <a:gd name="connsiteY6" fmla="*/ 2971807 h 4495807"/>
                  <a:gd name="connsiteX7" fmla="*/ 2228933 w 3183663"/>
                  <a:gd name="connsiteY7" fmla="*/ 4495807 h 4495807"/>
                  <a:gd name="connsiteX0" fmla="*/ 2228933 w 3183663"/>
                  <a:gd name="connsiteY0" fmla="*/ 4495807 h 4495807"/>
                  <a:gd name="connsiteX1" fmla="*/ 866858 w 3183663"/>
                  <a:gd name="connsiteY1" fmla="*/ 4486282 h 4495807"/>
                  <a:gd name="connsiteX2" fmla="*/ 457283 w 3183663"/>
                  <a:gd name="connsiteY2" fmla="*/ 2914657 h 4495807"/>
                  <a:gd name="connsiteX3" fmla="*/ 83 w 3183663"/>
                  <a:gd name="connsiteY3" fmla="*/ 1600207 h 4495807"/>
                  <a:gd name="connsiteX4" fmla="*/ 1562183 w 3183663"/>
                  <a:gd name="connsiteY4" fmla="*/ 7 h 4495807"/>
                  <a:gd name="connsiteX5" fmla="*/ 3181433 w 3183663"/>
                  <a:gd name="connsiteY5" fmla="*/ 1562107 h 4495807"/>
                  <a:gd name="connsiteX6" fmla="*/ 2705183 w 3183663"/>
                  <a:gd name="connsiteY6" fmla="*/ 2971807 h 4495807"/>
                  <a:gd name="connsiteX7" fmla="*/ 2228933 w 3183663"/>
                  <a:gd name="connsiteY7" fmla="*/ 4495807 h 4495807"/>
                  <a:gd name="connsiteX0" fmla="*/ 2228933 w 3183663"/>
                  <a:gd name="connsiteY0" fmla="*/ 4495807 h 4495814"/>
                  <a:gd name="connsiteX1" fmla="*/ 866858 w 3183663"/>
                  <a:gd name="connsiteY1" fmla="*/ 4486282 h 4495814"/>
                  <a:gd name="connsiteX2" fmla="*/ 457283 w 3183663"/>
                  <a:gd name="connsiteY2" fmla="*/ 2914657 h 4495814"/>
                  <a:gd name="connsiteX3" fmla="*/ 83 w 3183663"/>
                  <a:gd name="connsiteY3" fmla="*/ 1600207 h 4495814"/>
                  <a:gd name="connsiteX4" fmla="*/ 1562183 w 3183663"/>
                  <a:gd name="connsiteY4" fmla="*/ 7 h 4495814"/>
                  <a:gd name="connsiteX5" fmla="*/ 3181433 w 3183663"/>
                  <a:gd name="connsiteY5" fmla="*/ 1562107 h 4495814"/>
                  <a:gd name="connsiteX6" fmla="*/ 2705183 w 3183663"/>
                  <a:gd name="connsiteY6" fmla="*/ 2971807 h 4495814"/>
                  <a:gd name="connsiteX7" fmla="*/ 2228933 w 3183663"/>
                  <a:gd name="connsiteY7" fmla="*/ 4495807 h 4495814"/>
                  <a:gd name="connsiteX0" fmla="*/ 2228933 w 3183663"/>
                  <a:gd name="connsiteY0" fmla="*/ 4495807 h 4501467"/>
                  <a:gd name="connsiteX1" fmla="*/ 866858 w 3183663"/>
                  <a:gd name="connsiteY1" fmla="*/ 4486282 h 4501467"/>
                  <a:gd name="connsiteX2" fmla="*/ 457283 w 3183663"/>
                  <a:gd name="connsiteY2" fmla="*/ 2914657 h 4501467"/>
                  <a:gd name="connsiteX3" fmla="*/ 83 w 3183663"/>
                  <a:gd name="connsiteY3" fmla="*/ 1600207 h 4501467"/>
                  <a:gd name="connsiteX4" fmla="*/ 1562183 w 3183663"/>
                  <a:gd name="connsiteY4" fmla="*/ 7 h 4501467"/>
                  <a:gd name="connsiteX5" fmla="*/ 3181433 w 3183663"/>
                  <a:gd name="connsiteY5" fmla="*/ 1562107 h 4501467"/>
                  <a:gd name="connsiteX6" fmla="*/ 2705183 w 3183663"/>
                  <a:gd name="connsiteY6" fmla="*/ 2971807 h 4501467"/>
                  <a:gd name="connsiteX7" fmla="*/ 2228933 w 3183663"/>
                  <a:gd name="connsiteY7" fmla="*/ 4495807 h 4501467"/>
                  <a:gd name="connsiteX0" fmla="*/ 2228933 w 3183663"/>
                  <a:gd name="connsiteY0" fmla="*/ 4495807 h 4501467"/>
                  <a:gd name="connsiteX1" fmla="*/ 866858 w 3183663"/>
                  <a:gd name="connsiteY1" fmla="*/ 4486282 h 4501467"/>
                  <a:gd name="connsiteX2" fmla="*/ 457283 w 3183663"/>
                  <a:gd name="connsiteY2" fmla="*/ 2914657 h 4501467"/>
                  <a:gd name="connsiteX3" fmla="*/ 83 w 3183663"/>
                  <a:gd name="connsiteY3" fmla="*/ 1600207 h 4501467"/>
                  <a:gd name="connsiteX4" fmla="*/ 1562183 w 3183663"/>
                  <a:gd name="connsiteY4" fmla="*/ 7 h 4501467"/>
                  <a:gd name="connsiteX5" fmla="*/ 3181433 w 3183663"/>
                  <a:gd name="connsiteY5" fmla="*/ 1562107 h 4501467"/>
                  <a:gd name="connsiteX6" fmla="*/ 2705183 w 3183663"/>
                  <a:gd name="connsiteY6" fmla="*/ 2971807 h 4501467"/>
                  <a:gd name="connsiteX7" fmla="*/ 2228933 w 3183663"/>
                  <a:gd name="connsiteY7" fmla="*/ 4495807 h 4501467"/>
                  <a:gd name="connsiteX0" fmla="*/ 2228933 w 3183663"/>
                  <a:gd name="connsiteY0" fmla="*/ 4495807 h 4612660"/>
                  <a:gd name="connsiteX1" fmla="*/ 933533 w 3183663"/>
                  <a:gd name="connsiteY1" fmla="*/ 4505332 h 4612660"/>
                  <a:gd name="connsiteX2" fmla="*/ 457283 w 3183663"/>
                  <a:gd name="connsiteY2" fmla="*/ 2914657 h 4612660"/>
                  <a:gd name="connsiteX3" fmla="*/ 83 w 3183663"/>
                  <a:gd name="connsiteY3" fmla="*/ 1600207 h 4612660"/>
                  <a:gd name="connsiteX4" fmla="*/ 1562183 w 3183663"/>
                  <a:gd name="connsiteY4" fmla="*/ 7 h 4612660"/>
                  <a:gd name="connsiteX5" fmla="*/ 3181433 w 3183663"/>
                  <a:gd name="connsiteY5" fmla="*/ 1562107 h 4612660"/>
                  <a:gd name="connsiteX6" fmla="*/ 2705183 w 3183663"/>
                  <a:gd name="connsiteY6" fmla="*/ 2971807 h 4612660"/>
                  <a:gd name="connsiteX7" fmla="*/ 2228933 w 3183663"/>
                  <a:gd name="connsiteY7" fmla="*/ 4495807 h 4612660"/>
                  <a:gd name="connsiteX0" fmla="*/ 2228933 w 3183663"/>
                  <a:gd name="connsiteY0" fmla="*/ 4495807 h 4612660"/>
                  <a:gd name="connsiteX1" fmla="*/ 933533 w 3183663"/>
                  <a:gd name="connsiteY1" fmla="*/ 4505332 h 4612660"/>
                  <a:gd name="connsiteX2" fmla="*/ 457283 w 3183663"/>
                  <a:gd name="connsiteY2" fmla="*/ 2914657 h 4612660"/>
                  <a:gd name="connsiteX3" fmla="*/ 83 w 3183663"/>
                  <a:gd name="connsiteY3" fmla="*/ 1600207 h 4612660"/>
                  <a:gd name="connsiteX4" fmla="*/ 1562183 w 3183663"/>
                  <a:gd name="connsiteY4" fmla="*/ 7 h 4612660"/>
                  <a:gd name="connsiteX5" fmla="*/ 3181433 w 3183663"/>
                  <a:gd name="connsiteY5" fmla="*/ 1562107 h 4612660"/>
                  <a:gd name="connsiteX6" fmla="*/ 2705183 w 3183663"/>
                  <a:gd name="connsiteY6" fmla="*/ 2971807 h 4612660"/>
                  <a:gd name="connsiteX7" fmla="*/ 2228933 w 3183663"/>
                  <a:gd name="connsiteY7" fmla="*/ 4495807 h 4612660"/>
                  <a:gd name="connsiteX0" fmla="*/ 2228933 w 3183663"/>
                  <a:gd name="connsiteY0" fmla="*/ 4495807 h 4506326"/>
                  <a:gd name="connsiteX1" fmla="*/ 933533 w 3183663"/>
                  <a:gd name="connsiteY1" fmla="*/ 4505332 h 4506326"/>
                  <a:gd name="connsiteX2" fmla="*/ 457283 w 3183663"/>
                  <a:gd name="connsiteY2" fmla="*/ 2914657 h 4506326"/>
                  <a:gd name="connsiteX3" fmla="*/ 83 w 3183663"/>
                  <a:gd name="connsiteY3" fmla="*/ 1600207 h 4506326"/>
                  <a:gd name="connsiteX4" fmla="*/ 1562183 w 3183663"/>
                  <a:gd name="connsiteY4" fmla="*/ 7 h 4506326"/>
                  <a:gd name="connsiteX5" fmla="*/ 3181433 w 3183663"/>
                  <a:gd name="connsiteY5" fmla="*/ 1562107 h 4506326"/>
                  <a:gd name="connsiteX6" fmla="*/ 2705183 w 3183663"/>
                  <a:gd name="connsiteY6" fmla="*/ 2971807 h 4506326"/>
                  <a:gd name="connsiteX7" fmla="*/ 2228933 w 3183663"/>
                  <a:gd name="connsiteY7" fmla="*/ 4495807 h 4506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83663" h="4506326">
                    <a:moveTo>
                      <a:pt x="2228933" y="4495807"/>
                    </a:moveTo>
                    <a:cubicBezTo>
                      <a:pt x="1933658" y="4503744"/>
                      <a:pt x="1187533" y="4508507"/>
                      <a:pt x="933533" y="4505332"/>
                    </a:cubicBezTo>
                    <a:cubicBezTo>
                      <a:pt x="679533" y="4502157"/>
                      <a:pt x="612858" y="3398845"/>
                      <a:pt x="457283" y="2914657"/>
                    </a:cubicBezTo>
                    <a:cubicBezTo>
                      <a:pt x="301708" y="2430470"/>
                      <a:pt x="6433" y="2171707"/>
                      <a:pt x="83" y="1600207"/>
                    </a:cubicBezTo>
                    <a:cubicBezTo>
                      <a:pt x="-6267" y="1028707"/>
                      <a:pt x="346158" y="-3168"/>
                      <a:pt x="1562183" y="7"/>
                    </a:cubicBezTo>
                    <a:cubicBezTo>
                      <a:pt x="2778208" y="3182"/>
                      <a:pt x="3152858" y="971557"/>
                      <a:pt x="3181433" y="1562107"/>
                    </a:cubicBezTo>
                    <a:cubicBezTo>
                      <a:pt x="3210008" y="2152657"/>
                      <a:pt x="2959183" y="2454282"/>
                      <a:pt x="2705183" y="2971807"/>
                    </a:cubicBezTo>
                    <a:cubicBezTo>
                      <a:pt x="2451183" y="3489332"/>
                      <a:pt x="2524208" y="4487870"/>
                      <a:pt x="2228933" y="4495807"/>
                    </a:cubicBezTo>
                    <a:close/>
                  </a:path>
                </a:pathLst>
              </a:custGeom>
              <a:noFill/>
              <a:ln w="9525" cmpd="sng"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9" name="Freeform 198"/>
              <p:cNvSpPr/>
              <p:nvPr/>
            </p:nvSpPr>
            <p:spPr>
              <a:xfrm>
                <a:off x="2344786" y="4546595"/>
                <a:ext cx="183611" cy="323077"/>
              </a:xfrm>
              <a:custGeom>
                <a:avLst/>
                <a:gdLst>
                  <a:gd name="connsiteX0" fmla="*/ 486053 w 1095860"/>
                  <a:gd name="connsiteY0" fmla="*/ 2505076 h 2505076"/>
                  <a:gd name="connsiteX1" fmla="*/ 467003 w 1095860"/>
                  <a:gd name="connsiteY1" fmla="*/ 1000126 h 2505076"/>
                  <a:gd name="connsiteX2" fmla="*/ 278 w 1095860"/>
                  <a:gd name="connsiteY2" fmla="*/ 104776 h 2505076"/>
                  <a:gd name="connsiteX3" fmla="*/ 409853 w 1095860"/>
                  <a:gd name="connsiteY3" fmla="*/ 1123951 h 2505076"/>
                  <a:gd name="connsiteX4" fmla="*/ 1095653 w 1095860"/>
                  <a:gd name="connsiteY4" fmla="*/ 1 h 2505076"/>
                  <a:gd name="connsiteX5" fmla="*/ 486053 w 1095860"/>
                  <a:gd name="connsiteY5" fmla="*/ 1133476 h 2505076"/>
                  <a:gd name="connsiteX0" fmla="*/ 486053 w 1095860"/>
                  <a:gd name="connsiteY0" fmla="*/ 2505076 h 2505076"/>
                  <a:gd name="connsiteX1" fmla="*/ 467003 w 1095860"/>
                  <a:gd name="connsiteY1" fmla="*/ 1000126 h 2505076"/>
                  <a:gd name="connsiteX2" fmla="*/ 278 w 1095860"/>
                  <a:gd name="connsiteY2" fmla="*/ 104776 h 2505076"/>
                  <a:gd name="connsiteX3" fmla="*/ 409853 w 1095860"/>
                  <a:gd name="connsiteY3" fmla="*/ 1123951 h 2505076"/>
                  <a:gd name="connsiteX4" fmla="*/ 1095653 w 1095860"/>
                  <a:gd name="connsiteY4" fmla="*/ 1 h 2505076"/>
                  <a:gd name="connsiteX5" fmla="*/ 486053 w 1095860"/>
                  <a:gd name="connsiteY5" fmla="*/ 1133476 h 2505076"/>
                  <a:gd name="connsiteX0" fmla="*/ 486066 w 1162527"/>
                  <a:gd name="connsiteY0" fmla="*/ 2486027 h 2486027"/>
                  <a:gd name="connsiteX1" fmla="*/ 467016 w 1162527"/>
                  <a:gd name="connsiteY1" fmla="*/ 981077 h 2486027"/>
                  <a:gd name="connsiteX2" fmla="*/ 291 w 1162527"/>
                  <a:gd name="connsiteY2" fmla="*/ 85727 h 2486027"/>
                  <a:gd name="connsiteX3" fmla="*/ 409866 w 1162527"/>
                  <a:gd name="connsiteY3" fmla="*/ 1104902 h 2486027"/>
                  <a:gd name="connsiteX4" fmla="*/ 1162341 w 1162527"/>
                  <a:gd name="connsiteY4" fmla="*/ 2 h 2486027"/>
                  <a:gd name="connsiteX5" fmla="*/ 486066 w 1162527"/>
                  <a:gd name="connsiteY5" fmla="*/ 1114427 h 2486027"/>
                  <a:gd name="connsiteX0" fmla="*/ 486070 w 1181575"/>
                  <a:gd name="connsiteY0" fmla="*/ 2495551 h 2495551"/>
                  <a:gd name="connsiteX1" fmla="*/ 467020 w 1181575"/>
                  <a:gd name="connsiteY1" fmla="*/ 990601 h 2495551"/>
                  <a:gd name="connsiteX2" fmla="*/ 295 w 1181575"/>
                  <a:gd name="connsiteY2" fmla="*/ 95251 h 2495551"/>
                  <a:gd name="connsiteX3" fmla="*/ 409870 w 1181575"/>
                  <a:gd name="connsiteY3" fmla="*/ 1114426 h 2495551"/>
                  <a:gd name="connsiteX4" fmla="*/ 1181395 w 1181575"/>
                  <a:gd name="connsiteY4" fmla="*/ 1 h 2495551"/>
                  <a:gd name="connsiteX5" fmla="*/ 486070 w 1181575"/>
                  <a:gd name="connsiteY5" fmla="*/ 1123951 h 2495551"/>
                  <a:gd name="connsiteX0" fmla="*/ 486070 w 1181575"/>
                  <a:gd name="connsiteY0" fmla="*/ 2495551 h 2495551"/>
                  <a:gd name="connsiteX1" fmla="*/ 467020 w 1181575"/>
                  <a:gd name="connsiteY1" fmla="*/ 990601 h 2495551"/>
                  <a:gd name="connsiteX2" fmla="*/ 295 w 1181575"/>
                  <a:gd name="connsiteY2" fmla="*/ 95251 h 2495551"/>
                  <a:gd name="connsiteX3" fmla="*/ 409870 w 1181575"/>
                  <a:gd name="connsiteY3" fmla="*/ 1114426 h 2495551"/>
                  <a:gd name="connsiteX4" fmla="*/ 1181395 w 1181575"/>
                  <a:gd name="connsiteY4" fmla="*/ 1 h 2495551"/>
                  <a:gd name="connsiteX5" fmla="*/ 486070 w 1181575"/>
                  <a:gd name="connsiteY5" fmla="*/ 1123951 h 2495551"/>
                  <a:gd name="connsiteX0" fmla="*/ 591228 w 1286733"/>
                  <a:gd name="connsiteY0" fmla="*/ 2495551 h 2495551"/>
                  <a:gd name="connsiteX1" fmla="*/ 572178 w 1286733"/>
                  <a:gd name="connsiteY1" fmla="*/ 990601 h 2495551"/>
                  <a:gd name="connsiteX2" fmla="*/ 105453 w 1286733"/>
                  <a:gd name="connsiteY2" fmla="*/ 95251 h 2495551"/>
                  <a:gd name="connsiteX3" fmla="*/ 515028 w 1286733"/>
                  <a:gd name="connsiteY3" fmla="*/ 1114426 h 2495551"/>
                  <a:gd name="connsiteX4" fmla="*/ 1286553 w 1286733"/>
                  <a:gd name="connsiteY4" fmla="*/ 1 h 2495551"/>
                  <a:gd name="connsiteX5" fmla="*/ 591228 w 1286733"/>
                  <a:gd name="connsiteY5" fmla="*/ 1123951 h 2495551"/>
                  <a:gd name="connsiteX0" fmla="*/ 591228 w 1409595"/>
                  <a:gd name="connsiteY0" fmla="*/ 2542318 h 2542318"/>
                  <a:gd name="connsiteX1" fmla="*/ 572178 w 1409595"/>
                  <a:gd name="connsiteY1" fmla="*/ 1037368 h 2542318"/>
                  <a:gd name="connsiteX2" fmla="*/ 105453 w 1409595"/>
                  <a:gd name="connsiteY2" fmla="*/ 142018 h 2542318"/>
                  <a:gd name="connsiteX3" fmla="*/ 515028 w 1409595"/>
                  <a:gd name="connsiteY3" fmla="*/ 1161193 h 2542318"/>
                  <a:gd name="connsiteX4" fmla="*/ 1286553 w 1409595"/>
                  <a:gd name="connsiteY4" fmla="*/ 46768 h 2542318"/>
                  <a:gd name="connsiteX5" fmla="*/ 591228 w 1409595"/>
                  <a:gd name="connsiteY5" fmla="*/ 1170718 h 2542318"/>
                  <a:gd name="connsiteX0" fmla="*/ 485810 w 1181136"/>
                  <a:gd name="connsiteY0" fmla="*/ 2495551 h 2495551"/>
                  <a:gd name="connsiteX1" fmla="*/ 466760 w 1181136"/>
                  <a:gd name="connsiteY1" fmla="*/ 990601 h 2495551"/>
                  <a:gd name="connsiteX2" fmla="*/ 35 w 1181136"/>
                  <a:gd name="connsiteY2" fmla="*/ 95251 h 2495551"/>
                  <a:gd name="connsiteX3" fmla="*/ 492160 w 1181136"/>
                  <a:gd name="connsiteY3" fmla="*/ 1117601 h 2495551"/>
                  <a:gd name="connsiteX4" fmla="*/ 1181135 w 1181136"/>
                  <a:gd name="connsiteY4" fmla="*/ 1 h 2495551"/>
                  <a:gd name="connsiteX5" fmla="*/ 485810 w 1181136"/>
                  <a:gd name="connsiteY5" fmla="*/ 1123951 h 2495551"/>
                  <a:gd name="connsiteX0" fmla="*/ 485775 w 1181101"/>
                  <a:gd name="connsiteY0" fmla="*/ 2495551 h 2495551"/>
                  <a:gd name="connsiteX1" fmla="*/ 492125 w 1181101"/>
                  <a:gd name="connsiteY1" fmla="*/ 1120776 h 2495551"/>
                  <a:gd name="connsiteX2" fmla="*/ 0 w 1181101"/>
                  <a:gd name="connsiteY2" fmla="*/ 95251 h 2495551"/>
                  <a:gd name="connsiteX3" fmla="*/ 492125 w 1181101"/>
                  <a:gd name="connsiteY3" fmla="*/ 1117601 h 2495551"/>
                  <a:gd name="connsiteX4" fmla="*/ 1181100 w 1181101"/>
                  <a:gd name="connsiteY4" fmla="*/ 1 h 2495551"/>
                  <a:gd name="connsiteX5" fmla="*/ 485775 w 1181101"/>
                  <a:gd name="connsiteY5" fmla="*/ 1123951 h 2495551"/>
                  <a:gd name="connsiteX0" fmla="*/ 492918 w 1188244"/>
                  <a:gd name="connsiteY0" fmla="*/ 2495551 h 2495551"/>
                  <a:gd name="connsiteX1" fmla="*/ 499268 w 1188244"/>
                  <a:gd name="connsiteY1" fmla="*/ 1120776 h 2495551"/>
                  <a:gd name="connsiteX2" fmla="*/ 0 w 1188244"/>
                  <a:gd name="connsiteY2" fmla="*/ 104776 h 2495551"/>
                  <a:gd name="connsiteX3" fmla="*/ 499268 w 1188244"/>
                  <a:gd name="connsiteY3" fmla="*/ 1117601 h 2495551"/>
                  <a:gd name="connsiteX4" fmla="*/ 1188243 w 1188244"/>
                  <a:gd name="connsiteY4" fmla="*/ 1 h 2495551"/>
                  <a:gd name="connsiteX5" fmla="*/ 492918 w 1188244"/>
                  <a:gd name="connsiteY5" fmla="*/ 1123951 h 2495551"/>
                  <a:gd name="connsiteX0" fmla="*/ 492918 w 1188244"/>
                  <a:gd name="connsiteY0" fmla="*/ 2495551 h 2495551"/>
                  <a:gd name="connsiteX1" fmla="*/ 499268 w 1188244"/>
                  <a:gd name="connsiteY1" fmla="*/ 1120776 h 2495551"/>
                  <a:gd name="connsiteX2" fmla="*/ 0 w 1188244"/>
                  <a:gd name="connsiteY2" fmla="*/ 104776 h 2495551"/>
                  <a:gd name="connsiteX3" fmla="*/ 499268 w 1188244"/>
                  <a:gd name="connsiteY3" fmla="*/ 1117601 h 2495551"/>
                  <a:gd name="connsiteX4" fmla="*/ 1188243 w 1188244"/>
                  <a:gd name="connsiteY4" fmla="*/ 1 h 2495551"/>
                  <a:gd name="connsiteX5" fmla="*/ 492918 w 1188244"/>
                  <a:gd name="connsiteY5" fmla="*/ 1123951 h 2495551"/>
                  <a:gd name="connsiteX0" fmla="*/ 481012 w 1176338"/>
                  <a:gd name="connsiteY0" fmla="*/ 2495551 h 2495551"/>
                  <a:gd name="connsiteX1" fmla="*/ 487362 w 1176338"/>
                  <a:gd name="connsiteY1" fmla="*/ 1120776 h 2495551"/>
                  <a:gd name="connsiteX2" fmla="*/ 0 w 1176338"/>
                  <a:gd name="connsiteY2" fmla="*/ 97632 h 2495551"/>
                  <a:gd name="connsiteX3" fmla="*/ 487362 w 1176338"/>
                  <a:gd name="connsiteY3" fmla="*/ 1117601 h 2495551"/>
                  <a:gd name="connsiteX4" fmla="*/ 1176337 w 1176338"/>
                  <a:gd name="connsiteY4" fmla="*/ 1 h 2495551"/>
                  <a:gd name="connsiteX5" fmla="*/ 481012 w 1176338"/>
                  <a:gd name="connsiteY5" fmla="*/ 1123951 h 2495551"/>
                  <a:gd name="connsiteX0" fmla="*/ 541931 w 1237257"/>
                  <a:gd name="connsiteY0" fmla="*/ 2522958 h 2522958"/>
                  <a:gd name="connsiteX1" fmla="*/ 548281 w 1237257"/>
                  <a:gd name="connsiteY1" fmla="*/ 1148183 h 2522958"/>
                  <a:gd name="connsiteX2" fmla="*/ 60919 w 1237257"/>
                  <a:gd name="connsiteY2" fmla="*/ 125039 h 2522958"/>
                  <a:gd name="connsiteX3" fmla="*/ 60920 w 1237257"/>
                  <a:gd name="connsiteY3" fmla="*/ 129802 h 2522958"/>
                  <a:gd name="connsiteX4" fmla="*/ 548281 w 1237257"/>
                  <a:gd name="connsiteY4" fmla="*/ 1145008 h 2522958"/>
                  <a:gd name="connsiteX5" fmla="*/ 1237256 w 1237257"/>
                  <a:gd name="connsiteY5" fmla="*/ 27408 h 2522958"/>
                  <a:gd name="connsiteX6" fmla="*/ 541931 w 1237257"/>
                  <a:gd name="connsiteY6" fmla="*/ 1151358 h 2522958"/>
                  <a:gd name="connsiteX0" fmla="*/ 498427 w 1193753"/>
                  <a:gd name="connsiteY0" fmla="*/ 2512648 h 2512648"/>
                  <a:gd name="connsiteX1" fmla="*/ 504777 w 1193753"/>
                  <a:gd name="connsiteY1" fmla="*/ 1137873 h 2512648"/>
                  <a:gd name="connsiteX2" fmla="*/ 17415 w 1193753"/>
                  <a:gd name="connsiteY2" fmla="*/ 114729 h 2512648"/>
                  <a:gd name="connsiteX3" fmla="*/ 17416 w 1193753"/>
                  <a:gd name="connsiteY3" fmla="*/ 119492 h 2512648"/>
                  <a:gd name="connsiteX4" fmla="*/ 504777 w 1193753"/>
                  <a:gd name="connsiteY4" fmla="*/ 1134698 h 2512648"/>
                  <a:gd name="connsiteX5" fmla="*/ 1193752 w 1193753"/>
                  <a:gd name="connsiteY5" fmla="*/ 17098 h 2512648"/>
                  <a:gd name="connsiteX6" fmla="*/ 498427 w 1193753"/>
                  <a:gd name="connsiteY6" fmla="*/ 1141048 h 2512648"/>
                  <a:gd name="connsiteX0" fmla="*/ 492028 w 1187354"/>
                  <a:gd name="connsiteY0" fmla="*/ 2515151 h 2515151"/>
                  <a:gd name="connsiteX1" fmla="*/ 498378 w 1187354"/>
                  <a:gd name="connsiteY1" fmla="*/ 1140376 h 2515151"/>
                  <a:gd name="connsiteX2" fmla="*/ 11016 w 1187354"/>
                  <a:gd name="connsiteY2" fmla="*/ 117232 h 2515151"/>
                  <a:gd name="connsiteX3" fmla="*/ 77692 w 1187354"/>
                  <a:gd name="connsiteY3" fmla="*/ 117233 h 2515151"/>
                  <a:gd name="connsiteX4" fmla="*/ 498378 w 1187354"/>
                  <a:gd name="connsiteY4" fmla="*/ 1137201 h 2515151"/>
                  <a:gd name="connsiteX5" fmla="*/ 1187353 w 1187354"/>
                  <a:gd name="connsiteY5" fmla="*/ 19601 h 2515151"/>
                  <a:gd name="connsiteX6" fmla="*/ 492028 w 1187354"/>
                  <a:gd name="connsiteY6" fmla="*/ 1143551 h 2515151"/>
                  <a:gd name="connsiteX0" fmla="*/ 532325 w 1227651"/>
                  <a:gd name="connsiteY0" fmla="*/ 2533284 h 2533284"/>
                  <a:gd name="connsiteX1" fmla="*/ 538675 w 1227651"/>
                  <a:gd name="connsiteY1" fmla="*/ 1158509 h 2533284"/>
                  <a:gd name="connsiteX2" fmla="*/ 51313 w 1227651"/>
                  <a:gd name="connsiteY2" fmla="*/ 135365 h 2533284"/>
                  <a:gd name="connsiteX3" fmla="*/ 117989 w 1227651"/>
                  <a:gd name="connsiteY3" fmla="*/ 135366 h 2533284"/>
                  <a:gd name="connsiteX4" fmla="*/ 538675 w 1227651"/>
                  <a:gd name="connsiteY4" fmla="*/ 1155334 h 2533284"/>
                  <a:gd name="connsiteX5" fmla="*/ 1227650 w 1227651"/>
                  <a:gd name="connsiteY5" fmla="*/ 37734 h 2533284"/>
                  <a:gd name="connsiteX6" fmla="*/ 532325 w 1227651"/>
                  <a:gd name="connsiteY6" fmla="*/ 1161684 h 2533284"/>
                  <a:gd name="connsiteX0" fmla="*/ 481012 w 1176338"/>
                  <a:gd name="connsiteY0" fmla="*/ 2495551 h 2495551"/>
                  <a:gd name="connsiteX1" fmla="*/ 487362 w 1176338"/>
                  <a:gd name="connsiteY1" fmla="*/ 1120776 h 2495551"/>
                  <a:gd name="connsiteX2" fmla="*/ 0 w 1176338"/>
                  <a:gd name="connsiteY2" fmla="*/ 97632 h 2495551"/>
                  <a:gd name="connsiteX3" fmla="*/ 487362 w 1176338"/>
                  <a:gd name="connsiteY3" fmla="*/ 1117601 h 2495551"/>
                  <a:gd name="connsiteX4" fmla="*/ 1176337 w 1176338"/>
                  <a:gd name="connsiteY4" fmla="*/ 1 h 2495551"/>
                  <a:gd name="connsiteX5" fmla="*/ 481012 w 1176338"/>
                  <a:gd name="connsiteY5" fmla="*/ 1123951 h 2495551"/>
                  <a:gd name="connsiteX0" fmla="*/ 481012 w 1176342"/>
                  <a:gd name="connsiteY0" fmla="*/ 2496877 h 2496877"/>
                  <a:gd name="connsiteX1" fmla="*/ 487362 w 1176342"/>
                  <a:gd name="connsiteY1" fmla="*/ 1122102 h 2496877"/>
                  <a:gd name="connsiteX2" fmla="*/ 0 w 1176342"/>
                  <a:gd name="connsiteY2" fmla="*/ 98958 h 2496877"/>
                  <a:gd name="connsiteX3" fmla="*/ 487362 w 1176342"/>
                  <a:gd name="connsiteY3" fmla="*/ 1118927 h 2496877"/>
                  <a:gd name="connsiteX4" fmla="*/ 1176337 w 1176342"/>
                  <a:gd name="connsiteY4" fmla="*/ 1327 h 2496877"/>
                  <a:gd name="connsiteX5" fmla="*/ 476249 w 1176342"/>
                  <a:gd name="connsiteY5" fmla="*/ 899058 h 2496877"/>
                  <a:gd name="connsiteX0" fmla="*/ 481012 w 1176361"/>
                  <a:gd name="connsiteY0" fmla="*/ 2495896 h 2495896"/>
                  <a:gd name="connsiteX1" fmla="*/ 487362 w 1176361"/>
                  <a:gd name="connsiteY1" fmla="*/ 1121121 h 2495896"/>
                  <a:gd name="connsiteX2" fmla="*/ 0 w 1176361"/>
                  <a:gd name="connsiteY2" fmla="*/ 97977 h 2495896"/>
                  <a:gd name="connsiteX3" fmla="*/ 487362 w 1176361"/>
                  <a:gd name="connsiteY3" fmla="*/ 1117946 h 2495896"/>
                  <a:gd name="connsiteX4" fmla="*/ 1176337 w 1176361"/>
                  <a:gd name="connsiteY4" fmla="*/ 346 h 2495896"/>
                  <a:gd name="connsiteX5" fmla="*/ 514349 w 1176361"/>
                  <a:gd name="connsiteY5" fmla="*/ 1000471 h 2495896"/>
                  <a:gd name="connsiteX0" fmla="*/ 481012 w 1262272"/>
                  <a:gd name="connsiteY0" fmla="*/ 2531587 h 2531587"/>
                  <a:gd name="connsiteX1" fmla="*/ 487362 w 1262272"/>
                  <a:gd name="connsiteY1" fmla="*/ 1156812 h 2531587"/>
                  <a:gd name="connsiteX2" fmla="*/ 0 w 1262272"/>
                  <a:gd name="connsiteY2" fmla="*/ 133668 h 2531587"/>
                  <a:gd name="connsiteX3" fmla="*/ 487362 w 1262272"/>
                  <a:gd name="connsiteY3" fmla="*/ 1153637 h 2531587"/>
                  <a:gd name="connsiteX4" fmla="*/ 1176337 w 1262272"/>
                  <a:gd name="connsiteY4" fmla="*/ 36037 h 2531587"/>
                  <a:gd name="connsiteX5" fmla="*/ 514349 w 1262272"/>
                  <a:gd name="connsiteY5" fmla="*/ 1036162 h 2531587"/>
                  <a:gd name="connsiteX0" fmla="*/ 481012 w 1176357"/>
                  <a:gd name="connsiteY0" fmla="*/ 2495651 h 2495651"/>
                  <a:gd name="connsiteX1" fmla="*/ 487362 w 1176357"/>
                  <a:gd name="connsiteY1" fmla="*/ 1120876 h 2495651"/>
                  <a:gd name="connsiteX2" fmla="*/ 0 w 1176357"/>
                  <a:gd name="connsiteY2" fmla="*/ 97732 h 2495651"/>
                  <a:gd name="connsiteX3" fmla="*/ 489743 w 1176357"/>
                  <a:gd name="connsiteY3" fmla="*/ 1062932 h 2495651"/>
                  <a:gd name="connsiteX4" fmla="*/ 1176337 w 1176357"/>
                  <a:gd name="connsiteY4" fmla="*/ 101 h 2495651"/>
                  <a:gd name="connsiteX5" fmla="*/ 514349 w 1176357"/>
                  <a:gd name="connsiteY5" fmla="*/ 1000226 h 2495651"/>
                  <a:gd name="connsiteX0" fmla="*/ 481376 w 1176721"/>
                  <a:gd name="connsiteY0" fmla="*/ 2495651 h 2495651"/>
                  <a:gd name="connsiteX1" fmla="*/ 411526 w 1176721"/>
                  <a:gd name="connsiteY1" fmla="*/ 1087538 h 2495651"/>
                  <a:gd name="connsiteX2" fmla="*/ 364 w 1176721"/>
                  <a:gd name="connsiteY2" fmla="*/ 97732 h 2495651"/>
                  <a:gd name="connsiteX3" fmla="*/ 490107 w 1176721"/>
                  <a:gd name="connsiteY3" fmla="*/ 1062932 h 2495651"/>
                  <a:gd name="connsiteX4" fmla="*/ 1176701 w 1176721"/>
                  <a:gd name="connsiteY4" fmla="*/ 101 h 2495651"/>
                  <a:gd name="connsiteX5" fmla="*/ 514713 w 1176721"/>
                  <a:gd name="connsiteY5" fmla="*/ 1000226 h 2495651"/>
                  <a:gd name="connsiteX0" fmla="*/ 481043 w 1176388"/>
                  <a:gd name="connsiteY0" fmla="*/ 2495651 h 2495651"/>
                  <a:gd name="connsiteX1" fmla="*/ 465962 w 1176388"/>
                  <a:gd name="connsiteY1" fmla="*/ 1094682 h 2495651"/>
                  <a:gd name="connsiteX2" fmla="*/ 31 w 1176388"/>
                  <a:gd name="connsiteY2" fmla="*/ 97732 h 2495651"/>
                  <a:gd name="connsiteX3" fmla="*/ 489774 w 1176388"/>
                  <a:gd name="connsiteY3" fmla="*/ 1062932 h 2495651"/>
                  <a:gd name="connsiteX4" fmla="*/ 1176368 w 1176388"/>
                  <a:gd name="connsiteY4" fmla="*/ 101 h 2495651"/>
                  <a:gd name="connsiteX5" fmla="*/ 514380 w 1176388"/>
                  <a:gd name="connsiteY5" fmla="*/ 1000226 h 2495651"/>
                  <a:gd name="connsiteX0" fmla="*/ 481281 w 1176950"/>
                  <a:gd name="connsiteY0" fmla="*/ 2495760 h 2495760"/>
                  <a:gd name="connsiteX1" fmla="*/ 466200 w 1176950"/>
                  <a:gd name="connsiteY1" fmla="*/ 1094791 h 2495760"/>
                  <a:gd name="connsiteX2" fmla="*/ 269 w 1176950"/>
                  <a:gd name="connsiteY2" fmla="*/ 97841 h 2495760"/>
                  <a:gd name="connsiteX3" fmla="*/ 411430 w 1176950"/>
                  <a:gd name="connsiteY3" fmla="*/ 1091616 h 2495760"/>
                  <a:gd name="connsiteX4" fmla="*/ 1176606 w 1176950"/>
                  <a:gd name="connsiteY4" fmla="*/ 210 h 2495760"/>
                  <a:gd name="connsiteX5" fmla="*/ 514618 w 1176950"/>
                  <a:gd name="connsiteY5" fmla="*/ 1000335 h 2495760"/>
                  <a:gd name="connsiteX0" fmla="*/ 595689 w 1291358"/>
                  <a:gd name="connsiteY0" fmla="*/ 2495760 h 2495760"/>
                  <a:gd name="connsiteX1" fmla="*/ 580608 w 1291358"/>
                  <a:gd name="connsiteY1" fmla="*/ 1094791 h 2495760"/>
                  <a:gd name="connsiteX2" fmla="*/ 114677 w 1291358"/>
                  <a:gd name="connsiteY2" fmla="*/ 97841 h 2495760"/>
                  <a:gd name="connsiteX3" fmla="*/ 525838 w 1291358"/>
                  <a:gd name="connsiteY3" fmla="*/ 1091616 h 2495760"/>
                  <a:gd name="connsiteX4" fmla="*/ 1291014 w 1291358"/>
                  <a:gd name="connsiteY4" fmla="*/ 210 h 2495760"/>
                  <a:gd name="connsiteX5" fmla="*/ 629026 w 1291358"/>
                  <a:gd name="connsiteY5" fmla="*/ 1000335 h 2495760"/>
                  <a:gd name="connsiteX0" fmla="*/ 595689 w 1402758"/>
                  <a:gd name="connsiteY0" fmla="*/ 2548777 h 2548777"/>
                  <a:gd name="connsiteX1" fmla="*/ 580608 w 1402758"/>
                  <a:gd name="connsiteY1" fmla="*/ 1147808 h 2548777"/>
                  <a:gd name="connsiteX2" fmla="*/ 114677 w 1402758"/>
                  <a:gd name="connsiteY2" fmla="*/ 150858 h 2548777"/>
                  <a:gd name="connsiteX3" fmla="*/ 525838 w 1402758"/>
                  <a:gd name="connsiteY3" fmla="*/ 1144633 h 2548777"/>
                  <a:gd name="connsiteX4" fmla="*/ 1291014 w 1402758"/>
                  <a:gd name="connsiteY4" fmla="*/ 53227 h 2548777"/>
                  <a:gd name="connsiteX5" fmla="*/ 629026 w 1402758"/>
                  <a:gd name="connsiteY5" fmla="*/ 1053352 h 2548777"/>
                  <a:gd name="connsiteX0" fmla="*/ 595689 w 1291765"/>
                  <a:gd name="connsiteY0" fmla="*/ 2495620 h 2495620"/>
                  <a:gd name="connsiteX1" fmla="*/ 580608 w 1291765"/>
                  <a:gd name="connsiteY1" fmla="*/ 1094651 h 2495620"/>
                  <a:gd name="connsiteX2" fmla="*/ 114677 w 1291765"/>
                  <a:gd name="connsiteY2" fmla="*/ 97701 h 2495620"/>
                  <a:gd name="connsiteX3" fmla="*/ 525838 w 1291765"/>
                  <a:gd name="connsiteY3" fmla="*/ 1091476 h 2495620"/>
                  <a:gd name="connsiteX4" fmla="*/ 1291014 w 1291765"/>
                  <a:gd name="connsiteY4" fmla="*/ 70 h 2495620"/>
                  <a:gd name="connsiteX5" fmla="*/ 674270 w 1291765"/>
                  <a:gd name="connsiteY5" fmla="*/ 1038295 h 2495620"/>
                  <a:gd name="connsiteX0" fmla="*/ 595689 w 1291602"/>
                  <a:gd name="connsiteY0" fmla="*/ 2496473 h 2496473"/>
                  <a:gd name="connsiteX1" fmla="*/ 580608 w 1291602"/>
                  <a:gd name="connsiteY1" fmla="*/ 1095504 h 2496473"/>
                  <a:gd name="connsiteX2" fmla="*/ 114677 w 1291602"/>
                  <a:gd name="connsiteY2" fmla="*/ 98554 h 2496473"/>
                  <a:gd name="connsiteX3" fmla="*/ 525838 w 1291602"/>
                  <a:gd name="connsiteY3" fmla="*/ 1092329 h 2496473"/>
                  <a:gd name="connsiteX4" fmla="*/ 1291014 w 1291602"/>
                  <a:gd name="connsiteY4" fmla="*/ 923 h 2496473"/>
                  <a:gd name="connsiteX5" fmla="*/ 652840 w 1291602"/>
                  <a:gd name="connsiteY5" fmla="*/ 905799 h 2496473"/>
                  <a:gd name="connsiteX6" fmla="*/ 674270 w 1291602"/>
                  <a:gd name="connsiteY6" fmla="*/ 1039148 h 2496473"/>
                  <a:gd name="connsiteX0" fmla="*/ 595689 w 1291879"/>
                  <a:gd name="connsiteY0" fmla="*/ 2495621 h 2495621"/>
                  <a:gd name="connsiteX1" fmla="*/ 580608 w 1291879"/>
                  <a:gd name="connsiteY1" fmla="*/ 1094652 h 2495621"/>
                  <a:gd name="connsiteX2" fmla="*/ 114677 w 1291879"/>
                  <a:gd name="connsiteY2" fmla="*/ 97702 h 2495621"/>
                  <a:gd name="connsiteX3" fmla="*/ 525838 w 1291879"/>
                  <a:gd name="connsiteY3" fmla="*/ 1091477 h 2495621"/>
                  <a:gd name="connsiteX4" fmla="*/ 1291014 w 1291879"/>
                  <a:gd name="connsiteY4" fmla="*/ 71 h 2495621"/>
                  <a:gd name="connsiteX5" fmla="*/ 674270 w 1291879"/>
                  <a:gd name="connsiteY5" fmla="*/ 1038296 h 2495621"/>
                  <a:gd name="connsiteX0" fmla="*/ 595689 w 1295478"/>
                  <a:gd name="connsiteY0" fmla="*/ 2495606 h 2495606"/>
                  <a:gd name="connsiteX1" fmla="*/ 580608 w 1295478"/>
                  <a:gd name="connsiteY1" fmla="*/ 1094637 h 2495606"/>
                  <a:gd name="connsiteX2" fmla="*/ 114677 w 1295478"/>
                  <a:gd name="connsiteY2" fmla="*/ 97687 h 2495606"/>
                  <a:gd name="connsiteX3" fmla="*/ 525838 w 1295478"/>
                  <a:gd name="connsiteY3" fmla="*/ 1091462 h 2495606"/>
                  <a:gd name="connsiteX4" fmla="*/ 1291014 w 1295478"/>
                  <a:gd name="connsiteY4" fmla="*/ 56 h 2495606"/>
                  <a:gd name="connsiteX5" fmla="*/ 826670 w 1295478"/>
                  <a:gd name="connsiteY5" fmla="*/ 1145437 h 2495606"/>
                  <a:gd name="connsiteX0" fmla="*/ 595689 w 1291734"/>
                  <a:gd name="connsiteY0" fmla="*/ 2495579 h 2495579"/>
                  <a:gd name="connsiteX1" fmla="*/ 580608 w 1291734"/>
                  <a:gd name="connsiteY1" fmla="*/ 1094610 h 2495579"/>
                  <a:gd name="connsiteX2" fmla="*/ 114677 w 1291734"/>
                  <a:gd name="connsiteY2" fmla="*/ 97660 h 2495579"/>
                  <a:gd name="connsiteX3" fmla="*/ 525838 w 1291734"/>
                  <a:gd name="connsiteY3" fmla="*/ 1091435 h 2495579"/>
                  <a:gd name="connsiteX4" fmla="*/ 1291014 w 1291734"/>
                  <a:gd name="connsiteY4" fmla="*/ 29 h 2495579"/>
                  <a:gd name="connsiteX5" fmla="*/ 662364 w 1291734"/>
                  <a:gd name="connsiteY5" fmla="*/ 1057304 h 2495579"/>
                  <a:gd name="connsiteX0" fmla="*/ 482512 w 1179310"/>
                  <a:gd name="connsiteY0" fmla="*/ 2495556 h 2495556"/>
                  <a:gd name="connsiteX1" fmla="*/ 467431 w 1179310"/>
                  <a:gd name="connsiteY1" fmla="*/ 1094587 h 2495556"/>
                  <a:gd name="connsiteX2" fmla="*/ 1500 w 1179310"/>
                  <a:gd name="connsiteY2" fmla="*/ 97637 h 2495556"/>
                  <a:gd name="connsiteX3" fmla="*/ 350749 w 1179310"/>
                  <a:gd name="connsiteY3" fmla="*/ 1072362 h 2495556"/>
                  <a:gd name="connsiteX4" fmla="*/ 1177837 w 1179310"/>
                  <a:gd name="connsiteY4" fmla="*/ 6 h 2495556"/>
                  <a:gd name="connsiteX5" fmla="*/ 549187 w 1179310"/>
                  <a:gd name="connsiteY5" fmla="*/ 1057281 h 2495556"/>
                  <a:gd name="connsiteX0" fmla="*/ 482858 w 1179656"/>
                  <a:gd name="connsiteY0" fmla="*/ 2495556 h 2495556"/>
                  <a:gd name="connsiteX1" fmla="*/ 482065 w 1179656"/>
                  <a:gd name="connsiteY1" fmla="*/ 1004099 h 2495556"/>
                  <a:gd name="connsiteX2" fmla="*/ 1846 w 1179656"/>
                  <a:gd name="connsiteY2" fmla="*/ 97637 h 2495556"/>
                  <a:gd name="connsiteX3" fmla="*/ 351095 w 1179656"/>
                  <a:gd name="connsiteY3" fmla="*/ 1072362 h 2495556"/>
                  <a:gd name="connsiteX4" fmla="*/ 1178183 w 1179656"/>
                  <a:gd name="connsiteY4" fmla="*/ 6 h 2495556"/>
                  <a:gd name="connsiteX5" fmla="*/ 549533 w 1179656"/>
                  <a:gd name="connsiteY5" fmla="*/ 1057281 h 2495556"/>
                  <a:gd name="connsiteX0" fmla="*/ 482858 w 1180436"/>
                  <a:gd name="connsiteY0" fmla="*/ 2495588 h 2495588"/>
                  <a:gd name="connsiteX1" fmla="*/ 482065 w 1180436"/>
                  <a:gd name="connsiteY1" fmla="*/ 1004131 h 2495588"/>
                  <a:gd name="connsiteX2" fmla="*/ 1846 w 1180436"/>
                  <a:gd name="connsiteY2" fmla="*/ 97669 h 2495588"/>
                  <a:gd name="connsiteX3" fmla="*/ 351095 w 1180436"/>
                  <a:gd name="connsiteY3" fmla="*/ 1072394 h 2495588"/>
                  <a:gd name="connsiteX4" fmla="*/ 1178183 w 1180436"/>
                  <a:gd name="connsiteY4" fmla="*/ 38 h 2495588"/>
                  <a:gd name="connsiteX5" fmla="*/ 590015 w 1180436"/>
                  <a:gd name="connsiteY5" fmla="*/ 1033500 h 2495588"/>
                  <a:gd name="connsiteX0" fmla="*/ 482549 w 1179961"/>
                  <a:gd name="connsiteY0" fmla="*/ 2495566 h 2495566"/>
                  <a:gd name="connsiteX1" fmla="*/ 481756 w 1179961"/>
                  <a:gd name="connsiteY1" fmla="*/ 1004109 h 2495566"/>
                  <a:gd name="connsiteX2" fmla="*/ 1537 w 1179961"/>
                  <a:gd name="connsiteY2" fmla="*/ 97647 h 2495566"/>
                  <a:gd name="connsiteX3" fmla="*/ 360311 w 1179961"/>
                  <a:gd name="connsiteY3" fmla="*/ 1058085 h 2495566"/>
                  <a:gd name="connsiteX4" fmla="*/ 1177874 w 1179961"/>
                  <a:gd name="connsiteY4" fmla="*/ 16 h 2495566"/>
                  <a:gd name="connsiteX5" fmla="*/ 589706 w 1179961"/>
                  <a:gd name="connsiteY5" fmla="*/ 1033478 h 2495566"/>
                  <a:gd name="connsiteX0" fmla="*/ 590850 w 1288262"/>
                  <a:gd name="connsiteY0" fmla="*/ 2495566 h 2495566"/>
                  <a:gd name="connsiteX1" fmla="*/ 590057 w 1288262"/>
                  <a:gd name="connsiteY1" fmla="*/ 1004109 h 2495566"/>
                  <a:gd name="connsiteX2" fmla="*/ 109838 w 1288262"/>
                  <a:gd name="connsiteY2" fmla="*/ 97647 h 2495566"/>
                  <a:gd name="connsiteX3" fmla="*/ 468612 w 1288262"/>
                  <a:gd name="connsiteY3" fmla="*/ 1058085 h 2495566"/>
                  <a:gd name="connsiteX4" fmla="*/ 1286175 w 1288262"/>
                  <a:gd name="connsiteY4" fmla="*/ 16 h 2495566"/>
                  <a:gd name="connsiteX5" fmla="*/ 698007 w 1288262"/>
                  <a:gd name="connsiteY5" fmla="*/ 1033478 h 2495566"/>
                  <a:gd name="connsiteX0" fmla="*/ 673392 w 1370804"/>
                  <a:gd name="connsiteY0" fmla="*/ 2495566 h 2495566"/>
                  <a:gd name="connsiteX1" fmla="*/ 672599 w 1370804"/>
                  <a:gd name="connsiteY1" fmla="*/ 1004109 h 2495566"/>
                  <a:gd name="connsiteX2" fmla="*/ 99512 w 1370804"/>
                  <a:gd name="connsiteY2" fmla="*/ 133366 h 2495566"/>
                  <a:gd name="connsiteX3" fmla="*/ 551154 w 1370804"/>
                  <a:gd name="connsiteY3" fmla="*/ 1058085 h 2495566"/>
                  <a:gd name="connsiteX4" fmla="*/ 1368717 w 1370804"/>
                  <a:gd name="connsiteY4" fmla="*/ 16 h 2495566"/>
                  <a:gd name="connsiteX5" fmla="*/ 780549 w 1370804"/>
                  <a:gd name="connsiteY5" fmla="*/ 1033478 h 2495566"/>
                  <a:gd name="connsiteX0" fmla="*/ 647787 w 1345199"/>
                  <a:gd name="connsiteY0" fmla="*/ 2495566 h 2495566"/>
                  <a:gd name="connsiteX1" fmla="*/ 646994 w 1345199"/>
                  <a:gd name="connsiteY1" fmla="*/ 1004109 h 2495566"/>
                  <a:gd name="connsiteX2" fmla="*/ 102482 w 1345199"/>
                  <a:gd name="connsiteY2" fmla="*/ 111934 h 2495566"/>
                  <a:gd name="connsiteX3" fmla="*/ 525549 w 1345199"/>
                  <a:gd name="connsiteY3" fmla="*/ 1058085 h 2495566"/>
                  <a:gd name="connsiteX4" fmla="*/ 1343112 w 1345199"/>
                  <a:gd name="connsiteY4" fmla="*/ 16 h 2495566"/>
                  <a:gd name="connsiteX5" fmla="*/ 754944 w 1345199"/>
                  <a:gd name="connsiteY5" fmla="*/ 1033478 h 2495566"/>
                  <a:gd name="connsiteX0" fmla="*/ 629733 w 1327145"/>
                  <a:gd name="connsiteY0" fmla="*/ 2495566 h 2495566"/>
                  <a:gd name="connsiteX1" fmla="*/ 628940 w 1327145"/>
                  <a:gd name="connsiteY1" fmla="*/ 1004109 h 2495566"/>
                  <a:gd name="connsiteX2" fmla="*/ 84428 w 1327145"/>
                  <a:gd name="connsiteY2" fmla="*/ 111934 h 2495566"/>
                  <a:gd name="connsiteX3" fmla="*/ 507495 w 1327145"/>
                  <a:gd name="connsiteY3" fmla="*/ 1058085 h 2495566"/>
                  <a:gd name="connsiteX4" fmla="*/ 1325058 w 1327145"/>
                  <a:gd name="connsiteY4" fmla="*/ 16 h 2495566"/>
                  <a:gd name="connsiteX5" fmla="*/ 736890 w 1327145"/>
                  <a:gd name="connsiteY5" fmla="*/ 1033478 h 2495566"/>
                  <a:gd name="connsiteX0" fmla="*/ 647786 w 1345198"/>
                  <a:gd name="connsiteY0" fmla="*/ 2495566 h 2495566"/>
                  <a:gd name="connsiteX1" fmla="*/ 646993 w 1345198"/>
                  <a:gd name="connsiteY1" fmla="*/ 1004109 h 2495566"/>
                  <a:gd name="connsiteX2" fmla="*/ 102481 w 1345198"/>
                  <a:gd name="connsiteY2" fmla="*/ 111934 h 2495566"/>
                  <a:gd name="connsiteX3" fmla="*/ 525548 w 1345198"/>
                  <a:gd name="connsiteY3" fmla="*/ 1058085 h 2495566"/>
                  <a:gd name="connsiteX4" fmla="*/ 1343111 w 1345198"/>
                  <a:gd name="connsiteY4" fmla="*/ 16 h 2495566"/>
                  <a:gd name="connsiteX5" fmla="*/ 754943 w 1345198"/>
                  <a:gd name="connsiteY5" fmla="*/ 1033478 h 2495566"/>
                  <a:gd name="connsiteX0" fmla="*/ 687819 w 1385231"/>
                  <a:gd name="connsiteY0" fmla="*/ 2495566 h 2495566"/>
                  <a:gd name="connsiteX1" fmla="*/ 687026 w 1385231"/>
                  <a:gd name="connsiteY1" fmla="*/ 1004109 h 2495566"/>
                  <a:gd name="connsiteX2" fmla="*/ 142514 w 1385231"/>
                  <a:gd name="connsiteY2" fmla="*/ 111934 h 2495566"/>
                  <a:gd name="connsiteX3" fmla="*/ 565581 w 1385231"/>
                  <a:gd name="connsiteY3" fmla="*/ 1058085 h 2495566"/>
                  <a:gd name="connsiteX4" fmla="*/ 1383144 w 1385231"/>
                  <a:gd name="connsiteY4" fmla="*/ 16 h 2495566"/>
                  <a:gd name="connsiteX5" fmla="*/ 794976 w 1385231"/>
                  <a:gd name="connsiteY5" fmla="*/ 1033478 h 2495566"/>
                  <a:gd name="connsiteX0" fmla="*/ 675000 w 1372412"/>
                  <a:gd name="connsiteY0" fmla="*/ 2495566 h 2495566"/>
                  <a:gd name="connsiteX1" fmla="*/ 674207 w 1372412"/>
                  <a:gd name="connsiteY1" fmla="*/ 1004109 h 2495566"/>
                  <a:gd name="connsiteX2" fmla="*/ 129695 w 1372412"/>
                  <a:gd name="connsiteY2" fmla="*/ 111934 h 2495566"/>
                  <a:gd name="connsiteX3" fmla="*/ 552762 w 1372412"/>
                  <a:gd name="connsiteY3" fmla="*/ 1058085 h 2495566"/>
                  <a:gd name="connsiteX4" fmla="*/ 1370325 w 1372412"/>
                  <a:gd name="connsiteY4" fmla="*/ 16 h 2495566"/>
                  <a:gd name="connsiteX5" fmla="*/ 782157 w 1372412"/>
                  <a:gd name="connsiteY5" fmla="*/ 1033478 h 2495566"/>
                  <a:gd name="connsiteX0" fmla="*/ 675000 w 1502594"/>
                  <a:gd name="connsiteY0" fmla="*/ 2546661 h 2546661"/>
                  <a:gd name="connsiteX1" fmla="*/ 674207 w 1502594"/>
                  <a:gd name="connsiteY1" fmla="*/ 1055204 h 2546661"/>
                  <a:gd name="connsiteX2" fmla="*/ 129695 w 1502594"/>
                  <a:gd name="connsiteY2" fmla="*/ 163029 h 2546661"/>
                  <a:gd name="connsiteX3" fmla="*/ 552762 w 1502594"/>
                  <a:gd name="connsiteY3" fmla="*/ 1109180 h 2546661"/>
                  <a:gd name="connsiteX4" fmla="*/ 1370325 w 1502594"/>
                  <a:gd name="connsiteY4" fmla="*/ 51111 h 2546661"/>
                  <a:gd name="connsiteX5" fmla="*/ 782157 w 1502594"/>
                  <a:gd name="connsiteY5" fmla="*/ 1084573 h 2546661"/>
                  <a:gd name="connsiteX0" fmla="*/ 645869 w 1473463"/>
                  <a:gd name="connsiteY0" fmla="*/ 2546661 h 2546661"/>
                  <a:gd name="connsiteX1" fmla="*/ 645076 w 1473463"/>
                  <a:gd name="connsiteY1" fmla="*/ 1055204 h 2546661"/>
                  <a:gd name="connsiteX2" fmla="*/ 100564 w 1473463"/>
                  <a:gd name="connsiteY2" fmla="*/ 163029 h 2546661"/>
                  <a:gd name="connsiteX3" fmla="*/ 523631 w 1473463"/>
                  <a:gd name="connsiteY3" fmla="*/ 1109180 h 2546661"/>
                  <a:gd name="connsiteX4" fmla="*/ 1341194 w 1473463"/>
                  <a:gd name="connsiteY4" fmla="*/ 51111 h 2546661"/>
                  <a:gd name="connsiteX5" fmla="*/ 753026 w 1473463"/>
                  <a:gd name="connsiteY5" fmla="*/ 1084573 h 2546661"/>
                  <a:gd name="connsiteX0" fmla="*/ 648747 w 1476341"/>
                  <a:gd name="connsiteY0" fmla="*/ 2546661 h 2546661"/>
                  <a:gd name="connsiteX1" fmla="*/ 647954 w 1476341"/>
                  <a:gd name="connsiteY1" fmla="*/ 1055204 h 2546661"/>
                  <a:gd name="connsiteX2" fmla="*/ 103442 w 1476341"/>
                  <a:gd name="connsiteY2" fmla="*/ 163029 h 2546661"/>
                  <a:gd name="connsiteX3" fmla="*/ 526509 w 1476341"/>
                  <a:gd name="connsiteY3" fmla="*/ 1109180 h 2546661"/>
                  <a:gd name="connsiteX4" fmla="*/ 1344072 w 1476341"/>
                  <a:gd name="connsiteY4" fmla="*/ 51111 h 2546661"/>
                  <a:gd name="connsiteX5" fmla="*/ 755904 w 1476341"/>
                  <a:gd name="connsiteY5" fmla="*/ 1084573 h 2546661"/>
                  <a:gd name="connsiteX0" fmla="*/ 648747 w 1476341"/>
                  <a:gd name="connsiteY0" fmla="*/ 2546661 h 2546661"/>
                  <a:gd name="connsiteX1" fmla="*/ 647954 w 1476341"/>
                  <a:gd name="connsiteY1" fmla="*/ 1055204 h 2546661"/>
                  <a:gd name="connsiteX2" fmla="*/ 103442 w 1476341"/>
                  <a:gd name="connsiteY2" fmla="*/ 163029 h 2546661"/>
                  <a:gd name="connsiteX3" fmla="*/ 526509 w 1476341"/>
                  <a:gd name="connsiteY3" fmla="*/ 1109180 h 2546661"/>
                  <a:gd name="connsiteX4" fmla="*/ 1344072 w 1476341"/>
                  <a:gd name="connsiteY4" fmla="*/ 51111 h 2546661"/>
                  <a:gd name="connsiteX5" fmla="*/ 755904 w 1476341"/>
                  <a:gd name="connsiteY5" fmla="*/ 1084573 h 2546661"/>
                  <a:gd name="connsiteX6" fmla="*/ 755903 w 1476341"/>
                  <a:gd name="connsiteY6" fmla="*/ 1079812 h 2546661"/>
                  <a:gd name="connsiteX0" fmla="*/ 648747 w 1476341"/>
                  <a:gd name="connsiteY0" fmla="*/ 2546661 h 2546661"/>
                  <a:gd name="connsiteX1" fmla="*/ 647954 w 1476341"/>
                  <a:gd name="connsiteY1" fmla="*/ 1055204 h 2546661"/>
                  <a:gd name="connsiteX2" fmla="*/ 103442 w 1476341"/>
                  <a:gd name="connsiteY2" fmla="*/ 163029 h 2546661"/>
                  <a:gd name="connsiteX3" fmla="*/ 526509 w 1476341"/>
                  <a:gd name="connsiteY3" fmla="*/ 1109180 h 2546661"/>
                  <a:gd name="connsiteX4" fmla="*/ 1344072 w 1476341"/>
                  <a:gd name="connsiteY4" fmla="*/ 51111 h 2546661"/>
                  <a:gd name="connsiteX5" fmla="*/ 755904 w 1476341"/>
                  <a:gd name="connsiteY5" fmla="*/ 1084573 h 2546661"/>
                  <a:gd name="connsiteX6" fmla="*/ 665416 w 1476341"/>
                  <a:gd name="connsiteY6" fmla="*/ 1153630 h 2546661"/>
                  <a:gd name="connsiteX0" fmla="*/ 648747 w 1476341"/>
                  <a:gd name="connsiteY0" fmla="*/ 2546661 h 2546661"/>
                  <a:gd name="connsiteX1" fmla="*/ 647954 w 1476341"/>
                  <a:gd name="connsiteY1" fmla="*/ 1055204 h 2546661"/>
                  <a:gd name="connsiteX2" fmla="*/ 103442 w 1476341"/>
                  <a:gd name="connsiteY2" fmla="*/ 163029 h 2546661"/>
                  <a:gd name="connsiteX3" fmla="*/ 526509 w 1476341"/>
                  <a:gd name="connsiteY3" fmla="*/ 1109180 h 2546661"/>
                  <a:gd name="connsiteX4" fmla="*/ 1344072 w 1476341"/>
                  <a:gd name="connsiteY4" fmla="*/ 51111 h 2546661"/>
                  <a:gd name="connsiteX5" fmla="*/ 755904 w 1476341"/>
                  <a:gd name="connsiteY5" fmla="*/ 1084573 h 2546661"/>
                  <a:gd name="connsiteX6" fmla="*/ 624935 w 1476341"/>
                  <a:gd name="connsiteY6" fmla="*/ 948843 h 2546661"/>
                  <a:gd name="connsiteX0" fmla="*/ 648747 w 1473490"/>
                  <a:gd name="connsiteY0" fmla="*/ 2546661 h 2546661"/>
                  <a:gd name="connsiteX1" fmla="*/ 647954 w 1473490"/>
                  <a:gd name="connsiteY1" fmla="*/ 1055204 h 2546661"/>
                  <a:gd name="connsiteX2" fmla="*/ 103442 w 1473490"/>
                  <a:gd name="connsiteY2" fmla="*/ 163029 h 2546661"/>
                  <a:gd name="connsiteX3" fmla="*/ 526509 w 1473490"/>
                  <a:gd name="connsiteY3" fmla="*/ 1109180 h 2546661"/>
                  <a:gd name="connsiteX4" fmla="*/ 1344072 w 1473490"/>
                  <a:gd name="connsiteY4" fmla="*/ 51111 h 2546661"/>
                  <a:gd name="connsiteX5" fmla="*/ 755904 w 1473490"/>
                  <a:gd name="connsiteY5" fmla="*/ 1084573 h 2546661"/>
                  <a:gd name="connsiteX6" fmla="*/ 624935 w 1473490"/>
                  <a:gd name="connsiteY6" fmla="*/ 948843 h 2546661"/>
                  <a:gd name="connsiteX0" fmla="*/ 648747 w 1477073"/>
                  <a:gd name="connsiteY0" fmla="*/ 2546661 h 2546661"/>
                  <a:gd name="connsiteX1" fmla="*/ 647954 w 1477073"/>
                  <a:gd name="connsiteY1" fmla="*/ 1055204 h 2546661"/>
                  <a:gd name="connsiteX2" fmla="*/ 103442 w 1477073"/>
                  <a:gd name="connsiteY2" fmla="*/ 163029 h 2546661"/>
                  <a:gd name="connsiteX3" fmla="*/ 526509 w 1477073"/>
                  <a:gd name="connsiteY3" fmla="*/ 1109180 h 2546661"/>
                  <a:gd name="connsiteX4" fmla="*/ 1344072 w 1477073"/>
                  <a:gd name="connsiteY4" fmla="*/ 51111 h 2546661"/>
                  <a:gd name="connsiteX5" fmla="*/ 755904 w 1477073"/>
                  <a:gd name="connsiteY5" fmla="*/ 1084573 h 2546661"/>
                  <a:gd name="connsiteX6" fmla="*/ 624935 w 1477073"/>
                  <a:gd name="connsiteY6" fmla="*/ 948843 h 2546661"/>
                  <a:gd name="connsiteX0" fmla="*/ 648747 w 1467966"/>
                  <a:gd name="connsiteY0" fmla="*/ 2534924 h 2534924"/>
                  <a:gd name="connsiteX1" fmla="*/ 647954 w 1467966"/>
                  <a:gd name="connsiteY1" fmla="*/ 1043467 h 2534924"/>
                  <a:gd name="connsiteX2" fmla="*/ 103442 w 1467966"/>
                  <a:gd name="connsiteY2" fmla="*/ 151292 h 2534924"/>
                  <a:gd name="connsiteX3" fmla="*/ 526509 w 1467966"/>
                  <a:gd name="connsiteY3" fmla="*/ 1097443 h 2534924"/>
                  <a:gd name="connsiteX4" fmla="*/ 1344072 w 1467966"/>
                  <a:gd name="connsiteY4" fmla="*/ 39374 h 2534924"/>
                  <a:gd name="connsiteX5" fmla="*/ 755904 w 1467966"/>
                  <a:gd name="connsiteY5" fmla="*/ 1072836 h 2534924"/>
                  <a:gd name="connsiteX6" fmla="*/ 624935 w 1467966"/>
                  <a:gd name="connsiteY6" fmla="*/ 937106 h 2534924"/>
                  <a:gd name="connsiteX0" fmla="*/ 631614 w 1450833"/>
                  <a:gd name="connsiteY0" fmla="*/ 2534924 h 2534924"/>
                  <a:gd name="connsiteX1" fmla="*/ 630821 w 1450833"/>
                  <a:gd name="connsiteY1" fmla="*/ 1043467 h 2534924"/>
                  <a:gd name="connsiteX2" fmla="*/ 86309 w 1450833"/>
                  <a:gd name="connsiteY2" fmla="*/ 151292 h 2534924"/>
                  <a:gd name="connsiteX3" fmla="*/ 509376 w 1450833"/>
                  <a:gd name="connsiteY3" fmla="*/ 1097443 h 2534924"/>
                  <a:gd name="connsiteX4" fmla="*/ 1326939 w 1450833"/>
                  <a:gd name="connsiteY4" fmla="*/ 39374 h 2534924"/>
                  <a:gd name="connsiteX5" fmla="*/ 738771 w 1450833"/>
                  <a:gd name="connsiteY5" fmla="*/ 1072836 h 2534924"/>
                  <a:gd name="connsiteX6" fmla="*/ 607802 w 1450833"/>
                  <a:gd name="connsiteY6" fmla="*/ 937106 h 2534924"/>
                  <a:gd name="connsiteX0" fmla="*/ 655497 w 1474716"/>
                  <a:gd name="connsiteY0" fmla="*/ 2534924 h 2534924"/>
                  <a:gd name="connsiteX1" fmla="*/ 654704 w 1474716"/>
                  <a:gd name="connsiteY1" fmla="*/ 1043467 h 2534924"/>
                  <a:gd name="connsiteX2" fmla="*/ 110192 w 1474716"/>
                  <a:gd name="connsiteY2" fmla="*/ 151292 h 2534924"/>
                  <a:gd name="connsiteX3" fmla="*/ 533259 w 1474716"/>
                  <a:gd name="connsiteY3" fmla="*/ 1097443 h 2534924"/>
                  <a:gd name="connsiteX4" fmla="*/ 1350822 w 1474716"/>
                  <a:gd name="connsiteY4" fmla="*/ 39374 h 2534924"/>
                  <a:gd name="connsiteX5" fmla="*/ 762654 w 1474716"/>
                  <a:gd name="connsiteY5" fmla="*/ 1072836 h 2534924"/>
                  <a:gd name="connsiteX6" fmla="*/ 631685 w 1474716"/>
                  <a:gd name="connsiteY6" fmla="*/ 937106 h 2534924"/>
                  <a:gd name="connsiteX0" fmla="*/ 680903 w 1500122"/>
                  <a:gd name="connsiteY0" fmla="*/ 2534924 h 2534924"/>
                  <a:gd name="connsiteX1" fmla="*/ 680110 w 1500122"/>
                  <a:gd name="connsiteY1" fmla="*/ 1043467 h 2534924"/>
                  <a:gd name="connsiteX2" fmla="*/ 135598 w 1500122"/>
                  <a:gd name="connsiteY2" fmla="*/ 151292 h 2534924"/>
                  <a:gd name="connsiteX3" fmla="*/ 558665 w 1500122"/>
                  <a:gd name="connsiteY3" fmla="*/ 1097443 h 2534924"/>
                  <a:gd name="connsiteX4" fmla="*/ 1376228 w 1500122"/>
                  <a:gd name="connsiteY4" fmla="*/ 39374 h 2534924"/>
                  <a:gd name="connsiteX5" fmla="*/ 788060 w 1500122"/>
                  <a:gd name="connsiteY5" fmla="*/ 1072836 h 2534924"/>
                  <a:gd name="connsiteX6" fmla="*/ 657091 w 1500122"/>
                  <a:gd name="connsiteY6" fmla="*/ 937106 h 2534924"/>
                  <a:gd name="connsiteX0" fmla="*/ 679919 w 1499138"/>
                  <a:gd name="connsiteY0" fmla="*/ 2534924 h 2534924"/>
                  <a:gd name="connsiteX1" fmla="*/ 679126 w 1499138"/>
                  <a:gd name="connsiteY1" fmla="*/ 1043467 h 2534924"/>
                  <a:gd name="connsiteX2" fmla="*/ 134614 w 1499138"/>
                  <a:gd name="connsiteY2" fmla="*/ 151292 h 2534924"/>
                  <a:gd name="connsiteX3" fmla="*/ 557681 w 1499138"/>
                  <a:gd name="connsiteY3" fmla="*/ 1097443 h 2534924"/>
                  <a:gd name="connsiteX4" fmla="*/ 1375244 w 1499138"/>
                  <a:gd name="connsiteY4" fmla="*/ 39374 h 2534924"/>
                  <a:gd name="connsiteX5" fmla="*/ 787076 w 1499138"/>
                  <a:gd name="connsiteY5" fmla="*/ 1072836 h 2534924"/>
                  <a:gd name="connsiteX6" fmla="*/ 656107 w 1499138"/>
                  <a:gd name="connsiteY6" fmla="*/ 937106 h 2534924"/>
                  <a:gd name="connsiteX0" fmla="*/ 661317 w 1480536"/>
                  <a:gd name="connsiteY0" fmla="*/ 2534924 h 2534924"/>
                  <a:gd name="connsiteX1" fmla="*/ 660524 w 1480536"/>
                  <a:gd name="connsiteY1" fmla="*/ 1043467 h 2534924"/>
                  <a:gd name="connsiteX2" fmla="*/ 116012 w 1480536"/>
                  <a:gd name="connsiteY2" fmla="*/ 151292 h 2534924"/>
                  <a:gd name="connsiteX3" fmla="*/ 539079 w 1480536"/>
                  <a:gd name="connsiteY3" fmla="*/ 1097443 h 2534924"/>
                  <a:gd name="connsiteX4" fmla="*/ 1356642 w 1480536"/>
                  <a:gd name="connsiteY4" fmla="*/ 39374 h 2534924"/>
                  <a:gd name="connsiteX5" fmla="*/ 768474 w 1480536"/>
                  <a:gd name="connsiteY5" fmla="*/ 1072836 h 2534924"/>
                  <a:gd name="connsiteX6" fmla="*/ 637505 w 1480536"/>
                  <a:gd name="connsiteY6" fmla="*/ 937106 h 2534924"/>
                  <a:gd name="connsiteX0" fmla="*/ 654531 w 1473750"/>
                  <a:gd name="connsiteY0" fmla="*/ 2534924 h 2534924"/>
                  <a:gd name="connsiteX1" fmla="*/ 653738 w 1473750"/>
                  <a:gd name="connsiteY1" fmla="*/ 1043467 h 2534924"/>
                  <a:gd name="connsiteX2" fmla="*/ 109226 w 1473750"/>
                  <a:gd name="connsiteY2" fmla="*/ 151292 h 2534924"/>
                  <a:gd name="connsiteX3" fmla="*/ 532293 w 1473750"/>
                  <a:gd name="connsiteY3" fmla="*/ 1097443 h 2534924"/>
                  <a:gd name="connsiteX4" fmla="*/ 1349856 w 1473750"/>
                  <a:gd name="connsiteY4" fmla="*/ 39374 h 2534924"/>
                  <a:gd name="connsiteX5" fmla="*/ 761688 w 1473750"/>
                  <a:gd name="connsiteY5" fmla="*/ 1072836 h 2534924"/>
                  <a:gd name="connsiteX6" fmla="*/ 630719 w 1473750"/>
                  <a:gd name="connsiteY6" fmla="*/ 937106 h 2534924"/>
                  <a:gd name="connsiteX0" fmla="*/ 640881 w 1337663"/>
                  <a:gd name="connsiteY0" fmla="*/ 2495551 h 2495551"/>
                  <a:gd name="connsiteX1" fmla="*/ 640088 w 1337663"/>
                  <a:gd name="connsiteY1" fmla="*/ 1004094 h 2495551"/>
                  <a:gd name="connsiteX2" fmla="*/ 95576 w 1337663"/>
                  <a:gd name="connsiteY2" fmla="*/ 111919 h 2495551"/>
                  <a:gd name="connsiteX3" fmla="*/ 518643 w 1337663"/>
                  <a:gd name="connsiteY3" fmla="*/ 1058070 h 2495551"/>
                  <a:gd name="connsiteX4" fmla="*/ 559918 w 1337663"/>
                  <a:gd name="connsiteY4" fmla="*/ 1038226 h 2495551"/>
                  <a:gd name="connsiteX5" fmla="*/ 1336206 w 1337663"/>
                  <a:gd name="connsiteY5" fmla="*/ 1 h 2495551"/>
                  <a:gd name="connsiteX6" fmla="*/ 748038 w 1337663"/>
                  <a:gd name="connsiteY6" fmla="*/ 1033463 h 2495551"/>
                  <a:gd name="connsiteX7" fmla="*/ 617069 w 1337663"/>
                  <a:gd name="connsiteY7" fmla="*/ 897733 h 2495551"/>
                  <a:gd name="connsiteX0" fmla="*/ 640881 w 1337663"/>
                  <a:gd name="connsiteY0" fmla="*/ 2495551 h 2495551"/>
                  <a:gd name="connsiteX1" fmla="*/ 640088 w 1337663"/>
                  <a:gd name="connsiteY1" fmla="*/ 1004094 h 2495551"/>
                  <a:gd name="connsiteX2" fmla="*/ 95576 w 1337663"/>
                  <a:gd name="connsiteY2" fmla="*/ 111919 h 2495551"/>
                  <a:gd name="connsiteX3" fmla="*/ 518643 w 1337663"/>
                  <a:gd name="connsiteY3" fmla="*/ 1058070 h 2495551"/>
                  <a:gd name="connsiteX4" fmla="*/ 559918 w 1337663"/>
                  <a:gd name="connsiteY4" fmla="*/ 1038226 h 2495551"/>
                  <a:gd name="connsiteX5" fmla="*/ 1336206 w 1337663"/>
                  <a:gd name="connsiteY5" fmla="*/ 1 h 2495551"/>
                  <a:gd name="connsiteX6" fmla="*/ 748038 w 1337663"/>
                  <a:gd name="connsiteY6" fmla="*/ 1033463 h 2495551"/>
                  <a:gd name="connsiteX7" fmla="*/ 617069 w 1337663"/>
                  <a:gd name="connsiteY7" fmla="*/ 897733 h 2495551"/>
                  <a:gd name="connsiteX0" fmla="*/ 640881 w 1337663"/>
                  <a:gd name="connsiteY0" fmla="*/ 2495551 h 2495551"/>
                  <a:gd name="connsiteX1" fmla="*/ 640088 w 1337663"/>
                  <a:gd name="connsiteY1" fmla="*/ 1004094 h 2495551"/>
                  <a:gd name="connsiteX2" fmla="*/ 95576 w 1337663"/>
                  <a:gd name="connsiteY2" fmla="*/ 111919 h 2495551"/>
                  <a:gd name="connsiteX3" fmla="*/ 518643 w 1337663"/>
                  <a:gd name="connsiteY3" fmla="*/ 1058070 h 2495551"/>
                  <a:gd name="connsiteX4" fmla="*/ 559918 w 1337663"/>
                  <a:gd name="connsiteY4" fmla="*/ 1038226 h 2495551"/>
                  <a:gd name="connsiteX5" fmla="*/ 1336206 w 1337663"/>
                  <a:gd name="connsiteY5" fmla="*/ 1 h 2495551"/>
                  <a:gd name="connsiteX6" fmla="*/ 748038 w 1337663"/>
                  <a:gd name="connsiteY6" fmla="*/ 1033463 h 2495551"/>
                  <a:gd name="connsiteX7" fmla="*/ 617069 w 1337663"/>
                  <a:gd name="connsiteY7" fmla="*/ 897733 h 2495551"/>
                  <a:gd name="connsiteX0" fmla="*/ 640881 w 1337663"/>
                  <a:gd name="connsiteY0" fmla="*/ 2495551 h 2495551"/>
                  <a:gd name="connsiteX1" fmla="*/ 640088 w 1337663"/>
                  <a:gd name="connsiteY1" fmla="*/ 1004094 h 2495551"/>
                  <a:gd name="connsiteX2" fmla="*/ 95576 w 1337663"/>
                  <a:gd name="connsiteY2" fmla="*/ 111919 h 2495551"/>
                  <a:gd name="connsiteX3" fmla="*/ 518643 w 1337663"/>
                  <a:gd name="connsiteY3" fmla="*/ 1058070 h 2495551"/>
                  <a:gd name="connsiteX4" fmla="*/ 559918 w 1337663"/>
                  <a:gd name="connsiteY4" fmla="*/ 1038226 h 2495551"/>
                  <a:gd name="connsiteX5" fmla="*/ 1336206 w 1337663"/>
                  <a:gd name="connsiteY5" fmla="*/ 1 h 2495551"/>
                  <a:gd name="connsiteX6" fmla="*/ 748038 w 1337663"/>
                  <a:gd name="connsiteY6" fmla="*/ 1033463 h 2495551"/>
                  <a:gd name="connsiteX7" fmla="*/ 617069 w 1337663"/>
                  <a:gd name="connsiteY7" fmla="*/ 897733 h 2495551"/>
                  <a:gd name="connsiteX0" fmla="*/ 640881 w 1337663"/>
                  <a:gd name="connsiteY0" fmla="*/ 2495551 h 2495551"/>
                  <a:gd name="connsiteX1" fmla="*/ 640088 w 1337663"/>
                  <a:gd name="connsiteY1" fmla="*/ 1004094 h 2495551"/>
                  <a:gd name="connsiteX2" fmla="*/ 95576 w 1337663"/>
                  <a:gd name="connsiteY2" fmla="*/ 111919 h 2495551"/>
                  <a:gd name="connsiteX3" fmla="*/ 518643 w 1337663"/>
                  <a:gd name="connsiteY3" fmla="*/ 1058070 h 2495551"/>
                  <a:gd name="connsiteX4" fmla="*/ 559918 w 1337663"/>
                  <a:gd name="connsiteY4" fmla="*/ 1038226 h 2495551"/>
                  <a:gd name="connsiteX5" fmla="*/ 1336206 w 1337663"/>
                  <a:gd name="connsiteY5" fmla="*/ 1 h 2495551"/>
                  <a:gd name="connsiteX6" fmla="*/ 748038 w 1337663"/>
                  <a:gd name="connsiteY6" fmla="*/ 1033463 h 2495551"/>
                  <a:gd name="connsiteX7" fmla="*/ 617069 w 1337663"/>
                  <a:gd name="connsiteY7" fmla="*/ 897733 h 2495551"/>
                  <a:gd name="connsiteX0" fmla="*/ 628802 w 1325584"/>
                  <a:gd name="connsiteY0" fmla="*/ 2495551 h 2495551"/>
                  <a:gd name="connsiteX1" fmla="*/ 628009 w 1325584"/>
                  <a:gd name="connsiteY1" fmla="*/ 1004094 h 2495551"/>
                  <a:gd name="connsiteX2" fmla="*/ 83497 w 1325584"/>
                  <a:gd name="connsiteY2" fmla="*/ 111919 h 2495551"/>
                  <a:gd name="connsiteX3" fmla="*/ 506564 w 1325584"/>
                  <a:gd name="connsiteY3" fmla="*/ 1058070 h 2495551"/>
                  <a:gd name="connsiteX4" fmla="*/ 547839 w 1325584"/>
                  <a:gd name="connsiteY4" fmla="*/ 1038226 h 2495551"/>
                  <a:gd name="connsiteX5" fmla="*/ 1324127 w 1325584"/>
                  <a:gd name="connsiteY5" fmla="*/ 1 h 2495551"/>
                  <a:gd name="connsiteX6" fmla="*/ 735959 w 1325584"/>
                  <a:gd name="connsiteY6" fmla="*/ 1033463 h 2495551"/>
                  <a:gd name="connsiteX7" fmla="*/ 604990 w 1325584"/>
                  <a:gd name="connsiteY7" fmla="*/ 897733 h 2495551"/>
                  <a:gd name="connsiteX0" fmla="*/ 655570 w 1352352"/>
                  <a:gd name="connsiteY0" fmla="*/ 2495551 h 2495551"/>
                  <a:gd name="connsiteX1" fmla="*/ 654777 w 1352352"/>
                  <a:gd name="connsiteY1" fmla="*/ 1004094 h 2495551"/>
                  <a:gd name="connsiteX2" fmla="*/ 110265 w 1352352"/>
                  <a:gd name="connsiteY2" fmla="*/ 111919 h 2495551"/>
                  <a:gd name="connsiteX3" fmla="*/ 533332 w 1352352"/>
                  <a:gd name="connsiteY3" fmla="*/ 1058070 h 2495551"/>
                  <a:gd name="connsiteX4" fmla="*/ 574607 w 1352352"/>
                  <a:gd name="connsiteY4" fmla="*/ 1038226 h 2495551"/>
                  <a:gd name="connsiteX5" fmla="*/ 1350895 w 1352352"/>
                  <a:gd name="connsiteY5" fmla="*/ 1 h 2495551"/>
                  <a:gd name="connsiteX6" fmla="*/ 762727 w 1352352"/>
                  <a:gd name="connsiteY6" fmla="*/ 1033463 h 2495551"/>
                  <a:gd name="connsiteX7" fmla="*/ 631758 w 1352352"/>
                  <a:gd name="connsiteY7" fmla="*/ 897733 h 2495551"/>
                  <a:gd name="connsiteX0" fmla="*/ 655238 w 1414040"/>
                  <a:gd name="connsiteY0" fmla="*/ 2505652 h 2505652"/>
                  <a:gd name="connsiteX1" fmla="*/ 654445 w 1414040"/>
                  <a:gd name="connsiteY1" fmla="*/ 1014195 h 2505652"/>
                  <a:gd name="connsiteX2" fmla="*/ 109933 w 1414040"/>
                  <a:gd name="connsiteY2" fmla="*/ 122020 h 2505652"/>
                  <a:gd name="connsiteX3" fmla="*/ 533000 w 1414040"/>
                  <a:gd name="connsiteY3" fmla="*/ 1068171 h 2505652"/>
                  <a:gd name="connsiteX4" fmla="*/ 1386281 w 1414040"/>
                  <a:gd name="connsiteY4" fmla="*/ 569696 h 2505652"/>
                  <a:gd name="connsiteX5" fmla="*/ 1350563 w 1414040"/>
                  <a:gd name="connsiteY5" fmla="*/ 10102 h 2505652"/>
                  <a:gd name="connsiteX6" fmla="*/ 762395 w 1414040"/>
                  <a:gd name="connsiteY6" fmla="*/ 1043564 h 2505652"/>
                  <a:gd name="connsiteX7" fmla="*/ 631426 w 1414040"/>
                  <a:gd name="connsiteY7" fmla="*/ 907834 h 2505652"/>
                  <a:gd name="connsiteX0" fmla="*/ 654907 w 1405669"/>
                  <a:gd name="connsiteY0" fmla="*/ 2518282 h 2518282"/>
                  <a:gd name="connsiteX1" fmla="*/ 654114 w 1405669"/>
                  <a:gd name="connsiteY1" fmla="*/ 1026825 h 2518282"/>
                  <a:gd name="connsiteX2" fmla="*/ 109602 w 1405669"/>
                  <a:gd name="connsiteY2" fmla="*/ 134650 h 2518282"/>
                  <a:gd name="connsiteX3" fmla="*/ 532669 w 1405669"/>
                  <a:gd name="connsiteY3" fmla="*/ 1080801 h 2518282"/>
                  <a:gd name="connsiteX4" fmla="*/ 1369281 w 1405669"/>
                  <a:gd name="connsiteY4" fmla="*/ 429926 h 2518282"/>
                  <a:gd name="connsiteX5" fmla="*/ 1350232 w 1405669"/>
                  <a:gd name="connsiteY5" fmla="*/ 22732 h 2518282"/>
                  <a:gd name="connsiteX6" fmla="*/ 762064 w 1405669"/>
                  <a:gd name="connsiteY6" fmla="*/ 1056194 h 2518282"/>
                  <a:gd name="connsiteX7" fmla="*/ 631095 w 1405669"/>
                  <a:gd name="connsiteY7" fmla="*/ 920464 h 2518282"/>
                  <a:gd name="connsiteX0" fmla="*/ 654907 w 1453077"/>
                  <a:gd name="connsiteY0" fmla="*/ 2522152 h 2522152"/>
                  <a:gd name="connsiteX1" fmla="*/ 654114 w 1453077"/>
                  <a:gd name="connsiteY1" fmla="*/ 1030695 h 2522152"/>
                  <a:gd name="connsiteX2" fmla="*/ 109602 w 1453077"/>
                  <a:gd name="connsiteY2" fmla="*/ 138520 h 2522152"/>
                  <a:gd name="connsiteX3" fmla="*/ 532669 w 1453077"/>
                  <a:gd name="connsiteY3" fmla="*/ 1084671 h 2522152"/>
                  <a:gd name="connsiteX4" fmla="*/ 1369281 w 1453077"/>
                  <a:gd name="connsiteY4" fmla="*/ 433796 h 2522152"/>
                  <a:gd name="connsiteX5" fmla="*/ 1354995 w 1453077"/>
                  <a:gd name="connsiteY5" fmla="*/ 19458 h 2522152"/>
                  <a:gd name="connsiteX6" fmla="*/ 762064 w 1453077"/>
                  <a:gd name="connsiteY6" fmla="*/ 1060064 h 2522152"/>
                  <a:gd name="connsiteX7" fmla="*/ 631095 w 1453077"/>
                  <a:gd name="connsiteY7" fmla="*/ 924334 h 2522152"/>
                  <a:gd name="connsiteX0" fmla="*/ 654907 w 1430197"/>
                  <a:gd name="connsiteY0" fmla="*/ 2529882 h 2529882"/>
                  <a:gd name="connsiteX1" fmla="*/ 654114 w 1430197"/>
                  <a:gd name="connsiteY1" fmla="*/ 1038425 h 2529882"/>
                  <a:gd name="connsiteX2" fmla="*/ 109602 w 1430197"/>
                  <a:gd name="connsiteY2" fmla="*/ 146250 h 2529882"/>
                  <a:gd name="connsiteX3" fmla="*/ 532669 w 1430197"/>
                  <a:gd name="connsiteY3" fmla="*/ 1092401 h 2529882"/>
                  <a:gd name="connsiteX4" fmla="*/ 1369281 w 1430197"/>
                  <a:gd name="connsiteY4" fmla="*/ 441526 h 2529882"/>
                  <a:gd name="connsiteX5" fmla="*/ 1354995 w 1430197"/>
                  <a:gd name="connsiteY5" fmla="*/ 27188 h 2529882"/>
                  <a:gd name="connsiteX6" fmla="*/ 1269269 w 1430197"/>
                  <a:gd name="connsiteY6" fmla="*/ 153394 h 2529882"/>
                  <a:gd name="connsiteX7" fmla="*/ 762064 w 1430197"/>
                  <a:gd name="connsiteY7" fmla="*/ 1067794 h 2529882"/>
                  <a:gd name="connsiteX8" fmla="*/ 631095 w 1430197"/>
                  <a:gd name="connsiteY8" fmla="*/ 932064 h 2529882"/>
                  <a:gd name="connsiteX0" fmla="*/ 654907 w 1441145"/>
                  <a:gd name="connsiteY0" fmla="*/ 2531567 h 2531567"/>
                  <a:gd name="connsiteX1" fmla="*/ 654114 w 1441145"/>
                  <a:gd name="connsiteY1" fmla="*/ 1040110 h 2531567"/>
                  <a:gd name="connsiteX2" fmla="*/ 109602 w 1441145"/>
                  <a:gd name="connsiteY2" fmla="*/ 147935 h 2531567"/>
                  <a:gd name="connsiteX3" fmla="*/ 532669 w 1441145"/>
                  <a:gd name="connsiteY3" fmla="*/ 1094086 h 2531567"/>
                  <a:gd name="connsiteX4" fmla="*/ 1369281 w 1441145"/>
                  <a:gd name="connsiteY4" fmla="*/ 443211 h 2531567"/>
                  <a:gd name="connsiteX5" fmla="*/ 1354995 w 1441145"/>
                  <a:gd name="connsiteY5" fmla="*/ 28873 h 2531567"/>
                  <a:gd name="connsiteX6" fmla="*/ 1002569 w 1441145"/>
                  <a:gd name="connsiteY6" fmla="*/ 150317 h 2531567"/>
                  <a:gd name="connsiteX7" fmla="*/ 762064 w 1441145"/>
                  <a:gd name="connsiteY7" fmla="*/ 1069479 h 2531567"/>
                  <a:gd name="connsiteX8" fmla="*/ 631095 w 1441145"/>
                  <a:gd name="connsiteY8" fmla="*/ 933749 h 2531567"/>
                  <a:gd name="connsiteX0" fmla="*/ 654907 w 1441145"/>
                  <a:gd name="connsiteY0" fmla="*/ 2531567 h 2531567"/>
                  <a:gd name="connsiteX1" fmla="*/ 654114 w 1441145"/>
                  <a:gd name="connsiteY1" fmla="*/ 1040110 h 2531567"/>
                  <a:gd name="connsiteX2" fmla="*/ 109602 w 1441145"/>
                  <a:gd name="connsiteY2" fmla="*/ 147935 h 2531567"/>
                  <a:gd name="connsiteX3" fmla="*/ 532669 w 1441145"/>
                  <a:gd name="connsiteY3" fmla="*/ 1094086 h 2531567"/>
                  <a:gd name="connsiteX4" fmla="*/ 1369281 w 1441145"/>
                  <a:gd name="connsiteY4" fmla="*/ 443211 h 2531567"/>
                  <a:gd name="connsiteX5" fmla="*/ 1354995 w 1441145"/>
                  <a:gd name="connsiteY5" fmla="*/ 28873 h 2531567"/>
                  <a:gd name="connsiteX6" fmla="*/ 1002569 w 1441145"/>
                  <a:gd name="connsiteY6" fmla="*/ 150317 h 2531567"/>
                  <a:gd name="connsiteX7" fmla="*/ 721582 w 1441145"/>
                  <a:gd name="connsiteY7" fmla="*/ 840879 h 2531567"/>
                  <a:gd name="connsiteX8" fmla="*/ 631095 w 1441145"/>
                  <a:gd name="connsiteY8" fmla="*/ 933749 h 2531567"/>
                  <a:gd name="connsiteX0" fmla="*/ 652181 w 1367793"/>
                  <a:gd name="connsiteY0" fmla="*/ 2548817 h 2548817"/>
                  <a:gd name="connsiteX1" fmla="*/ 651388 w 1367793"/>
                  <a:gd name="connsiteY1" fmla="*/ 1057360 h 2548817"/>
                  <a:gd name="connsiteX2" fmla="*/ 106876 w 1367793"/>
                  <a:gd name="connsiteY2" fmla="*/ 165185 h 2548817"/>
                  <a:gd name="connsiteX3" fmla="*/ 529943 w 1367793"/>
                  <a:gd name="connsiteY3" fmla="*/ 1111336 h 2548817"/>
                  <a:gd name="connsiteX4" fmla="*/ 1226061 w 1367793"/>
                  <a:gd name="connsiteY4" fmla="*/ 693823 h 2548817"/>
                  <a:gd name="connsiteX5" fmla="*/ 1352269 w 1367793"/>
                  <a:gd name="connsiteY5" fmla="*/ 46123 h 2548817"/>
                  <a:gd name="connsiteX6" fmla="*/ 999843 w 1367793"/>
                  <a:gd name="connsiteY6" fmla="*/ 167567 h 2548817"/>
                  <a:gd name="connsiteX7" fmla="*/ 718856 w 1367793"/>
                  <a:gd name="connsiteY7" fmla="*/ 858129 h 2548817"/>
                  <a:gd name="connsiteX8" fmla="*/ 628369 w 1367793"/>
                  <a:gd name="connsiteY8" fmla="*/ 950999 h 2548817"/>
                  <a:gd name="connsiteX0" fmla="*/ 652181 w 1441542"/>
                  <a:gd name="connsiteY0" fmla="*/ 2535546 h 2535546"/>
                  <a:gd name="connsiteX1" fmla="*/ 651388 w 1441542"/>
                  <a:gd name="connsiteY1" fmla="*/ 1044089 h 2535546"/>
                  <a:gd name="connsiteX2" fmla="*/ 106876 w 1441542"/>
                  <a:gd name="connsiteY2" fmla="*/ 151914 h 2535546"/>
                  <a:gd name="connsiteX3" fmla="*/ 529943 w 1441542"/>
                  <a:gd name="connsiteY3" fmla="*/ 1098065 h 2535546"/>
                  <a:gd name="connsiteX4" fmla="*/ 1226061 w 1441542"/>
                  <a:gd name="connsiteY4" fmla="*/ 680552 h 2535546"/>
                  <a:gd name="connsiteX5" fmla="*/ 1433232 w 1441542"/>
                  <a:gd name="connsiteY5" fmla="*/ 51902 h 2535546"/>
                  <a:gd name="connsiteX6" fmla="*/ 999843 w 1441542"/>
                  <a:gd name="connsiteY6" fmla="*/ 154296 h 2535546"/>
                  <a:gd name="connsiteX7" fmla="*/ 718856 w 1441542"/>
                  <a:gd name="connsiteY7" fmla="*/ 844858 h 2535546"/>
                  <a:gd name="connsiteX8" fmla="*/ 628369 w 1441542"/>
                  <a:gd name="connsiteY8" fmla="*/ 937728 h 2535546"/>
                  <a:gd name="connsiteX0" fmla="*/ 652181 w 1462710"/>
                  <a:gd name="connsiteY0" fmla="*/ 2564860 h 2564860"/>
                  <a:gd name="connsiteX1" fmla="*/ 651388 w 1462710"/>
                  <a:gd name="connsiteY1" fmla="*/ 1073403 h 2564860"/>
                  <a:gd name="connsiteX2" fmla="*/ 106876 w 1462710"/>
                  <a:gd name="connsiteY2" fmla="*/ 181228 h 2564860"/>
                  <a:gd name="connsiteX3" fmla="*/ 529943 w 1462710"/>
                  <a:gd name="connsiteY3" fmla="*/ 1127379 h 2564860"/>
                  <a:gd name="connsiteX4" fmla="*/ 1226061 w 1462710"/>
                  <a:gd name="connsiteY4" fmla="*/ 709866 h 2564860"/>
                  <a:gd name="connsiteX5" fmla="*/ 1433232 w 1462710"/>
                  <a:gd name="connsiteY5" fmla="*/ 81216 h 2564860"/>
                  <a:gd name="connsiteX6" fmla="*/ 999843 w 1462710"/>
                  <a:gd name="connsiteY6" fmla="*/ 183610 h 2564860"/>
                  <a:gd name="connsiteX7" fmla="*/ 718856 w 1462710"/>
                  <a:gd name="connsiteY7" fmla="*/ 874172 h 2564860"/>
                  <a:gd name="connsiteX8" fmla="*/ 628369 w 1462710"/>
                  <a:gd name="connsiteY8" fmla="*/ 967042 h 2564860"/>
                  <a:gd name="connsiteX0" fmla="*/ 595760 w 1406289"/>
                  <a:gd name="connsiteY0" fmla="*/ 2564860 h 2564860"/>
                  <a:gd name="connsiteX1" fmla="*/ 594967 w 1406289"/>
                  <a:gd name="connsiteY1" fmla="*/ 1073403 h 2564860"/>
                  <a:gd name="connsiteX2" fmla="*/ 50455 w 1406289"/>
                  <a:gd name="connsiteY2" fmla="*/ 181228 h 2564860"/>
                  <a:gd name="connsiteX3" fmla="*/ 71883 w 1406289"/>
                  <a:gd name="connsiteY3" fmla="*/ 709866 h 2564860"/>
                  <a:gd name="connsiteX4" fmla="*/ 473522 w 1406289"/>
                  <a:gd name="connsiteY4" fmla="*/ 1127379 h 2564860"/>
                  <a:gd name="connsiteX5" fmla="*/ 1169640 w 1406289"/>
                  <a:gd name="connsiteY5" fmla="*/ 709866 h 2564860"/>
                  <a:gd name="connsiteX6" fmla="*/ 1376811 w 1406289"/>
                  <a:gd name="connsiteY6" fmla="*/ 81216 h 2564860"/>
                  <a:gd name="connsiteX7" fmla="*/ 943422 w 1406289"/>
                  <a:gd name="connsiteY7" fmla="*/ 183610 h 2564860"/>
                  <a:gd name="connsiteX8" fmla="*/ 662435 w 1406289"/>
                  <a:gd name="connsiteY8" fmla="*/ 874172 h 2564860"/>
                  <a:gd name="connsiteX9" fmla="*/ 571948 w 1406289"/>
                  <a:gd name="connsiteY9" fmla="*/ 967042 h 2564860"/>
                  <a:gd name="connsiteX0" fmla="*/ 570672 w 1381201"/>
                  <a:gd name="connsiteY0" fmla="*/ 2564860 h 2564860"/>
                  <a:gd name="connsiteX1" fmla="*/ 569879 w 1381201"/>
                  <a:gd name="connsiteY1" fmla="*/ 1073403 h 2564860"/>
                  <a:gd name="connsiteX2" fmla="*/ 72992 w 1381201"/>
                  <a:gd name="connsiteY2" fmla="*/ 197897 h 2564860"/>
                  <a:gd name="connsiteX3" fmla="*/ 46795 w 1381201"/>
                  <a:gd name="connsiteY3" fmla="*/ 709866 h 2564860"/>
                  <a:gd name="connsiteX4" fmla="*/ 448434 w 1381201"/>
                  <a:gd name="connsiteY4" fmla="*/ 1127379 h 2564860"/>
                  <a:gd name="connsiteX5" fmla="*/ 1144552 w 1381201"/>
                  <a:gd name="connsiteY5" fmla="*/ 709866 h 2564860"/>
                  <a:gd name="connsiteX6" fmla="*/ 1351723 w 1381201"/>
                  <a:gd name="connsiteY6" fmla="*/ 81216 h 2564860"/>
                  <a:gd name="connsiteX7" fmla="*/ 918334 w 1381201"/>
                  <a:gd name="connsiteY7" fmla="*/ 183610 h 2564860"/>
                  <a:gd name="connsiteX8" fmla="*/ 637347 w 1381201"/>
                  <a:gd name="connsiteY8" fmla="*/ 874172 h 2564860"/>
                  <a:gd name="connsiteX9" fmla="*/ 546860 w 1381201"/>
                  <a:gd name="connsiteY9" fmla="*/ 967042 h 2564860"/>
                  <a:gd name="connsiteX0" fmla="*/ 557545 w 1368074"/>
                  <a:gd name="connsiteY0" fmla="*/ 2564860 h 2564860"/>
                  <a:gd name="connsiteX1" fmla="*/ 556752 w 1368074"/>
                  <a:gd name="connsiteY1" fmla="*/ 1073403 h 2564860"/>
                  <a:gd name="connsiteX2" fmla="*/ 278937 w 1368074"/>
                  <a:gd name="connsiteY2" fmla="*/ 457454 h 2564860"/>
                  <a:gd name="connsiteX3" fmla="*/ 59865 w 1368074"/>
                  <a:gd name="connsiteY3" fmla="*/ 197897 h 2564860"/>
                  <a:gd name="connsiteX4" fmla="*/ 33668 w 1368074"/>
                  <a:gd name="connsiteY4" fmla="*/ 709866 h 2564860"/>
                  <a:gd name="connsiteX5" fmla="*/ 435307 w 1368074"/>
                  <a:gd name="connsiteY5" fmla="*/ 1127379 h 2564860"/>
                  <a:gd name="connsiteX6" fmla="*/ 1131425 w 1368074"/>
                  <a:gd name="connsiteY6" fmla="*/ 709866 h 2564860"/>
                  <a:gd name="connsiteX7" fmla="*/ 1338596 w 1368074"/>
                  <a:gd name="connsiteY7" fmla="*/ 81216 h 2564860"/>
                  <a:gd name="connsiteX8" fmla="*/ 905207 w 1368074"/>
                  <a:gd name="connsiteY8" fmla="*/ 183610 h 2564860"/>
                  <a:gd name="connsiteX9" fmla="*/ 624220 w 1368074"/>
                  <a:gd name="connsiteY9" fmla="*/ 874172 h 2564860"/>
                  <a:gd name="connsiteX10" fmla="*/ 533733 w 1368074"/>
                  <a:gd name="connsiteY10" fmla="*/ 967042 h 2564860"/>
                  <a:gd name="connsiteX0" fmla="*/ 559778 w 1370307"/>
                  <a:gd name="connsiteY0" fmla="*/ 2564860 h 2564860"/>
                  <a:gd name="connsiteX1" fmla="*/ 558985 w 1370307"/>
                  <a:gd name="connsiteY1" fmla="*/ 1073403 h 2564860"/>
                  <a:gd name="connsiteX2" fmla="*/ 335939 w 1370307"/>
                  <a:gd name="connsiteY2" fmla="*/ 383635 h 2564860"/>
                  <a:gd name="connsiteX3" fmla="*/ 62098 w 1370307"/>
                  <a:gd name="connsiteY3" fmla="*/ 197897 h 2564860"/>
                  <a:gd name="connsiteX4" fmla="*/ 35901 w 1370307"/>
                  <a:gd name="connsiteY4" fmla="*/ 709866 h 2564860"/>
                  <a:gd name="connsiteX5" fmla="*/ 437540 w 1370307"/>
                  <a:gd name="connsiteY5" fmla="*/ 1127379 h 2564860"/>
                  <a:gd name="connsiteX6" fmla="*/ 1133658 w 1370307"/>
                  <a:gd name="connsiteY6" fmla="*/ 709866 h 2564860"/>
                  <a:gd name="connsiteX7" fmla="*/ 1340829 w 1370307"/>
                  <a:gd name="connsiteY7" fmla="*/ 81216 h 2564860"/>
                  <a:gd name="connsiteX8" fmla="*/ 907440 w 1370307"/>
                  <a:gd name="connsiteY8" fmla="*/ 183610 h 2564860"/>
                  <a:gd name="connsiteX9" fmla="*/ 626453 w 1370307"/>
                  <a:gd name="connsiteY9" fmla="*/ 874172 h 2564860"/>
                  <a:gd name="connsiteX10" fmla="*/ 535966 w 1370307"/>
                  <a:gd name="connsiteY10" fmla="*/ 967042 h 2564860"/>
                  <a:gd name="connsiteX0" fmla="*/ 598828 w 1409357"/>
                  <a:gd name="connsiteY0" fmla="*/ 2564860 h 2564860"/>
                  <a:gd name="connsiteX1" fmla="*/ 598035 w 1409357"/>
                  <a:gd name="connsiteY1" fmla="*/ 1073403 h 2564860"/>
                  <a:gd name="connsiteX2" fmla="*/ 374989 w 1409357"/>
                  <a:gd name="connsiteY2" fmla="*/ 383635 h 2564860"/>
                  <a:gd name="connsiteX3" fmla="*/ 24948 w 1409357"/>
                  <a:gd name="connsiteY3" fmla="*/ 207422 h 2564860"/>
                  <a:gd name="connsiteX4" fmla="*/ 74951 w 1409357"/>
                  <a:gd name="connsiteY4" fmla="*/ 709866 h 2564860"/>
                  <a:gd name="connsiteX5" fmla="*/ 476590 w 1409357"/>
                  <a:gd name="connsiteY5" fmla="*/ 1127379 h 2564860"/>
                  <a:gd name="connsiteX6" fmla="*/ 1172708 w 1409357"/>
                  <a:gd name="connsiteY6" fmla="*/ 709866 h 2564860"/>
                  <a:gd name="connsiteX7" fmla="*/ 1379879 w 1409357"/>
                  <a:gd name="connsiteY7" fmla="*/ 81216 h 2564860"/>
                  <a:gd name="connsiteX8" fmla="*/ 946490 w 1409357"/>
                  <a:gd name="connsiteY8" fmla="*/ 183610 h 2564860"/>
                  <a:gd name="connsiteX9" fmla="*/ 665503 w 1409357"/>
                  <a:gd name="connsiteY9" fmla="*/ 874172 h 2564860"/>
                  <a:gd name="connsiteX10" fmla="*/ 575016 w 1409357"/>
                  <a:gd name="connsiteY10" fmla="*/ 967042 h 2564860"/>
                  <a:gd name="connsiteX0" fmla="*/ 631267 w 1441796"/>
                  <a:gd name="connsiteY0" fmla="*/ 2564860 h 2564860"/>
                  <a:gd name="connsiteX1" fmla="*/ 630474 w 1441796"/>
                  <a:gd name="connsiteY1" fmla="*/ 1073403 h 2564860"/>
                  <a:gd name="connsiteX2" fmla="*/ 407428 w 1441796"/>
                  <a:gd name="connsiteY2" fmla="*/ 383635 h 2564860"/>
                  <a:gd name="connsiteX3" fmla="*/ 57387 w 1441796"/>
                  <a:gd name="connsiteY3" fmla="*/ 207422 h 2564860"/>
                  <a:gd name="connsiteX4" fmla="*/ 43097 w 1441796"/>
                  <a:gd name="connsiteY4" fmla="*/ 702722 h 2564860"/>
                  <a:gd name="connsiteX5" fmla="*/ 509029 w 1441796"/>
                  <a:gd name="connsiteY5" fmla="*/ 1127379 h 2564860"/>
                  <a:gd name="connsiteX6" fmla="*/ 1205147 w 1441796"/>
                  <a:gd name="connsiteY6" fmla="*/ 709866 h 2564860"/>
                  <a:gd name="connsiteX7" fmla="*/ 1412318 w 1441796"/>
                  <a:gd name="connsiteY7" fmla="*/ 81216 h 2564860"/>
                  <a:gd name="connsiteX8" fmla="*/ 978929 w 1441796"/>
                  <a:gd name="connsiteY8" fmla="*/ 183610 h 2564860"/>
                  <a:gd name="connsiteX9" fmla="*/ 697942 w 1441796"/>
                  <a:gd name="connsiteY9" fmla="*/ 874172 h 2564860"/>
                  <a:gd name="connsiteX10" fmla="*/ 607455 w 1441796"/>
                  <a:gd name="connsiteY10" fmla="*/ 967042 h 2564860"/>
                  <a:gd name="connsiteX0" fmla="*/ 644524 w 1455053"/>
                  <a:gd name="connsiteY0" fmla="*/ 2564860 h 2564860"/>
                  <a:gd name="connsiteX1" fmla="*/ 643731 w 1455053"/>
                  <a:gd name="connsiteY1" fmla="*/ 1073403 h 2564860"/>
                  <a:gd name="connsiteX2" fmla="*/ 420685 w 1455053"/>
                  <a:gd name="connsiteY2" fmla="*/ 383635 h 2564860"/>
                  <a:gd name="connsiteX3" fmla="*/ 70644 w 1455053"/>
                  <a:gd name="connsiteY3" fmla="*/ 207422 h 2564860"/>
                  <a:gd name="connsiteX4" fmla="*/ 56354 w 1455053"/>
                  <a:gd name="connsiteY4" fmla="*/ 702722 h 2564860"/>
                  <a:gd name="connsiteX5" fmla="*/ 522286 w 1455053"/>
                  <a:gd name="connsiteY5" fmla="*/ 1127379 h 2564860"/>
                  <a:gd name="connsiteX6" fmla="*/ 1218404 w 1455053"/>
                  <a:gd name="connsiteY6" fmla="*/ 709866 h 2564860"/>
                  <a:gd name="connsiteX7" fmla="*/ 1425575 w 1455053"/>
                  <a:gd name="connsiteY7" fmla="*/ 81216 h 2564860"/>
                  <a:gd name="connsiteX8" fmla="*/ 992186 w 1455053"/>
                  <a:gd name="connsiteY8" fmla="*/ 183610 h 2564860"/>
                  <a:gd name="connsiteX9" fmla="*/ 711199 w 1455053"/>
                  <a:gd name="connsiteY9" fmla="*/ 874172 h 2564860"/>
                  <a:gd name="connsiteX10" fmla="*/ 620712 w 1455053"/>
                  <a:gd name="connsiteY10" fmla="*/ 967042 h 2564860"/>
                  <a:gd name="connsiteX0" fmla="*/ 644524 w 1455053"/>
                  <a:gd name="connsiteY0" fmla="*/ 2564860 h 2564860"/>
                  <a:gd name="connsiteX1" fmla="*/ 643731 w 1455053"/>
                  <a:gd name="connsiteY1" fmla="*/ 1073403 h 2564860"/>
                  <a:gd name="connsiteX2" fmla="*/ 420685 w 1455053"/>
                  <a:gd name="connsiteY2" fmla="*/ 383635 h 2564860"/>
                  <a:gd name="connsiteX3" fmla="*/ 70644 w 1455053"/>
                  <a:gd name="connsiteY3" fmla="*/ 207422 h 2564860"/>
                  <a:gd name="connsiteX4" fmla="*/ 56354 w 1455053"/>
                  <a:gd name="connsiteY4" fmla="*/ 702722 h 2564860"/>
                  <a:gd name="connsiteX5" fmla="*/ 522286 w 1455053"/>
                  <a:gd name="connsiteY5" fmla="*/ 1127379 h 2564860"/>
                  <a:gd name="connsiteX6" fmla="*/ 1218404 w 1455053"/>
                  <a:gd name="connsiteY6" fmla="*/ 709866 h 2564860"/>
                  <a:gd name="connsiteX7" fmla="*/ 1425575 w 1455053"/>
                  <a:gd name="connsiteY7" fmla="*/ 81216 h 2564860"/>
                  <a:gd name="connsiteX8" fmla="*/ 992186 w 1455053"/>
                  <a:gd name="connsiteY8" fmla="*/ 183610 h 2564860"/>
                  <a:gd name="connsiteX9" fmla="*/ 711199 w 1455053"/>
                  <a:gd name="connsiteY9" fmla="*/ 874172 h 2564860"/>
                  <a:gd name="connsiteX10" fmla="*/ 644524 w 1455053"/>
                  <a:gd name="connsiteY10" fmla="*/ 1052767 h 2564860"/>
                  <a:gd name="connsiteX0" fmla="*/ 644524 w 1407007"/>
                  <a:gd name="connsiteY0" fmla="*/ 2578421 h 2578421"/>
                  <a:gd name="connsiteX1" fmla="*/ 643731 w 1407007"/>
                  <a:gd name="connsiteY1" fmla="*/ 1086964 h 2578421"/>
                  <a:gd name="connsiteX2" fmla="*/ 420685 w 1407007"/>
                  <a:gd name="connsiteY2" fmla="*/ 397196 h 2578421"/>
                  <a:gd name="connsiteX3" fmla="*/ 70644 w 1407007"/>
                  <a:gd name="connsiteY3" fmla="*/ 220983 h 2578421"/>
                  <a:gd name="connsiteX4" fmla="*/ 56354 w 1407007"/>
                  <a:gd name="connsiteY4" fmla="*/ 716283 h 2578421"/>
                  <a:gd name="connsiteX5" fmla="*/ 522286 w 1407007"/>
                  <a:gd name="connsiteY5" fmla="*/ 1140940 h 2578421"/>
                  <a:gd name="connsiteX6" fmla="*/ 1218404 w 1407007"/>
                  <a:gd name="connsiteY6" fmla="*/ 723427 h 2578421"/>
                  <a:gd name="connsiteX7" fmla="*/ 1370807 w 1407007"/>
                  <a:gd name="connsiteY7" fmla="*/ 75727 h 2578421"/>
                  <a:gd name="connsiteX8" fmla="*/ 992186 w 1407007"/>
                  <a:gd name="connsiteY8" fmla="*/ 197171 h 2578421"/>
                  <a:gd name="connsiteX9" fmla="*/ 711199 w 1407007"/>
                  <a:gd name="connsiteY9" fmla="*/ 887733 h 2578421"/>
                  <a:gd name="connsiteX10" fmla="*/ 644524 w 1407007"/>
                  <a:gd name="connsiteY10" fmla="*/ 1066328 h 2578421"/>
                  <a:gd name="connsiteX0" fmla="*/ 644524 w 1386769"/>
                  <a:gd name="connsiteY0" fmla="*/ 2527538 h 2527538"/>
                  <a:gd name="connsiteX1" fmla="*/ 643731 w 1386769"/>
                  <a:gd name="connsiteY1" fmla="*/ 1036081 h 2527538"/>
                  <a:gd name="connsiteX2" fmla="*/ 420685 w 1386769"/>
                  <a:gd name="connsiteY2" fmla="*/ 346313 h 2527538"/>
                  <a:gd name="connsiteX3" fmla="*/ 70644 w 1386769"/>
                  <a:gd name="connsiteY3" fmla="*/ 170100 h 2527538"/>
                  <a:gd name="connsiteX4" fmla="*/ 56354 w 1386769"/>
                  <a:gd name="connsiteY4" fmla="*/ 665400 h 2527538"/>
                  <a:gd name="connsiteX5" fmla="*/ 522286 w 1386769"/>
                  <a:gd name="connsiteY5" fmla="*/ 1090057 h 2527538"/>
                  <a:gd name="connsiteX6" fmla="*/ 1218404 w 1386769"/>
                  <a:gd name="connsiteY6" fmla="*/ 672544 h 2527538"/>
                  <a:gd name="connsiteX7" fmla="*/ 1370807 w 1386769"/>
                  <a:gd name="connsiteY7" fmla="*/ 24844 h 2527538"/>
                  <a:gd name="connsiteX8" fmla="*/ 937417 w 1386769"/>
                  <a:gd name="connsiteY8" fmla="*/ 224869 h 2527538"/>
                  <a:gd name="connsiteX9" fmla="*/ 711199 w 1386769"/>
                  <a:gd name="connsiteY9" fmla="*/ 836850 h 2527538"/>
                  <a:gd name="connsiteX10" fmla="*/ 644524 w 1386769"/>
                  <a:gd name="connsiteY10" fmla="*/ 1015445 h 2527538"/>
                  <a:gd name="connsiteX0" fmla="*/ 644524 w 1384661"/>
                  <a:gd name="connsiteY0" fmla="*/ 2519324 h 2519324"/>
                  <a:gd name="connsiteX1" fmla="*/ 643731 w 1384661"/>
                  <a:gd name="connsiteY1" fmla="*/ 1027867 h 2519324"/>
                  <a:gd name="connsiteX2" fmla="*/ 420685 w 1384661"/>
                  <a:gd name="connsiteY2" fmla="*/ 338099 h 2519324"/>
                  <a:gd name="connsiteX3" fmla="*/ 70644 w 1384661"/>
                  <a:gd name="connsiteY3" fmla="*/ 161886 h 2519324"/>
                  <a:gd name="connsiteX4" fmla="*/ 56354 w 1384661"/>
                  <a:gd name="connsiteY4" fmla="*/ 657186 h 2519324"/>
                  <a:gd name="connsiteX5" fmla="*/ 522286 w 1384661"/>
                  <a:gd name="connsiteY5" fmla="*/ 1081843 h 2519324"/>
                  <a:gd name="connsiteX6" fmla="*/ 1218404 w 1384661"/>
                  <a:gd name="connsiteY6" fmla="*/ 664330 h 2519324"/>
                  <a:gd name="connsiteX7" fmla="*/ 1368426 w 1384661"/>
                  <a:gd name="connsiteY7" fmla="*/ 26155 h 2519324"/>
                  <a:gd name="connsiteX8" fmla="*/ 937417 w 1384661"/>
                  <a:gd name="connsiteY8" fmla="*/ 216655 h 2519324"/>
                  <a:gd name="connsiteX9" fmla="*/ 711199 w 1384661"/>
                  <a:gd name="connsiteY9" fmla="*/ 828636 h 2519324"/>
                  <a:gd name="connsiteX10" fmla="*/ 644524 w 1384661"/>
                  <a:gd name="connsiteY10" fmla="*/ 1007231 h 2519324"/>
                  <a:gd name="connsiteX0" fmla="*/ 644524 w 1415114"/>
                  <a:gd name="connsiteY0" fmla="*/ 2535402 h 2535402"/>
                  <a:gd name="connsiteX1" fmla="*/ 643731 w 1415114"/>
                  <a:gd name="connsiteY1" fmla="*/ 1043945 h 2535402"/>
                  <a:gd name="connsiteX2" fmla="*/ 420685 w 1415114"/>
                  <a:gd name="connsiteY2" fmla="*/ 354177 h 2535402"/>
                  <a:gd name="connsiteX3" fmla="*/ 70644 w 1415114"/>
                  <a:gd name="connsiteY3" fmla="*/ 177964 h 2535402"/>
                  <a:gd name="connsiteX4" fmla="*/ 56354 w 1415114"/>
                  <a:gd name="connsiteY4" fmla="*/ 673264 h 2535402"/>
                  <a:gd name="connsiteX5" fmla="*/ 522286 w 1415114"/>
                  <a:gd name="connsiteY5" fmla="*/ 1097921 h 2535402"/>
                  <a:gd name="connsiteX6" fmla="*/ 1218404 w 1415114"/>
                  <a:gd name="connsiteY6" fmla="*/ 680408 h 2535402"/>
                  <a:gd name="connsiteX7" fmla="*/ 1368426 w 1415114"/>
                  <a:gd name="connsiteY7" fmla="*/ 42233 h 2535402"/>
                  <a:gd name="connsiteX8" fmla="*/ 937417 w 1415114"/>
                  <a:gd name="connsiteY8" fmla="*/ 232733 h 2535402"/>
                  <a:gd name="connsiteX9" fmla="*/ 711199 w 1415114"/>
                  <a:gd name="connsiteY9" fmla="*/ 844714 h 2535402"/>
                  <a:gd name="connsiteX10" fmla="*/ 644524 w 1415114"/>
                  <a:gd name="connsiteY10" fmla="*/ 1023309 h 2535402"/>
                  <a:gd name="connsiteX0" fmla="*/ 663574 w 1415114"/>
                  <a:gd name="connsiteY0" fmla="*/ 2535402 h 2535402"/>
                  <a:gd name="connsiteX1" fmla="*/ 643731 w 1415114"/>
                  <a:gd name="connsiteY1" fmla="*/ 1043945 h 2535402"/>
                  <a:gd name="connsiteX2" fmla="*/ 420685 w 1415114"/>
                  <a:gd name="connsiteY2" fmla="*/ 354177 h 2535402"/>
                  <a:gd name="connsiteX3" fmla="*/ 70644 w 1415114"/>
                  <a:gd name="connsiteY3" fmla="*/ 177964 h 2535402"/>
                  <a:gd name="connsiteX4" fmla="*/ 56354 w 1415114"/>
                  <a:gd name="connsiteY4" fmla="*/ 673264 h 2535402"/>
                  <a:gd name="connsiteX5" fmla="*/ 522286 w 1415114"/>
                  <a:gd name="connsiteY5" fmla="*/ 1097921 h 2535402"/>
                  <a:gd name="connsiteX6" fmla="*/ 1218404 w 1415114"/>
                  <a:gd name="connsiteY6" fmla="*/ 680408 h 2535402"/>
                  <a:gd name="connsiteX7" fmla="*/ 1368426 w 1415114"/>
                  <a:gd name="connsiteY7" fmla="*/ 42233 h 2535402"/>
                  <a:gd name="connsiteX8" fmla="*/ 937417 w 1415114"/>
                  <a:gd name="connsiteY8" fmla="*/ 232733 h 2535402"/>
                  <a:gd name="connsiteX9" fmla="*/ 711199 w 1415114"/>
                  <a:gd name="connsiteY9" fmla="*/ 844714 h 2535402"/>
                  <a:gd name="connsiteX10" fmla="*/ 644524 w 1415114"/>
                  <a:gd name="connsiteY10" fmla="*/ 1023309 h 2535402"/>
                  <a:gd name="connsiteX0" fmla="*/ 663574 w 1415114"/>
                  <a:gd name="connsiteY0" fmla="*/ 2535402 h 2535402"/>
                  <a:gd name="connsiteX1" fmla="*/ 643731 w 1415114"/>
                  <a:gd name="connsiteY1" fmla="*/ 1043945 h 2535402"/>
                  <a:gd name="connsiteX2" fmla="*/ 420685 w 1415114"/>
                  <a:gd name="connsiteY2" fmla="*/ 354177 h 2535402"/>
                  <a:gd name="connsiteX3" fmla="*/ 70644 w 1415114"/>
                  <a:gd name="connsiteY3" fmla="*/ 177964 h 2535402"/>
                  <a:gd name="connsiteX4" fmla="*/ 56354 w 1415114"/>
                  <a:gd name="connsiteY4" fmla="*/ 673264 h 2535402"/>
                  <a:gd name="connsiteX5" fmla="*/ 522286 w 1415114"/>
                  <a:gd name="connsiteY5" fmla="*/ 1097921 h 2535402"/>
                  <a:gd name="connsiteX6" fmla="*/ 1218404 w 1415114"/>
                  <a:gd name="connsiteY6" fmla="*/ 680408 h 2535402"/>
                  <a:gd name="connsiteX7" fmla="*/ 1368426 w 1415114"/>
                  <a:gd name="connsiteY7" fmla="*/ 42233 h 2535402"/>
                  <a:gd name="connsiteX8" fmla="*/ 937417 w 1415114"/>
                  <a:gd name="connsiteY8" fmla="*/ 232733 h 2535402"/>
                  <a:gd name="connsiteX9" fmla="*/ 711199 w 1415114"/>
                  <a:gd name="connsiteY9" fmla="*/ 844714 h 2535402"/>
                  <a:gd name="connsiteX10" fmla="*/ 644524 w 1415114"/>
                  <a:gd name="connsiteY10" fmla="*/ 1023309 h 2535402"/>
                  <a:gd name="connsiteX0" fmla="*/ 649287 w 1415114"/>
                  <a:gd name="connsiteY0" fmla="*/ 2535402 h 2535402"/>
                  <a:gd name="connsiteX1" fmla="*/ 643731 w 1415114"/>
                  <a:gd name="connsiteY1" fmla="*/ 1043945 h 2535402"/>
                  <a:gd name="connsiteX2" fmla="*/ 420685 w 1415114"/>
                  <a:gd name="connsiteY2" fmla="*/ 354177 h 2535402"/>
                  <a:gd name="connsiteX3" fmla="*/ 70644 w 1415114"/>
                  <a:gd name="connsiteY3" fmla="*/ 177964 h 2535402"/>
                  <a:gd name="connsiteX4" fmla="*/ 56354 w 1415114"/>
                  <a:gd name="connsiteY4" fmla="*/ 673264 h 2535402"/>
                  <a:gd name="connsiteX5" fmla="*/ 522286 w 1415114"/>
                  <a:gd name="connsiteY5" fmla="*/ 1097921 h 2535402"/>
                  <a:gd name="connsiteX6" fmla="*/ 1218404 w 1415114"/>
                  <a:gd name="connsiteY6" fmla="*/ 680408 h 2535402"/>
                  <a:gd name="connsiteX7" fmla="*/ 1368426 w 1415114"/>
                  <a:gd name="connsiteY7" fmla="*/ 42233 h 2535402"/>
                  <a:gd name="connsiteX8" fmla="*/ 937417 w 1415114"/>
                  <a:gd name="connsiteY8" fmla="*/ 232733 h 2535402"/>
                  <a:gd name="connsiteX9" fmla="*/ 711199 w 1415114"/>
                  <a:gd name="connsiteY9" fmla="*/ 844714 h 2535402"/>
                  <a:gd name="connsiteX10" fmla="*/ 644524 w 1415114"/>
                  <a:gd name="connsiteY10" fmla="*/ 1023309 h 2535402"/>
                  <a:gd name="connsiteX0" fmla="*/ 649287 w 1415114"/>
                  <a:gd name="connsiteY0" fmla="*/ 2535402 h 2535402"/>
                  <a:gd name="connsiteX1" fmla="*/ 643731 w 1415114"/>
                  <a:gd name="connsiteY1" fmla="*/ 1043945 h 2535402"/>
                  <a:gd name="connsiteX2" fmla="*/ 420685 w 1415114"/>
                  <a:gd name="connsiteY2" fmla="*/ 354177 h 2535402"/>
                  <a:gd name="connsiteX3" fmla="*/ 70644 w 1415114"/>
                  <a:gd name="connsiteY3" fmla="*/ 177964 h 2535402"/>
                  <a:gd name="connsiteX4" fmla="*/ 56354 w 1415114"/>
                  <a:gd name="connsiteY4" fmla="*/ 673264 h 2535402"/>
                  <a:gd name="connsiteX5" fmla="*/ 522286 w 1415114"/>
                  <a:gd name="connsiteY5" fmla="*/ 1097921 h 2535402"/>
                  <a:gd name="connsiteX6" fmla="*/ 1218404 w 1415114"/>
                  <a:gd name="connsiteY6" fmla="*/ 680408 h 2535402"/>
                  <a:gd name="connsiteX7" fmla="*/ 1368426 w 1415114"/>
                  <a:gd name="connsiteY7" fmla="*/ 42233 h 2535402"/>
                  <a:gd name="connsiteX8" fmla="*/ 937417 w 1415114"/>
                  <a:gd name="connsiteY8" fmla="*/ 232733 h 2535402"/>
                  <a:gd name="connsiteX9" fmla="*/ 711199 w 1415114"/>
                  <a:gd name="connsiteY9" fmla="*/ 844714 h 2535402"/>
                  <a:gd name="connsiteX10" fmla="*/ 644524 w 1415114"/>
                  <a:gd name="connsiteY10" fmla="*/ 1023309 h 2535402"/>
                  <a:gd name="connsiteX0" fmla="*/ 677862 w 1415114"/>
                  <a:gd name="connsiteY0" fmla="*/ 2533021 h 2533021"/>
                  <a:gd name="connsiteX1" fmla="*/ 643731 w 1415114"/>
                  <a:gd name="connsiteY1" fmla="*/ 1043945 h 2533021"/>
                  <a:gd name="connsiteX2" fmla="*/ 420685 w 1415114"/>
                  <a:gd name="connsiteY2" fmla="*/ 354177 h 2533021"/>
                  <a:gd name="connsiteX3" fmla="*/ 70644 w 1415114"/>
                  <a:gd name="connsiteY3" fmla="*/ 177964 h 2533021"/>
                  <a:gd name="connsiteX4" fmla="*/ 56354 w 1415114"/>
                  <a:gd name="connsiteY4" fmla="*/ 673264 h 2533021"/>
                  <a:gd name="connsiteX5" fmla="*/ 522286 w 1415114"/>
                  <a:gd name="connsiteY5" fmla="*/ 1097921 h 2533021"/>
                  <a:gd name="connsiteX6" fmla="*/ 1218404 w 1415114"/>
                  <a:gd name="connsiteY6" fmla="*/ 680408 h 2533021"/>
                  <a:gd name="connsiteX7" fmla="*/ 1368426 w 1415114"/>
                  <a:gd name="connsiteY7" fmla="*/ 42233 h 2533021"/>
                  <a:gd name="connsiteX8" fmla="*/ 937417 w 1415114"/>
                  <a:gd name="connsiteY8" fmla="*/ 232733 h 2533021"/>
                  <a:gd name="connsiteX9" fmla="*/ 711199 w 1415114"/>
                  <a:gd name="connsiteY9" fmla="*/ 844714 h 2533021"/>
                  <a:gd name="connsiteX10" fmla="*/ 644524 w 1415114"/>
                  <a:gd name="connsiteY10" fmla="*/ 1023309 h 2533021"/>
                  <a:gd name="connsiteX0" fmla="*/ 677862 w 1431287"/>
                  <a:gd name="connsiteY0" fmla="*/ 2517392 h 2517392"/>
                  <a:gd name="connsiteX1" fmla="*/ 643731 w 1431287"/>
                  <a:gd name="connsiteY1" fmla="*/ 1028316 h 2517392"/>
                  <a:gd name="connsiteX2" fmla="*/ 420685 w 1431287"/>
                  <a:gd name="connsiteY2" fmla="*/ 338548 h 2517392"/>
                  <a:gd name="connsiteX3" fmla="*/ 70644 w 1431287"/>
                  <a:gd name="connsiteY3" fmla="*/ 162335 h 2517392"/>
                  <a:gd name="connsiteX4" fmla="*/ 56354 w 1431287"/>
                  <a:gd name="connsiteY4" fmla="*/ 657635 h 2517392"/>
                  <a:gd name="connsiteX5" fmla="*/ 522286 w 1431287"/>
                  <a:gd name="connsiteY5" fmla="*/ 1082292 h 2517392"/>
                  <a:gd name="connsiteX6" fmla="*/ 1218404 w 1431287"/>
                  <a:gd name="connsiteY6" fmla="*/ 664779 h 2517392"/>
                  <a:gd name="connsiteX7" fmla="*/ 1387476 w 1431287"/>
                  <a:gd name="connsiteY7" fmla="*/ 45654 h 2517392"/>
                  <a:gd name="connsiteX8" fmla="*/ 937417 w 1431287"/>
                  <a:gd name="connsiteY8" fmla="*/ 217104 h 2517392"/>
                  <a:gd name="connsiteX9" fmla="*/ 711199 w 1431287"/>
                  <a:gd name="connsiteY9" fmla="*/ 829085 h 2517392"/>
                  <a:gd name="connsiteX10" fmla="*/ 644524 w 1431287"/>
                  <a:gd name="connsiteY10" fmla="*/ 1007680 h 2517392"/>
                  <a:gd name="connsiteX0" fmla="*/ 677862 w 1442534"/>
                  <a:gd name="connsiteY0" fmla="*/ 2534053 h 2534053"/>
                  <a:gd name="connsiteX1" fmla="*/ 643731 w 1442534"/>
                  <a:gd name="connsiteY1" fmla="*/ 1044977 h 2534053"/>
                  <a:gd name="connsiteX2" fmla="*/ 420685 w 1442534"/>
                  <a:gd name="connsiteY2" fmla="*/ 355209 h 2534053"/>
                  <a:gd name="connsiteX3" fmla="*/ 70644 w 1442534"/>
                  <a:gd name="connsiteY3" fmla="*/ 178996 h 2534053"/>
                  <a:gd name="connsiteX4" fmla="*/ 56354 w 1442534"/>
                  <a:gd name="connsiteY4" fmla="*/ 674296 h 2534053"/>
                  <a:gd name="connsiteX5" fmla="*/ 522286 w 1442534"/>
                  <a:gd name="connsiteY5" fmla="*/ 1098953 h 2534053"/>
                  <a:gd name="connsiteX6" fmla="*/ 1218404 w 1442534"/>
                  <a:gd name="connsiteY6" fmla="*/ 681440 h 2534053"/>
                  <a:gd name="connsiteX7" fmla="*/ 1387476 w 1442534"/>
                  <a:gd name="connsiteY7" fmla="*/ 62315 h 2534053"/>
                  <a:gd name="connsiteX8" fmla="*/ 937417 w 1442534"/>
                  <a:gd name="connsiteY8" fmla="*/ 233765 h 2534053"/>
                  <a:gd name="connsiteX9" fmla="*/ 711199 w 1442534"/>
                  <a:gd name="connsiteY9" fmla="*/ 845746 h 2534053"/>
                  <a:gd name="connsiteX10" fmla="*/ 644524 w 1442534"/>
                  <a:gd name="connsiteY10" fmla="*/ 1024341 h 2534053"/>
                  <a:gd name="connsiteX0" fmla="*/ 677862 w 1441232"/>
                  <a:gd name="connsiteY0" fmla="*/ 2534053 h 2534053"/>
                  <a:gd name="connsiteX1" fmla="*/ 643731 w 1441232"/>
                  <a:gd name="connsiteY1" fmla="*/ 1044977 h 2534053"/>
                  <a:gd name="connsiteX2" fmla="*/ 420685 w 1441232"/>
                  <a:gd name="connsiteY2" fmla="*/ 355209 h 2534053"/>
                  <a:gd name="connsiteX3" fmla="*/ 70644 w 1441232"/>
                  <a:gd name="connsiteY3" fmla="*/ 178996 h 2534053"/>
                  <a:gd name="connsiteX4" fmla="*/ 56354 w 1441232"/>
                  <a:gd name="connsiteY4" fmla="*/ 674296 h 2534053"/>
                  <a:gd name="connsiteX5" fmla="*/ 572292 w 1441232"/>
                  <a:gd name="connsiteY5" fmla="*/ 1103716 h 2534053"/>
                  <a:gd name="connsiteX6" fmla="*/ 1218404 w 1441232"/>
                  <a:gd name="connsiteY6" fmla="*/ 681440 h 2534053"/>
                  <a:gd name="connsiteX7" fmla="*/ 1387476 w 1441232"/>
                  <a:gd name="connsiteY7" fmla="*/ 62315 h 2534053"/>
                  <a:gd name="connsiteX8" fmla="*/ 937417 w 1441232"/>
                  <a:gd name="connsiteY8" fmla="*/ 233765 h 2534053"/>
                  <a:gd name="connsiteX9" fmla="*/ 711199 w 1441232"/>
                  <a:gd name="connsiteY9" fmla="*/ 845746 h 2534053"/>
                  <a:gd name="connsiteX10" fmla="*/ 644524 w 1441232"/>
                  <a:gd name="connsiteY10" fmla="*/ 1024341 h 2534053"/>
                  <a:gd name="connsiteX0" fmla="*/ 670157 w 1433527"/>
                  <a:gd name="connsiteY0" fmla="*/ 2534053 h 2534053"/>
                  <a:gd name="connsiteX1" fmla="*/ 636026 w 1433527"/>
                  <a:gd name="connsiteY1" fmla="*/ 1044977 h 2534053"/>
                  <a:gd name="connsiteX2" fmla="*/ 412980 w 1433527"/>
                  <a:gd name="connsiteY2" fmla="*/ 355209 h 2534053"/>
                  <a:gd name="connsiteX3" fmla="*/ 79608 w 1433527"/>
                  <a:gd name="connsiteY3" fmla="*/ 176615 h 2534053"/>
                  <a:gd name="connsiteX4" fmla="*/ 48649 w 1433527"/>
                  <a:gd name="connsiteY4" fmla="*/ 674296 h 2534053"/>
                  <a:gd name="connsiteX5" fmla="*/ 564587 w 1433527"/>
                  <a:gd name="connsiteY5" fmla="*/ 1103716 h 2534053"/>
                  <a:gd name="connsiteX6" fmla="*/ 1210699 w 1433527"/>
                  <a:gd name="connsiteY6" fmla="*/ 681440 h 2534053"/>
                  <a:gd name="connsiteX7" fmla="*/ 1379771 w 1433527"/>
                  <a:gd name="connsiteY7" fmla="*/ 62315 h 2534053"/>
                  <a:gd name="connsiteX8" fmla="*/ 929712 w 1433527"/>
                  <a:gd name="connsiteY8" fmla="*/ 233765 h 2534053"/>
                  <a:gd name="connsiteX9" fmla="*/ 703494 w 1433527"/>
                  <a:gd name="connsiteY9" fmla="*/ 845746 h 2534053"/>
                  <a:gd name="connsiteX10" fmla="*/ 636819 w 1433527"/>
                  <a:gd name="connsiteY10" fmla="*/ 1024341 h 2534053"/>
                  <a:gd name="connsiteX0" fmla="*/ 684730 w 1448100"/>
                  <a:gd name="connsiteY0" fmla="*/ 2534053 h 2534053"/>
                  <a:gd name="connsiteX1" fmla="*/ 650599 w 1448100"/>
                  <a:gd name="connsiteY1" fmla="*/ 1044977 h 2534053"/>
                  <a:gd name="connsiteX2" fmla="*/ 427553 w 1448100"/>
                  <a:gd name="connsiteY2" fmla="*/ 355209 h 2534053"/>
                  <a:gd name="connsiteX3" fmla="*/ 94181 w 1448100"/>
                  <a:gd name="connsiteY3" fmla="*/ 176615 h 2534053"/>
                  <a:gd name="connsiteX4" fmla="*/ 63222 w 1448100"/>
                  <a:gd name="connsiteY4" fmla="*/ 674296 h 2534053"/>
                  <a:gd name="connsiteX5" fmla="*/ 579160 w 1448100"/>
                  <a:gd name="connsiteY5" fmla="*/ 1103716 h 2534053"/>
                  <a:gd name="connsiteX6" fmla="*/ 1225272 w 1448100"/>
                  <a:gd name="connsiteY6" fmla="*/ 681440 h 2534053"/>
                  <a:gd name="connsiteX7" fmla="*/ 1394344 w 1448100"/>
                  <a:gd name="connsiteY7" fmla="*/ 62315 h 2534053"/>
                  <a:gd name="connsiteX8" fmla="*/ 944285 w 1448100"/>
                  <a:gd name="connsiteY8" fmla="*/ 233765 h 2534053"/>
                  <a:gd name="connsiteX9" fmla="*/ 718067 w 1448100"/>
                  <a:gd name="connsiteY9" fmla="*/ 845746 h 2534053"/>
                  <a:gd name="connsiteX10" fmla="*/ 651392 w 1448100"/>
                  <a:gd name="connsiteY10" fmla="*/ 1024341 h 2534053"/>
                  <a:gd name="connsiteX0" fmla="*/ 676779 w 1440149"/>
                  <a:gd name="connsiteY0" fmla="*/ 2534053 h 2534053"/>
                  <a:gd name="connsiteX1" fmla="*/ 642648 w 1440149"/>
                  <a:gd name="connsiteY1" fmla="*/ 1044977 h 2534053"/>
                  <a:gd name="connsiteX2" fmla="*/ 419602 w 1440149"/>
                  <a:gd name="connsiteY2" fmla="*/ 355209 h 2534053"/>
                  <a:gd name="connsiteX3" fmla="*/ 86230 w 1440149"/>
                  <a:gd name="connsiteY3" fmla="*/ 176615 h 2534053"/>
                  <a:gd name="connsiteX4" fmla="*/ 55271 w 1440149"/>
                  <a:gd name="connsiteY4" fmla="*/ 674296 h 2534053"/>
                  <a:gd name="connsiteX5" fmla="*/ 571209 w 1440149"/>
                  <a:gd name="connsiteY5" fmla="*/ 1103716 h 2534053"/>
                  <a:gd name="connsiteX6" fmla="*/ 1217321 w 1440149"/>
                  <a:gd name="connsiteY6" fmla="*/ 681440 h 2534053"/>
                  <a:gd name="connsiteX7" fmla="*/ 1386393 w 1440149"/>
                  <a:gd name="connsiteY7" fmla="*/ 62315 h 2534053"/>
                  <a:gd name="connsiteX8" fmla="*/ 936334 w 1440149"/>
                  <a:gd name="connsiteY8" fmla="*/ 233765 h 2534053"/>
                  <a:gd name="connsiteX9" fmla="*/ 710116 w 1440149"/>
                  <a:gd name="connsiteY9" fmla="*/ 845746 h 2534053"/>
                  <a:gd name="connsiteX10" fmla="*/ 643441 w 1440149"/>
                  <a:gd name="connsiteY10" fmla="*/ 1024341 h 2534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40149" h="2534053">
                    <a:moveTo>
                      <a:pt x="676779" y="2534053"/>
                    </a:moveTo>
                    <a:cubicBezTo>
                      <a:pt x="664872" y="1931597"/>
                      <a:pt x="685511" y="1408118"/>
                      <a:pt x="642648" y="1044977"/>
                    </a:cubicBezTo>
                    <a:cubicBezTo>
                      <a:pt x="599785" y="681836"/>
                      <a:pt x="502416" y="501127"/>
                      <a:pt x="419602" y="355209"/>
                    </a:cubicBezTo>
                    <a:cubicBezTo>
                      <a:pt x="336788" y="209291"/>
                      <a:pt x="204102" y="75809"/>
                      <a:pt x="86230" y="176615"/>
                    </a:cubicBezTo>
                    <a:cubicBezTo>
                      <a:pt x="-31642" y="277421"/>
                      <a:pt x="-15240" y="516604"/>
                      <a:pt x="55271" y="674296"/>
                    </a:cubicBezTo>
                    <a:cubicBezTo>
                      <a:pt x="125782" y="831988"/>
                      <a:pt x="377534" y="1102525"/>
                      <a:pt x="571209" y="1103716"/>
                    </a:cubicBezTo>
                    <a:cubicBezTo>
                      <a:pt x="764884" y="1104907"/>
                      <a:pt x="1081457" y="855007"/>
                      <a:pt x="1217321" y="681440"/>
                    </a:cubicBezTo>
                    <a:cubicBezTo>
                      <a:pt x="1353185" y="507873"/>
                      <a:pt x="1530856" y="213127"/>
                      <a:pt x="1386393" y="62315"/>
                    </a:cubicBezTo>
                    <a:cubicBezTo>
                      <a:pt x="1241930" y="-88497"/>
                      <a:pt x="1035156" y="60331"/>
                      <a:pt x="936334" y="233765"/>
                    </a:cubicBezTo>
                    <a:cubicBezTo>
                      <a:pt x="837512" y="407199"/>
                      <a:pt x="758931" y="713983"/>
                      <a:pt x="710116" y="845746"/>
                    </a:cubicBezTo>
                    <a:cubicBezTo>
                      <a:pt x="661301" y="977509"/>
                      <a:pt x="643441" y="1025333"/>
                      <a:pt x="643441" y="1024341"/>
                    </a:cubicBezTo>
                  </a:path>
                </a:pathLst>
              </a:custGeom>
              <a:noFill/>
              <a:ln w="9525" cmpd="sng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00" name="Straight Connector 199"/>
              <p:cNvCxnSpPr/>
              <p:nvPr/>
            </p:nvCxnSpPr>
            <p:spPr>
              <a:xfrm>
                <a:off x="2363728" y="4904805"/>
                <a:ext cx="145726" cy="0"/>
              </a:xfrm>
              <a:prstGeom prst="line">
                <a:avLst/>
              </a:prstGeom>
              <a:ln w="12700" cap="rnd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/>
            </p:nvCxnSpPr>
            <p:spPr>
              <a:xfrm>
                <a:off x="2363728" y="4940832"/>
                <a:ext cx="145726" cy="0"/>
              </a:xfrm>
              <a:prstGeom prst="line">
                <a:avLst/>
              </a:prstGeom>
              <a:ln w="12700" cap="rnd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/>
            </p:nvCxnSpPr>
            <p:spPr>
              <a:xfrm>
                <a:off x="2363728" y="4977466"/>
                <a:ext cx="145726" cy="0"/>
              </a:xfrm>
              <a:prstGeom prst="line">
                <a:avLst/>
              </a:prstGeom>
              <a:ln w="12700" cap="rnd" cmpd="sng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>
              <a:xfrm>
                <a:off x="2376670" y="4919297"/>
                <a:ext cx="110814" cy="0"/>
              </a:xfrm>
              <a:prstGeom prst="line">
                <a:avLst/>
              </a:prstGeom>
              <a:ln w="6350" cap="rnd" cmpd="sng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>
              <a:xfrm>
                <a:off x="2379253" y="4960585"/>
                <a:ext cx="78783" cy="0"/>
              </a:xfrm>
              <a:prstGeom prst="line">
                <a:avLst/>
              </a:prstGeom>
              <a:ln w="6350" cap="rnd" cmpd="sng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5" name="Freeform 204"/>
              <p:cNvSpPr/>
              <p:nvPr/>
            </p:nvSpPr>
            <p:spPr>
              <a:xfrm>
                <a:off x="2380413" y="5003423"/>
                <a:ext cx="112357" cy="26413"/>
              </a:xfrm>
              <a:custGeom>
                <a:avLst/>
                <a:gdLst>
                  <a:gd name="connsiteX0" fmla="*/ 0 w 881062"/>
                  <a:gd name="connsiteY0" fmla="*/ 0 h 207169"/>
                  <a:gd name="connsiteX1" fmla="*/ 881062 w 881062"/>
                  <a:gd name="connsiteY1" fmla="*/ 0 h 207169"/>
                  <a:gd name="connsiteX2" fmla="*/ 423862 w 881062"/>
                  <a:gd name="connsiteY2" fmla="*/ 207169 h 207169"/>
                  <a:gd name="connsiteX3" fmla="*/ 0 w 881062"/>
                  <a:gd name="connsiteY3" fmla="*/ 0 h 207169"/>
                  <a:gd name="connsiteX0" fmla="*/ 10635 w 900345"/>
                  <a:gd name="connsiteY0" fmla="*/ 0 h 207169"/>
                  <a:gd name="connsiteX1" fmla="*/ 891697 w 900345"/>
                  <a:gd name="connsiteY1" fmla="*/ 0 h 207169"/>
                  <a:gd name="connsiteX2" fmla="*/ 434497 w 900345"/>
                  <a:gd name="connsiteY2" fmla="*/ 207169 h 207169"/>
                  <a:gd name="connsiteX3" fmla="*/ 10635 w 900345"/>
                  <a:gd name="connsiteY3" fmla="*/ 0 h 207169"/>
                  <a:gd name="connsiteX0" fmla="*/ 18183 w 913638"/>
                  <a:gd name="connsiteY0" fmla="*/ 0 h 207193"/>
                  <a:gd name="connsiteX1" fmla="*/ 899245 w 913638"/>
                  <a:gd name="connsiteY1" fmla="*/ 0 h 207193"/>
                  <a:gd name="connsiteX2" fmla="*/ 442045 w 913638"/>
                  <a:gd name="connsiteY2" fmla="*/ 207169 h 207193"/>
                  <a:gd name="connsiteX3" fmla="*/ 18183 w 913638"/>
                  <a:gd name="connsiteY3" fmla="*/ 0 h 207193"/>
                  <a:gd name="connsiteX0" fmla="*/ 167 w 895622"/>
                  <a:gd name="connsiteY0" fmla="*/ 0 h 207195"/>
                  <a:gd name="connsiteX1" fmla="*/ 881229 w 895622"/>
                  <a:gd name="connsiteY1" fmla="*/ 0 h 207195"/>
                  <a:gd name="connsiteX2" fmla="*/ 424029 w 895622"/>
                  <a:gd name="connsiteY2" fmla="*/ 207169 h 207195"/>
                  <a:gd name="connsiteX3" fmla="*/ 167 w 895622"/>
                  <a:gd name="connsiteY3" fmla="*/ 0 h 207195"/>
                  <a:gd name="connsiteX0" fmla="*/ 167 w 881229"/>
                  <a:gd name="connsiteY0" fmla="*/ 0 h 207195"/>
                  <a:gd name="connsiteX1" fmla="*/ 881229 w 881229"/>
                  <a:gd name="connsiteY1" fmla="*/ 0 h 207195"/>
                  <a:gd name="connsiteX2" fmla="*/ 424029 w 881229"/>
                  <a:gd name="connsiteY2" fmla="*/ 207169 h 207195"/>
                  <a:gd name="connsiteX3" fmla="*/ 167 w 881229"/>
                  <a:gd name="connsiteY3" fmla="*/ 0 h 207195"/>
                  <a:gd name="connsiteX0" fmla="*/ 167 w 881229"/>
                  <a:gd name="connsiteY0" fmla="*/ 0 h 207195"/>
                  <a:gd name="connsiteX1" fmla="*/ 881229 w 881229"/>
                  <a:gd name="connsiteY1" fmla="*/ 0 h 207195"/>
                  <a:gd name="connsiteX2" fmla="*/ 424029 w 881229"/>
                  <a:gd name="connsiteY2" fmla="*/ 207169 h 207195"/>
                  <a:gd name="connsiteX3" fmla="*/ 167 w 881229"/>
                  <a:gd name="connsiteY3" fmla="*/ 0 h 207195"/>
                  <a:gd name="connsiteX0" fmla="*/ 167 w 881229"/>
                  <a:gd name="connsiteY0" fmla="*/ 0 h 207195"/>
                  <a:gd name="connsiteX1" fmla="*/ 881229 w 881229"/>
                  <a:gd name="connsiteY1" fmla="*/ 0 h 207195"/>
                  <a:gd name="connsiteX2" fmla="*/ 424029 w 881229"/>
                  <a:gd name="connsiteY2" fmla="*/ 207169 h 207195"/>
                  <a:gd name="connsiteX3" fmla="*/ 167 w 881229"/>
                  <a:gd name="connsiteY3" fmla="*/ 0 h 207195"/>
                  <a:gd name="connsiteX0" fmla="*/ 167 w 881448"/>
                  <a:gd name="connsiteY0" fmla="*/ 0 h 207195"/>
                  <a:gd name="connsiteX1" fmla="*/ 881229 w 881448"/>
                  <a:gd name="connsiteY1" fmla="*/ 0 h 207195"/>
                  <a:gd name="connsiteX2" fmla="*/ 424029 w 881448"/>
                  <a:gd name="connsiteY2" fmla="*/ 207169 h 207195"/>
                  <a:gd name="connsiteX3" fmla="*/ 167 w 881448"/>
                  <a:gd name="connsiteY3" fmla="*/ 0 h 207195"/>
                  <a:gd name="connsiteX0" fmla="*/ 84 w 881271"/>
                  <a:gd name="connsiteY0" fmla="*/ 0 h 207169"/>
                  <a:gd name="connsiteX1" fmla="*/ 881146 w 881271"/>
                  <a:gd name="connsiteY1" fmla="*/ 0 h 207169"/>
                  <a:gd name="connsiteX2" fmla="*/ 423946 w 881271"/>
                  <a:gd name="connsiteY2" fmla="*/ 207169 h 207169"/>
                  <a:gd name="connsiteX3" fmla="*/ 84 w 881271"/>
                  <a:gd name="connsiteY3" fmla="*/ 0 h 207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1271" h="207169">
                    <a:moveTo>
                      <a:pt x="84" y="0"/>
                    </a:moveTo>
                    <a:lnTo>
                      <a:pt x="881146" y="0"/>
                    </a:lnTo>
                    <a:cubicBezTo>
                      <a:pt x="887495" y="48816"/>
                      <a:pt x="651753" y="207169"/>
                      <a:pt x="423946" y="207169"/>
                    </a:cubicBezTo>
                    <a:cubicBezTo>
                      <a:pt x="196139" y="207169"/>
                      <a:pt x="-4678" y="48815"/>
                      <a:pt x="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mpd="sng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6" name="Group 205"/>
          <p:cNvGrpSpPr>
            <a:grpSpLocks noChangeAspect="1"/>
          </p:cNvGrpSpPr>
          <p:nvPr/>
        </p:nvGrpSpPr>
        <p:grpSpPr>
          <a:xfrm>
            <a:off x="4210178" y="6867769"/>
            <a:ext cx="151554" cy="274320"/>
            <a:chOff x="2233642" y="4295141"/>
            <a:chExt cx="405899" cy="734695"/>
          </a:xfrm>
        </p:grpSpPr>
        <p:sp>
          <p:nvSpPr>
            <p:cNvPr id="207" name="Freeform 206"/>
            <p:cNvSpPr/>
            <p:nvPr/>
          </p:nvSpPr>
          <p:spPr>
            <a:xfrm>
              <a:off x="2233642" y="4295141"/>
              <a:ext cx="405899" cy="574531"/>
            </a:xfrm>
            <a:custGeom>
              <a:avLst/>
              <a:gdLst>
                <a:gd name="connsiteX0" fmla="*/ 514350 w 2457450"/>
                <a:gd name="connsiteY0" fmla="*/ 2876550 h 2876550"/>
                <a:gd name="connsiteX1" fmla="*/ 419100 w 2457450"/>
                <a:gd name="connsiteY1" fmla="*/ 2752725 h 2876550"/>
                <a:gd name="connsiteX2" fmla="*/ 390525 w 2457450"/>
                <a:gd name="connsiteY2" fmla="*/ 2438400 h 2876550"/>
                <a:gd name="connsiteX3" fmla="*/ 152400 w 2457450"/>
                <a:gd name="connsiteY3" fmla="*/ 1724025 h 2876550"/>
                <a:gd name="connsiteX4" fmla="*/ 0 w 2457450"/>
                <a:gd name="connsiteY4" fmla="*/ 1076325 h 2876550"/>
                <a:gd name="connsiteX5" fmla="*/ 1266825 w 2457450"/>
                <a:gd name="connsiteY5" fmla="*/ 0 h 2876550"/>
                <a:gd name="connsiteX6" fmla="*/ 2457450 w 2457450"/>
                <a:gd name="connsiteY6" fmla="*/ 1019175 h 2876550"/>
                <a:gd name="connsiteX7" fmla="*/ 2247900 w 2457450"/>
                <a:gd name="connsiteY7" fmla="*/ 1724025 h 2876550"/>
                <a:gd name="connsiteX8" fmla="*/ 1971675 w 2457450"/>
                <a:gd name="connsiteY8" fmla="*/ 2428875 h 2876550"/>
                <a:gd name="connsiteX9" fmla="*/ 1943100 w 2457450"/>
                <a:gd name="connsiteY9" fmla="*/ 2733675 h 2876550"/>
                <a:gd name="connsiteX10" fmla="*/ 1857375 w 2457450"/>
                <a:gd name="connsiteY10" fmla="*/ 2876550 h 2876550"/>
                <a:gd name="connsiteX11" fmla="*/ 514350 w 2457450"/>
                <a:gd name="connsiteY11" fmla="*/ 2876550 h 2876550"/>
                <a:gd name="connsiteX0" fmla="*/ 514350 w 2457450"/>
                <a:gd name="connsiteY0" fmla="*/ 2876640 h 2876640"/>
                <a:gd name="connsiteX1" fmla="*/ 419100 w 2457450"/>
                <a:gd name="connsiteY1" fmla="*/ 2752815 h 2876640"/>
                <a:gd name="connsiteX2" fmla="*/ 390525 w 2457450"/>
                <a:gd name="connsiteY2" fmla="*/ 2438490 h 2876640"/>
                <a:gd name="connsiteX3" fmla="*/ 152400 w 2457450"/>
                <a:gd name="connsiteY3" fmla="*/ 1724115 h 2876640"/>
                <a:gd name="connsiteX4" fmla="*/ 0 w 2457450"/>
                <a:gd name="connsiteY4" fmla="*/ 1076415 h 2876640"/>
                <a:gd name="connsiteX5" fmla="*/ 1266825 w 2457450"/>
                <a:gd name="connsiteY5" fmla="*/ 90 h 2876640"/>
                <a:gd name="connsiteX6" fmla="*/ 2457450 w 2457450"/>
                <a:gd name="connsiteY6" fmla="*/ 1019265 h 2876640"/>
                <a:gd name="connsiteX7" fmla="*/ 2247900 w 2457450"/>
                <a:gd name="connsiteY7" fmla="*/ 1724115 h 2876640"/>
                <a:gd name="connsiteX8" fmla="*/ 1971675 w 2457450"/>
                <a:gd name="connsiteY8" fmla="*/ 2428965 h 2876640"/>
                <a:gd name="connsiteX9" fmla="*/ 1943100 w 2457450"/>
                <a:gd name="connsiteY9" fmla="*/ 2733765 h 2876640"/>
                <a:gd name="connsiteX10" fmla="*/ 1857375 w 2457450"/>
                <a:gd name="connsiteY10" fmla="*/ 2876640 h 2876640"/>
                <a:gd name="connsiteX11" fmla="*/ 514350 w 2457450"/>
                <a:gd name="connsiteY11" fmla="*/ 2876640 h 2876640"/>
                <a:gd name="connsiteX0" fmla="*/ 578058 w 2521158"/>
                <a:gd name="connsiteY0" fmla="*/ 2876640 h 2876640"/>
                <a:gd name="connsiteX1" fmla="*/ 482808 w 2521158"/>
                <a:gd name="connsiteY1" fmla="*/ 2752815 h 2876640"/>
                <a:gd name="connsiteX2" fmla="*/ 454233 w 2521158"/>
                <a:gd name="connsiteY2" fmla="*/ 2438490 h 2876640"/>
                <a:gd name="connsiteX3" fmla="*/ 216108 w 2521158"/>
                <a:gd name="connsiteY3" fmla="*/ 1724115 h 2876640"/>
                <a:gd name="connsiteX4" fmla="*/ 63708 w 2521158"/>
                <a:gd name="connsiteY4" fmla="*/ 1076415 h 2876640"/>
                <a:gd name="connsiteX5" fmla="*/ 1330533 w 2521158"/>
                <a:gd name="connsiteY5" fmla="*/ 90 h 2876640"/>
                <a:gd name="connsiteX6" fmla="*/ 2521158 w 2521158"/>
                <a:gd name="connsiteY6" fmla="*/ 1019265 h 2876640"/>
                <a:gd name="connsiteX7" fmla="*/ 2311608 w 2521158"/>
                <a:gd name="connsiteY7" fmla="*/ 1724115 h 2876640"/>
                <a:gd name="connsiteX8" fmla="*/ 2035383 w 2521158"/>
                <a:gd name="connsiteY8" fmla="*/ 2428965 h 2876640"/>
                <a:gd name="connsiteX9" fmla="*/ 2006808 w 2521158"/>
                <a:gd name="connsiteY9" fmla="*/ 2733765 h 2876640"/>
                <a:gd name="connsiteX10" fmla="*/ 1921083 w 2521158"/>
                <a:gd name="connsiteY10" fmla="*/ 2876640 h 2876640"/>
                <a:gd name="connsiteX11" fmla="*/ 578058 w 2521158"/>
                <a:gd name="connsiteY11" fmla="*/ 2876640 h 2876640"/>
                <a:gd name="connsiteX0" fmla="*/ 578058 w 2525209"/>
                <a:gd name="connsiteY0" fmla="*/ 2876635 h 2876635"/>
                <a:gd name="connsiteX1" fmla="*/ 482808 w 2525209"/>
                <a:gd name="connsiteY1" fmla="*/ 2752810 h 2876635"/>
                <a:gd name="connsiteX2" fmla="*/ 454233 w 2525209"/>
                <a:gd name="connsiteY2" fmla="*/ 2438485 h 2876635"/>
                <a:gd name="connsiteX3" fmla="*/ 216108 w 2525209"/>
                <a:gd name="connsiteY3" fmla="*/ 1724110 h 2876635"/>
                <a:gd name="connsiteX4" fmla="*/ 63708 w 2525209"/>
                <a:gd name="connsiteY4" fmla="*/ 1076410 h 2876635"/>
                <a:gd name="connsiteX5" fmla="*/ 1330533 w 2525209"/>
                <a:gd name="connsiteY5" fmla="*/ 85 h 2876635"/>
                <a:gd name="connsiteX6" fmla="*/ 2521158 w 2525209"/>
                <a:gd name="connsiteY6" fmla="*/ 1019260 h 2876635"/>
                <a:gd name="connsiteX7" fmla="*/ 2311608 w 2525209"/>
                <a:gd name="connsiteY7" fmla="*/ 1724110 h 2876635"/>
                <a:gd name="connsiteX8" fmla="*/ 2035383 w 2525209"/>
                <a:gd name="connsiteY8" fmla="*/ 2428960 h 2876635"/>
                <a:gd name="connsiteX9" fmla="*/ 2006808 w 2525209"/>
                <a:gd name="connsiteY9" fmla="*/ 2733760 h 2876635"/>
                <a:gd name="connsiteX10" fmla="*/ 1921083 w 2525209"/>
                <a:gd name="connsiteY10" fmla="*/ 2876635 h 2876635"/>
                <a:gd name="connsiteX11" fmla="*/ 578058 w 2525209"/>
                <a:gd name="connsiteY11" fmla="*/ 2876635 h 2876635"/>
                <a:gd name="connsiteX0" fmla="*/ 578058 w 2525209"/>
                <a:gd name="connsiteY0" fmla="*/ 2876635 h 2876635"/>
                <a:gd name="connsiteX1" fmla="*/ 482808 w 2525209"/>
                <a:gd name="connsiteY1" fmla="*/ 2752810 h 2876635"/>
                <a:gd name="connsiteX2" fmla="*/ 454233 w 2525209"/>
                <a:gd name="connsiteY2" fmla="*/ 2438485 h 2876635"/>
                <a:gd name="connsiteX3" fmla="*/ 216108 w 2525209"/>
                <a:gd name="connsiteY3" fmla="*/ 1724110 h 2876635"/>
                <a:gd name="connsiteX4" fmla="*/ 63708 w 2525209"/>
                <a:gd name="connsiteY4" fmla="*/ 1076410 h 2876635"/>
                <a:gd name="connsiteX5" fmla="*/ 1330533 w 2525209"/>
                <a:gd name="connsiteY5" fmla="*/ 85 h 2876635"/>
                <a:gd name="connsiteX6" fmla="*/ 2521158 w 2525209"/>
                <a:gd name="connsiteY6" fmla="*/ 1019260 h 2876635"/>
                <a:gd name="connsiteX7" fmla="*/ 2311608 w 2525209"/>
                <a:gd name="connsiteY7" fmla="*/ 1724110 h 2876635"/>
                <a:gd name="connsiteX8" fmla="*/ 2035383 w 2525209"/>
                <a:gd name="connsiteY8" fmla="*/ 2428960 h 2876635"/>
                <a:gd name="connsiteX9" fmla="*/ 2006808 w 2525209"/>
                <a:gd name="connsiteY9" fmla="*/ 2733760 h 2876635"/>
                <a:gd name="connsiteX10" fmla="*/ 1921083 w 2525209"/>
                <a:gd name="connsiteY10" fmla="*/ 2876635 h 2876635"/>
                <a:gd name="connsiteX11" fmla="*/ 578058 w 2525209"/>
                <a:gd name="connsiteY11" fmla="*/ 2876635 h 2876635"/>
                <a:gd name="connsiteX0" fmla="*/ 578058 w 2525209"/>
                <a:gd name="connsiteY0" fmla="*/ 2876635 h 2876635"/>
                <a:gd name="connsiteX1" fmla="*/ 482808 w 2525209"/>
                <a:gd name="connsiteY1" fmla="*/ 2752810 h 2876635"/>
                <a:gd name="connsiteX2" fmla="*/ 454233 w 2525209"/>
                <a:gd name="connsiteY2" fmla="*/ 2438485 h 2876635"/>
                <a:gd name="connsiteX3" fmla="*/ 216108 w 2525209"/>
                <a:gd name="connsiteY3" fmla="*/ 1724110 h 2876635"/>
                <a:gd name="connsiteX4" fmla="*/ 63708 w 2525209"/>
                <a:gd name="connsiteY4" fmla="*/ 1076410 h 2876635"/>
                <a:gd name="connsiteX5" fmla="*/ 1330533 w 2525209"/>
                <a:gd name="connsiteY5" fmla="*/ 85 h 2876635"/>
                <a:gd name="connsiteX6" fmla="*/ 2521158 w 2525209"/>
                <a:gd name="connsiteY6" fmla="*/ 1019260 h 2876635"/>
                <a:gd name="connsiteX7" fmla="*/ 2311608 w 2525209"/>
                <a:gd name="connsiteY7" fmla="*/ 1724110 h 2876635"/>
                <a:gd name="connsiteX8" fmla="*/ 2035383 w 2525209"/>
                <a:gd name="connsiteY8" fmla="*/ 2428960 h 2876635"/>
                <a:gd name="connsiteX9" fmla="*/ 2006808 w 2525209"/>
                <a:gd name="connsiteY9" fmla="*/ 2733760 h 2876635"/>
                <a:gd name="connsiteX10" fmla="*/ 1921083 w 2525209"/>
                <a:gd name="connsiteY10" fmla="*/ 2876635 h 2876635"/>
                <a:gd name="connsiteX11" fmla="*/ 578058 w 2525209"/>
                <a:gd name="connsiteY11" fmla="*/ 2876635 h 2876635"/>
                <a:gd name="connsiteX0" fmla="*/ 578058 w 2373469"/>
                <a:gd name="connsiteY0" fmla="*/ 2877203 h 2877203"/>
                <a:gd name="connsiteX1" fmla="*/ 482808 w 2373469"/>
                <a:gd name="connsiteY1" fmla="*/ 2753378 h 2877203"/>
                <a:gd name="connsiteX2" fmla="*/ 454233 w 2373469"/>
                <a:gd name="connsiteY2" fmla="*/ 2439053 h 2877203"/>
                <a:gd name="connsiteX3" fmla="*/ 216108 w 2373469"/>
                <a:gd name="connsiteY3" fmla="*/ 1724678 h 2877203"/>
                <a:gd name="connsiteX4" fmla="*/ 63708 w 2373469"/>
                <a:gd name="connsiteY4" fmla="*/ 1076978 h 2877203"/>
                <a:gd name="connsiteX5" fmla="*/ 1330533 w 2373469"/>
                <a:gd name="connsiteY5" fmla="*/ 653 h 2877203"/>
                <a:gd name="connsiteX6" fmla="*/ 2368758 w 2373469"/>
                <a:gd name="connsiteY6" fmla="*/ 1238903 h 2877203"/>
                <a:gd name="connsiteX7" fmla="*/ 2311608 w 2373469"/>
                <a:gd name="connsiteY7" fmla="*/ 1724678 h 2877203"/>
                <a:gd name="connsiteX8" fmla="*/ 2035383 w 2373469"/>
                <a:gd name="connsiteY8" fmla="*/ 2429528 h 2877203"/>
                <a:gd name="connsiteX9" fmla="*/ 2006808 w 2373469"/>
                <a:gd name="connsiteY9" fmla="*/ 2734328 h 2877203"/>
                <a:gd name="connsiteX10" fmla="*/ 1921083 w 2373469"/>
                <a:gd name="connsiteY10" fmla="*/ 2877203 h 2877203"/>
                <a:gd name="connsiteX11" fmla="*/ 578058 w 2373469"/>
                <a:gd name="connsiteY11" fmla="*/ 2877203 h 2877203"/>
                <a:gd name="connsiteX0" fmla="*/ 578058 w 2386537"/>
                <a:gd name="connsiteY0" fmla="*/ 2876552 h 2876552"/>
                <a:gd name="connsiteX1" fmla="*/ 482808 w 2386537"/>
                <a:gd name="connsiteY1" fmla="*/ 2752727 h 2876552"/>
                <a:gd name="connsiteX2" fmla="*/ 454233 w 2386537"/>
                <a:gd name="connsiteY2" fmla="*/ 2438402 h 2876552"/>
                <a:gd name="connsiteX3" fmla="*/ 216108 w 2386537"/>
                <a:gd name="connsiteY3" fmla="*/ 1724027 h 2876552"/>
                <a:gd name="connsiteX4" fmla="*/ 63708 w 2386537"/>
                <a:gd name="connsiteY4" fmla="*/ 1076327 h 2876552"/>
                <a:gd name="connsiteX5" fmla="*/ 1330533 w 2386537"/>
                <a:gd name="connsiteY5" fmla="*/ 2 h 2876552"/>
                <a:gd name="connsiteX6" fmla="*/ 2368758 w 2386537"/>
                <a:gd name="connsiteY6" fmla="*/ 1238252 h 2876552"/>
                <a:gd name="connsiteX7" fmla="*/ 2311608 w 2386537"/>
                <a:gd name="connsiteY7" fmla="*/ 1724027 h 2876552"/>
                <a:gd name="connsiteX8" fmla="*/ 2035383 w 2386537"/>
                <a:gd name="connsiteY8" fmla="*/ 2428877 h 2876552"/>
                <a:gd name="connsiteX9" fmla="*/ 2006808 w 2386537"/>
                <a:gd name="connsiteY9" fmla="*/ 2733677 h 2876552"/>
                <a:gd name="connsiteX10" fmla="*/ 1921083 w 2386537"/>
                <a:gd name="connsiteY10" fmla="*/ 2876552 h 2876552"/>
                <a:gd name="connsiteX11" fmla="*/ 578058 w 2386537"/>
                <a:gd name="connsiteY11" fmla="*/ 2876552 h 2876552"/>
                <a:gd name="connsiteX0" fmla="*/ 542483 w 2350962"/>
                <a:gd name="connsiteY0" fmla="*/ 2876552 h 2876552"/>
                <a:gd name="connsiteX1" fmla="*/ 447233 w 2350962"/>
                <a:gd name="connsiteY1" fmla="*/ 2752727 h 2876552"/>
                <a:gd name="connsiteX2" fmla="*/ 418658 w 2350962"/>
                <a:gd name="connsiteY2" fmla="*/ 2438402 h 2876552"/>
                <a:gd name="connsiteX3" fmla="*/ 28133 w 2350962"/>
                <a:gd name="connsiteY3" fmla="*/ 1076327 h 2876552"/>
                <a:gd name="connsiteX4" fmla="*/ 1294958 w 2350962"/>
                <a:gd name="connsiteY4" fmla="*/ 2 h 2876552"/>
                <a:gd name="connsiteX5" fmla="*/ 2333183 w 2350962"/>
                <a:gd name="connsiteY5" fmla="*/ 1238252 h 2876552"/>
                <a:gd name="connsiteX6" fmla="*/ 2276033 w 2350962"/>
                <a:gd name="connsiteY6" fmla="*/ 1724027 h 2876552"/>
                <a:gd name="connsiteX7" fmla="*/ 1999808 w 2350962"/>
                <a:gd name="connsiteY7" fmla="*/ 2428877 h 2876552"/>
                <a:gd name="connsiteX8" fmla="*/ 1971233 w 2350962"/>
                <a:gd name="connsiteY8" fmla="*/ 2733677 h 2876552"/>
                <a:gd name="connsiteX9" fmla="*/ 1885508 w 2350962"/>
                <a:gd name="connsiteY9" fmla="*/ 2876552 h 2876552"/>
                <a:gd name="connsiteX10" fmla="*/ 542483 w 2350962"/>
                <a:gd name="connsiteY10" fmla="*/ 2876552 h 2876552"/>
                <a:gd name="connsiteX0" fmla="*/ 542483 w 2350962"/>
                <a:gd name="connsiteY0" fmla="*/ 2876552 h 2876552"/>
                <a:gd name="connsiteX1" fmla="*/ 447233 w 2350962"/>
                <a:gd name="connsiteY1" fmla="*/ 2752727 h 2876552"/>
                <a:gd name="connsiteX2" fmla="*/ 418658 w 2350962"/>
                <a:gd name="connsiteY2" fmla="*/ 2438402 h 2876552"/>
                <a:gd name="connsiteX3" fmla="*/ 28133 w 2350962"/>
                <a:gd name="connsiteY3" fmla="*/ 1076327 h 2876552"/>
                <a:gd name="connsiteX4" fmla="*/ 1294958 w 2350962"/>
                <a:gd name="connsiteY4" fmla="*/ 2 h 2876552"/>
                <a:gd name="connsiteX5" fmla="*/ 2333183 w 2350962"/>
                <a:gd name="connsiteY5" fmla="*/ 1238252 h 2876552"/>
                <a:gd name="connsiteX6" fmla="*/ 1999808 w 2350962"/>
                <a:gd name="connsiteY6" fmla="*/ 2428877 h 2876552"/>
                <a:gd name="connsiteX7" fmla="*/ 1971233 w 2350962"/>
                <a:gd name="connsiteY7" fmla="*/ 2733677 h 2876552"/>
                <a:gd name="connsiteX8" fmla="*/ 1885508 w 2350962"/>
                <a:gd name="connsiteY8" fmla="*/ 2876552 h 2876552"/>
                <a:gd name="connsiteX9" fmla="*/ 542483 w 2350962"/>
                <a:gd name="connsiteY9" fmla="*/ 2876552 h 2876552"/>
                <a:gd name="connsiteX0" fmla="*/ 542483 w 2347372"/>
                <a:gd name="connsiteY0" fmla="*/ 2876561 h 2876561"/>
                <a:gd name="connsiteX1" fmla="*/ 447233 w 2347372"/>
                <a:gd name="connsiteY1" fmla="*/ 2752736 h 2876561"/>
                <a:gd name="connsiteX2" fmla="*/ 418658 w 2347372"/>
                <a:gd name="connsiteY2" fmla="*/ 2438411 h 2876561"/>
                <a:gd name="connsiteX3" fmla="*/ 28133 w 2347372"/>
                <a:gd name="connsiteY3" fmla="*/ 1076336 h 2876561"/>
                <a:gd name="connsiteX4" fmla="*/ 1294958 w 2347372"/>
                <a:gd name="connsiteY4" fmla="*/ 11 h 2876561"/>
                <a:gd name="connsiteX5" fmla="*/ 2342708 w 2347372"/>
                <a:gd name="connsiteY5" fmla="*/ 1095386 h 2876561"/>
                <a:gd name="connsiteX6" fmla="*/ 1999808 w 2347372"/>
                <a:gd name="connsiteY6" fmla="*/ 2428886 h 2876561"/>
                <a:gd name="connsiteX7" fmla="*/ 1971233 w 2347372"/>
                <a:gd name="connsiteY7" fmla="*/ 2733686 h 2876561"/>
                <a:gd name="connsiteX8" fmla="*/ 1885508 w 2347372"/>
                <a:gd name="connsiteY8" fmla="*/ 2876561 h 2876561"/>
                <a:gd name="connsiteX9" fmla="*/ 542483 w 2347372"/>
                <a:gd name="connsiteY9" fmla="*/ 2876561 h 2876561"/>
                <a:gd name="connsiteX0" fmla="*/ 461688 w 2266495"/>
                <a:gd name="connsiteY0" fmla="*/ 2876559 h 2876559"/>
                <a:gd name="connsiteX1" fmla="*/ 366438 w 2266495"/>
                <a:gd name="connsiteY1" fmla="*/ 2752734 h 2876559"/>
                <a:gd name="connsiteX2" fmla="*/ 337863 w 2266495"/>
                <a:gd name="connsiteY2" fmla="*/ 2438409 h 2876559"/>
                <a:gd name="connsiteX3" fmla="*/ 33063 w 2266495"/>
                <a:gd name="connsiteY3" fmla="*/ 1114434 h 2876559"/>
                <a:gd name="connsiteX4" fmla="*/ 1214163 w 2266495"/>
                <a:gd name="connsiteY4" fmla="*/ 9 h 2876559"/>
                <a:gd name="connsiteX5" fmla="*/ 2261913 w 2266495"/>
                <a:gd name="connsiteY5" fmla="*/ 1095384 h 2876559"/>
                <a:gd name="connsiteX6" fmla="*/ 1919013 w 2266495"/>
                <a:gd name="connsiteY6" fmla="*/ 2428884 h 2876559"/>
                <a:gd name="connsiteX7" fmla="*/ 1890438 w 2266495"/>
                <a:gd name="connsiteY7" fmla="*/ 2733684 h 2876559"/>
                <a:gd name="connsiteX8" fmla="*/ 1804713 w 2266495"/>
                <a:gd name="connsiteY8" fmla="*/ 2876559 h 2876559"/>
                <a:gd name="connsiteX9" fmla="*/ 461688 w 2266495"/>
                <a:gd name="connsiteY9" fmla="*/ 2876559 h 2876559"/>
                <a:gd name="connsiteX0" fmla="*/ 428657 w 2233464"/>
                <a:gd name="connsiteY0" fmla="*/ 2876559 h 2876559"/>
                <a:gd name="connsiteX1" fmla="*/ 333407 w 2233464"/>
                <a:gd name="connsiteY1" fmla="*/ 2752734 h 2876559"/>
                <a:gd name="connsiteX2" fmla="*/ 304832 w 2233464"/>
                <a:gd name="connsiteY2" fmla="*/ 2438409 h 2876559"/>
                <a:gd name="connsiteX3" fmla="*/ 32 w 2233464"/>
                <a:gd name="connsiteY3" fmla="*/ 1114434 h 2876559"/>
                <a:gd name="connsiteX4" fmla="*/ 1181132 w 2233464"/>
                <a:gd name="connsiteY4" fmla="*/ 9 h 2876559"/>
                <a:gd name="connsiteX5" fmla="*/ 2228882 w 2233464"/>
                <a:gd name="connsiteY5" fmla="*/ 1095384 h 2876559"/>
                <a:gd name="connsiteX6" fmla="*/ 1885982 w 2233464"/>
                <a:gd name="connsiteY6" fmla="*/ 2428884 h 2876559"/>
                <a:gd name="connsiteX7" fmla="*/ 1857407 w 2233464"/>
                <a:gd name="connsiteY7" fmla="*/ 2733684 h 2876559"/>
                <a:gd name="connsiteX8" fmla="*/ 1771682 w 2233464"/>
                <a:gd name="connsiteY8" fmla="*/ 2876559 h 2876559"/>
                <a:gd name="connsiteX9" fmla="*/ 428657 w 2233464"/>
                <a:gd name="connsiteY9" fmla="*/ 2876559 h 2876559"/>
                <a:gd name="connsiteX0" fmla="*/ 428657 w 2229008"/>
                <a:gd name="connsiteY0" fmla="*/ 2876560 h 2876560"/>
                <a:gd name="connsiteX1" fmla="*/ 333407 w 2229008"/>
                <a:gd name="connsiteY1" fmla="*/ 2752735 h 2876560"/>
                <a:gd name="connsiteX2" fmla="*/ 304832 w 2229008"/>
                <a:gd name="connsiteY2" fmla="*/ 2438410 h 2876560"/>
                <a:gd name="connsiteX3" fmla="*/ 32 w 2229008"/>
                <a:gd name="connsiteY3" fmla="*/ 1114435 h 2876560"/>
                <a:gd name="connsiteX4" fmla="*/ 1181132 w 2229008"/>
                <a:gd name="connsiteY4" fmla="*/ 10 h 2876560"/>
                <a:gd name="connsiteX5" fmla="*/ 2228882 w 2229008"/>
                <a:gd name="connsiteY5" fmla="*/ 1095385 h 2876560"/>
                <a:gd name="connsiteX6" fmla="*/ 1885982 w 2229008"/>
                <a:gd name="connsiteY6" fmla="*/ 2428885 h 2876560"/>
                <a:gd name="connsiteX7" fmla="*/ 1857407 w 2229008"/>
                <a:gd name="connsiteY7" fmla="*/ 2733685 h 2876560"/>
                <a:gd name="connsiteX8" fmla="*/ 1771682 w 2229008"/>
                <a:gd name="connsiteY8" fmla="*/ 2876560 h 2876560"/>
                <a:gd name="connsiteX9" fmla="*/ 428657 w 2229008"/>
                <a:gd name="connsiteY9" fmla="*/ 2876560 h 2876560"/>
                <a:gd name="connsiteX0" fmla="*/ 428657 w 2229008"/>
                <a:gd name="connsiteY0" fmla="*/ 2876560 h 2876560"/>
                <a:gd name="connsiteX1" fmla="*/ 333407 w 2229008"/>
                <a:gd name="connsiteY1" fmla="*/ 2752735 h 2876560"/>
                <a:gd name="connsiteX2" fmla="*/ 304832 w 2229008"/>
                <a:gd name="connsiteY2" fmla="*/ 2438410 h 2876560"/>
                <a:gd name="connsiteX3" fmla="*/ 32 w 2229008"/>
                <a:gd name="connsiteY3" fmla="*/ 1114435 h 2876560"/>
                <a:gd name="connsiteX4" fmla="*/ 1181132 w 2229008"/>
                <a:gd name="connsiteY4" fmla="*/ 10 h 2876560"/>
                <a:gd name="connsiteX5" fmla="*/ 2228882 w 2229008"/>
                <a:gd name="connsiteY5" fmla="*/ 1095385 h 2876560"/>
                <a:gd name="connsiteX6" fmla="*/ 1885982 w 2229008"/>
                <a:gd name="connsiteY6" fmla="*/ 2428885 h 2876560"/>
                <a:gd name="connsiteX7" fmla="*/ 1857407 w 2229008"/>
                <a:gd name="connsiteY7" fmla="*/ 2733685 h 2876560"/>
                <a:gd name="connsiteX8" fmla="*/ 1771682 w 2229008"/>
                <a:gd name="connsiteY8" fmla="*/ 2876560 h 2876560"/>
                <a:gd name="connsiteX9" fmla="*/ 428657 w 2229008"/>
                <a:gd name="connsiteY9" fmla="*/ 2876560 h 2876560"/>
                <a:gd name="connsiteX0" fmla="*/ 638207 w 2229008"/>
                <a:gd name="connsiteY0" fmla="*/ 2876560 h 2876560"/>
                <a:gd name="connsiteX1" fmla="*/ 333407 w 2229008"/>
                <a:gd name="connsiteY1" fmla="*/ 2752735 h 2876560"/>
                <a:gd name="connsiteX2" fmla="*/ 304832 w 2229008"/>
                <a:gd name="connsiteY2" fmla="*/ 2438410 h 2876560"/>
                <a:gd name="connsiteX3" fmla="*/ 32 w 2229008"/>
                <a:gd name="connsiteY3" fmla="*/ 1114435 h 2876560"/>
                <a:gd name="connsiteX4" fmla="*/ 1181132 w 2229008"/>
                <a:gd name="connsiteY4" fmla="*/ 10 h 2876560"/>
                <a:gd name="connsiteX5" fmla="*/ 2228882 w 2229008"/>
                <a:gd name="connsiteY5" fmla="*/ 1095385 h 2876560"/>
                <a:gd name="connsiteX6" fmla="*/ 1885982 w 2229008"/>
                <a:gd name="connsiteY6" fmla="*/ 2428885 h 2876560"/>
                <a:gd name="connsiteX7" fmla="*/ 1857407 w 2229008"/>
                <a:gd name="connsiteY7" fmla="*/ 2733685 h 2876560"/>
                <a:gd name="connsiteX8" fmla="*/ 1771682 w 2229008"/>
                <a:gd name="connsiteY8" fmla="*/ 2876560 h 2876560"/>
                <a:gd name="connsiteX9" fmla="*/ 638207 w 2229008"/>
                <a:gd name="connsiteY9" fmla="*/ 2876560 h 2876560"/>
                <a:gd name="connsiteX0" fmla="*/ 638207 w 2229008"/>
                <a:gd name="connsiteY0" fmla="*/ 2876560 h 2876560"/>
                <a:gd name="connsiteX1" fmla="*/ 333407 w 2229008"/>
                <a:gd name="connsiteY1" fmla="*/ 2752735 h 2876560"/>
                <a:gd name="connsiteX2" fmla="*/ 304832 w 2229008"/>
                <a:gd name="connsiteY2" fmla="*/ 2438410 h 2876560"/>
                <a:gd name="connsiteX3" fmla="*/ 32 w 2229008"/>
                <a:gd name="connsiteY3" fmla="*/ 1114435 h 2876560"/>
                <a:gd name="connsiteX4" fmla="*/ 1181132 w 2229008"/>
                <a:gd name="connsiteY4" fmla="*/ 10 h 2876560"/>
                <a:gd name="connsiteX5" fmla="*/ 2228882 w 2229008"/>
                <a:gd name="connsiteY5" fmla="*/ 1095385 h 2876560"/>
                <a:gd name="connsiteX6" fmla="*/ 1885982 w 2229008"/>
                <a:gd name="connsiteY6" fmla="*/ 2428885 h 2876560"/>
                <a:gd name="connsiteX7" fmla="*/ 1857407 w 2229008"/>
                <a:gd name="connsiteY7" fmla="*/ 2733685 h 2876560"/>
                <a:gd name="connsiteX8" fmla="*/ 1571657 w 2229008"/>
                <a:gd name="connsiteY8" fmla="*/ 2876560 h 2876560"/>
                <a:gd name="connsiteX9" fmla="*/ 638207 w 2229008"/>
                <a:gd name="connsiteY9" fmla="*/ 2876560 h 2876560"/>
                <a:gd name="connsiteX0" fmla="*/ 638207 w 2229008"/>
                <a:gd name="connsiteY0" fmla="*/ 2876560 h 2876560"/>
                <a:gd name="connsiteX1" fmla="*/ 333407 w 2229008"/>
                <a:gd name="connsiteY1" fmla="*/ 2752735 h 2876560"/>
                <a:gd name="connsiteX2" fmla="*/ 304832 w 2229008"/>
                <a:gd name="connsiteY2" fmla="*/ 2438410 h 2876560"/>
                <a:gd name="connsiteX3" fmla="*/ 32 w 2229008"/>
                <a:gd name="connsiteY3" fmla="*/ 1114435 h 2876560"/>
                <a:gd name="connsiteX4" fmla="*/ 1181132 w 2229008"/>
                <a:gd name="connsiteY4" fmla="*/ 10 h 2876560"/>
                <a:gd name="connsiteX5" fmla="*/ 2228882 w 2229008"/>
                <a:gd name="connsiteY5" fmla="*/ 1095385 h 2876560"/>
                <a:gd name="connsiteX6" fmla="*/ 1885982 w 2229008"/>
                <a:gd name="connsiteY6" fmla="*/ 2428885 h 2876560"/>
                <a:gd name="connsiteX7" fmla="*/ 1685957 w 2229008"/>
                <a:gd name="connsiteY7" fmla="*/ 2762260 h 2876560"/>
                <a:gd name="connsiteX8" fmla="*/ 1571657 w 2229008"/>
                <a:gd name="connsiteY8" fmla="*/ 2876560 h 2876560"/>
                <a:gd name="connsiteX9" fmla="*/ 638207 w 2229008"/>
                <a:gd name="connsiteY9" fmla="*/ 2876560 h 2876560"/>
                <a:gd name="connsiteX0" fmla="*/ 638207 w 2229008"/>
                <a:gd name="connsiteY0" fmla="*/ 2876560 h 2876560"/>
                <a:gd name="connsiteX1" fmla="*/ 495332 w 2229008"/>
                <a:gd name="connsiteY1" fmla="*/ 2828935 h 2876560"/>
                <a:gd name="connsiteX2" fmla="*/ 304832 w 2229008"/>
                <a:gd name="connsiteY2" fmla="*/ 2438410 h 2876560"/>
                <a:gd name="connsiteX3" fmla="*/ 32 w 2229008"/>
                <a:gd name="connsiteY3" fmla="*/ 1114435 h 2876560"/>
                <a:gd name="connsiteX4" fmla="*/ 1181132 w 2229008"/>
                <a:gd name="connsiteY4" fmla="*/ 10 h 2876560"/>
                <a:gd name="connsiteX5" fmla="*/ 2228882 w 2229008"/>
                <a:gd name="connsiteY5" fmla="*/ 1095385 h 2876560"/>
                <a:gd name="connsiteX6" fmla="*/ 1885982 w 2229008"/>
                <a:gd name="connsiteY6" fmla="*/ 2428885 h 2876560"/>
                <a:gd name="connsiteX7" fmla="*/ 1685957 w 2229008"/>
                <a:gd name="connsiteY7" fmla="*/ 2762260 h 2876560"/>
                <a:gd name="connsiteX8" fmla="*/ 1571657 w 2229008"/>
                <a:gd name="connsiteY8" fmla="*/ 2876560 h 2876560"/>
                <a:gd name="connsiteX9" fmla="*/ 638207 w 2229008"/>
                <a:gd name="connsiteY9" fmla="*/ 2876560 h 2876560"/>
                <a:gd name="connsiteX0" fmla="*/ 663894 w 2254695"/>
                <a:gd name="connsiteY0" fmla="*/ 2876560 h 2876560"/>
                <a:gd name="connsiteX1" fmla="*/ 521019 w 2254695"/>
                <a:gd name="connsiteY1" fmla="*/ 2828935 h 2876560"/>
                <a:gd name="connsiteX2" fmla="*/ 397194 w 2254695"/>
                <a:gd name="connsiteY2" fmla="*/ 2428885 h 2876560"/>
                <a:gd name="connsiteX3" fmla="*/ 25719 w 2254695"/>
                <a:gd name="connsiteY3" fmla="*/ 1114435 h 2876560"/>
                <a:gd name="connsiteX4" fmla="*/ 1206819 w 2254695"/>
                <a:gd name="connsiteY4" fmla="*/ 10 h 2876560"/>
                <a:gd name="connsiteX5" fmla="*/ 2254569 w 2254695"/>
                <a:gd name="connsiteY5" fmla="*/ 1095385 h 2876560"/>
                <a:gd name="connsiteX6" fmla="*/ 1911669 w 2254695"/>
                <a:gd name="connsiteY6" fmla="*/ 2428885 h 2876560"/>
                <a:gd name="connsiteX7" fmla="*/ 1711644 w 2254695"/>
                <a:gd name="connsiteY7" fmla="*/ 2762260 h 2876560"/>
                <a:gd name="connsiteX8" fmla="*/ 1597344 w 2254695"/>
                <a:gd name="connsiteY8" fmla="*/ 2876560 h 2876560"/>
                <a:gd name="connsiteX9" fmla="*/ 663894 w 2254695"/>
                <a:gd name="connsiteY9" fmla="*/ 2876560 h 2876560"/>
                <a:gd name="connsiteX0" fmla="*/ 638464 w 2229265"/>
                <a:gd name="connsiteY0" fmla="*/ 2876560 h 2876560"/>
                <a:gd name="connsiteX1" fmla="*/ 495589 w 2229265"/>
                <a:gd name="connsiteY1" fmla="*/ 2828935 h 2876560"/>
                <a:gd name="connsiteX2" fmla="*/ 371764 w 2229265"/>
                <a:gd name="connsiteY2" fmla="*/ 2428885 h 2876560"/>
                <a:gd name="connsiteX3" fmla="*/ 289 w 2229265"/>
                <a:gd name="connsiteY3" fmla="*/ 1114435 h 2876560"/>
                <a:gd name="connsiteX4" fmla="*/ 1181389 w 2229265"/>
                <a:gd name="connsiteY4" fmla="*/ 10 h 2876560"/>
                <a:gd name="connsiteX5" fmla="*/ 2229139 w 2229265"/>
                <a:gd name="connsiteY5" fmla="*/ 1095385 h 2876560"/>
                <a:gd name="connsiteX6" fmla="*/ 1886239 w 2229265"/>
                <a:gd name="connsiteY6" fmla="*/ 2428885 h 2876560"/>
                <a:gd name="connsiteX7" fmla="*/ 1686214 w 2229265"/>
                <a:gd name="connsiteY7" fmla="*/ 2762260 h 2876560"/>
                <a:gd name="connsiteX8" fmla="*/ 1571914 w 2229265"/>
                <a:gd name="connsiteY8" fmla="*/ 2876560 h 2876560"/>
                <a:gd name="connsiteX9" fmla="*/ 638464 w 2229265"/>
                <a:gd name="connsiteY9" fmla="*/ 2876560 h 2876560"/>
                <a:gd name="connsiteX0" fmla="*/ 590890 w 2181691"/>
                <a:gd name="connsiteY0" fmla="*/ 2876572 h 2876572"/>
                <a:gd name="connsiteX1" fmla="*/ 448015 w 2181691"/>
                <a:gd name="connsiteY1" fmla="*/ 2828947 h 2876572"/>
                <a:gd name="connsiteX2" fmla="*/ 324190 w 2181691"/>
                <a:gd name="connsiteY2" fmla="*/ 2428897 h 2876572"/>
                <a:gd name="connsiteX3" fmla="*/ 340 w 2181691"/>
                <a:gd name="connsiteY3" fmla="*/ 1123972 h 2876572"/>
                <a:gd name="connsiteX4" fmla="*/ 1133815 w 2181691"/>
                <a:gd name="connsiteY4" fmla="*/ 22 h 2876572"/>
                <a:gd name="connsiteX5" fmla="*/ 2181565 w 2181691"/>
                <a:gd name="connsiteY5" fmla="*/ 1095397 h 2876572"/>
                <a:gd name="connsiteX6" fmla="*/ 1838665 w 2181691"/>
                <a:gd name="connsiteY6" fmla="*/ 2428897 h 2876572"/>
                <a:gd name="connsiteX7" fmla="*/ 1638640 w 2181691"/>
                <a:gd name="connsiteY7" fmla="*/ 2762272 h 2876572"/>
                <a:gd name="connsiteX8" fmla="*/ 1524340 w 2181691"/>
                <a:gd name="connsiteY8" fmla="*/ 2876572 h 2876572"/>
                <a:gd name="connsiteX9" fmla="*/ 590890 w 2181691"/>
                <a:gd name="connsiteY9" fmla="*/ 2876572 h 2876572"/>
                <a:gd name="connsiteX0" fmla="*/ 590890 w 2181691"/>
                <a:gd name="connsiteY0" fmla="*/ 2876572 h 2876572"/>
                <a:gd name="connsiteX1" fmla="*/ 448015 w 2181691"/>
                <a:gd name="connsiteY1" fmla="*/ 2828947 h 2876572"/>
                <a:gd name="connsiteX2" fmla="*/ 324190 w 2181691"/>
                <a:gd name="connsiteY2" fmla="*/ 2428897 h 2876572"/>
                <a:gd name="connsiteX3" fmla="*/ 340 w 2181691"/>
                <a:gd name="connsiteY3" fmla="*/ 1123972 h 2876572"/>
                <a:gd name="connsiteX4" fmla="*/ 1133815 w 2181691"/>
                <a:gd name="connsiteY4" fmla="*/ 22 h 2876572"/>
                <a:gd name="connsiteX5" fmla="*/ 2181565 w 2181691"/>
                <a:gd name="connsiteY5" fmla="*/ 1095397 h 2876572"/>
                <a:gd name="connsiteX6" fmla="*/ 1838665 w 2181691"/>
                <a:gd name="connsiteY6" fmla="*/ 2428897 h 2876572"/>
                <a:gd name="connsiteX7" fmla="*/ 1638640 w 2181691"/>
                <a:gd name="connsiteY7" fmla="*/ 2762272 h 2876572"/>
                <a:gd name="connsiteX8" fmla="*/ 1524340 w 2181691"/>
                <a:gd name="connsiteY8" fmla="*/ 2876572 h 2876572"/>
                <a:gd name="connsiteX9" fmla="*/ 590890 w 2181691"/>
                <a:gd name="connsiteY9" fmla="*/ 2876572 h 2876572"/>
                <a:gd name="connsiteX0" fmla="*/ 809965 w 2181691"/>
                <a:gd name="connsiteY0" fmla="*/ 2876572 h 2876572"/>
                <a:gd name="connsiteX1" fmla="*/ 448015 w 2181691"/>
                <a:gd name="connsiteY1" fmla="*/ 2828947 h 2876572"/>
                <a:gd name="connsiteX2" fmla="*/ 324190 w 2181691"/>
                <a:gd name="connsiteY2" fmla="*/ 2428897 h 2876572"/>
                <a:gd name="connsiteX3" fmla="*/ 340 w 2181691"/>
                <a:gd name="connsiteY3" fmla="*/ 1123972 h 2876572"/>
                <a:gd name="connsiteX4" fmla="*/ 1133815 w 2181691"/>
                <a:gd name="connsiteY4" fmla="*/ 22 h 2876572"/>
                <a:gd name="connsiteX5" fmla="*/ 2181565 w 2181691"/>
                <a:gd name="connsiteY5" fmla="*/ 1095397 h 2876572"/>
                <a:gd name="connsiteX6" fmla="*/ 1838665 w 2181691"/>
                <a:gd name="connsiteY6" fmla="*/ 2428897 h 2876572"/>
                <a:gd name="connsiteX7" fmla="*/ 1638640 w 2181691"/>
                <a:gd name="connsiteY7" fmla="*/ 2762272 h 2876572"/>
                <a:gd name="connsiteX8" fmla="*/ 1524340 w 2181691"/>
                <a:gd name="connsiteY8" fmla="*/ 2876572 h 2876572"/>
                <a:gd name="connsiteX9" fmla="*/ 809965 w 2181691"/>
                <a:gd name="connsiteY9" fmla="*/ 2876572 h 2876572"/>
                <a:gd name="connsiteX0" fmla="*/ 809965 w 2181691"/>
                <a:gd name="connsiteY0" fmla="*/ 2876572 h 2876572"/>
                <a:gd name="connsiteX1" fmla="*/ 448015 w 2181691"/>
                <a:gd name="connsiteY1" fmla="*/ 2828947 h 2876572"/>
                <a:gd name="connsiteX2" fmla="*/ 324190 w 2181691"/>
                <a:gd name="connsiteY2" fmla="*/ 2428897 h 2876572"/>
                <a:gd name="connsiteX3" fmla="*/ 340 w 2181691"/>
                <a:gd name="connsiteY3" fmla="*/ 1123972 h 2876572"/>
                <a:gd name="connsiteX4" fmla="*/ 1133815 w 2181691"/>
                <a:gd name="connsiteY4" fmla="*/ 22 h 2876572"/>
                <a:gd name="connsiteX5" fmla="*/ 2181565 w 2181691"/>
                <a:gd name="connsiteY5" fmla="*/ 1095397 h 2876572"/>
                <a:gd name="connsiteX6" fmla="*/ 1838665 w 2181691"/>
                <a:gd name="connsiteY6" fmla="*/ 2428897 h 2876572"/>
                <a:gd name="connsiteX7" fmla="*/ 1638640 w 2181691"/>
                <a:gd name="connsiteY7" fmla="*/ 2762272 h 2876572"/>
                <a:gd name="connsiteX8" fmla="*/ 1390990 w 2181691"/>
                <a:gd name="connsiteY8" fmla="*/ 2876572 h 2876572"/>
                <a:gd name="connsiteX9" fmla="*/ 809965 w 2181691"/>
                <a:gd name="connsiteY9" fmla="*/ 2876572 h 2876572"/>
                <a:gd name="connsiteX0" fmla="*/ 714715 w 2181691"/>
                <a:gd name="connsiteY0" fmla="*/ 2876572 h 2876572"/>
                <a:gd name="connsiteX1" fmla="*/ 448015 w 2181691"/>
                <a:gd name="connsiteY1" fmla="*/ 2828947 h 2876572"/>
                <a:gd name="connsiteX2" fmla="*/ 324190 w 2181691"/>
                <a:gd name="connsiteY2" fmla="*/ 2428897 h 2876572"/>
                <a:gd name="connsiteX3" fmla="*/ 340 w 2181691"/>
                <a:gd name="connsiteY3" fmla="*/ 1123972 h 2876572"/>
                <a:gd name="connsiteX4" fmla="*/ 1133815 w 2181691"/>
                <a:gd name="connsiteY4" fmla="*/ 22 h 2876572"/>
                <a:gd name="connsiteX5" fmla="*/ 2181565 w 2181691"/>
                <a:gd name="connsiteY5" fmla="*/ 1095397 h 2876572"/>
                <a:gd name="connsiteX6" fmla="*/ 1838665 w 2181691"/>
                <a:gd name="connsiteY6" fmla="*/ 2428897 h 2876572"/>
                <a:gd name="connsiteX7" fmla="*/ 1638640 w 2181691"/>
                <a:gd name="connsiteY7" fmla="*/ 2762272 h 2876572"/>
                <a:gd name="connsiteX8" fmla="*/ 1390990 w 2181691"/>
                <a:gd name="connsiteY8" fmla="*/ 2876572 h 2876572"/>
                <a:gd name="connsiteX9" fmla="*/ 714715 w 2181691"/>
                <a:gd name="connsiteY9" fmla="*/ 2876572 h 2876572"/>
                <a:gd name="connsiteX0" fmla="*/ 1238366 w 2705342"/>
                <a:gd name="connsiteY0" fmla="*/ 2882562 h 2882562"/>
                <a:gd name="connsiteX1" fmla="*/ 971666 w 2705342"/>
                <a:gd name="connsiteY1" fmla="*/ 2834937 h 2882562"/>
                <a:gd name="connsiteX2" fmla="*/ 847841 w 2705342"/>
                <a:gd name="connsiteY2" fmla="*/ 2434887 h 2882562"/>
                <a:gd name="connsiteX3" fmla="*/ 116 w 2705342"/>
                <a:gd name="connsiteY3" fmla="*/ 1606212 h 2882562"/>
                <a:gd name="connsiteX4" fmla="*/ 1657466 w 2705342"/>
                <a:gd name="connsiteY4" fmla="*/ 6012 h 2882562"/>
                <a:gd name="connsiteX5" fmla="*/ 2705216 w 2705342"/>
                <a:gd name="connsiteY5" fmla="*/ 1101387 h 2882562"/>
                <a:gd name="connsiteX6" fmla="*/ 2362316 w 2705342"/>
                <a:gd name="connsiteY6" fmla="*/ 2434887 h 2882562"/>
                <a:gd name="connsiteX7" fmla="*/ 2162291 w 2705342"/>
                <a:gd name="connsiteY7" fmla="*/ 2768262 h 2882562"/>
                <a:gd name="connsiteX8" fmla="*/ 1914641 w 2705342"/>
                <a:gd name="connsiteY8" fmla="*/ 2882562 h 2882562"/>
                <a:gd name="connsiteX9" fmla="*/ 1238366 w 2705342"/>
                <a:gd name="connsiteY9" fmla="*/ 2882562 h 2882562"/>
                <a:gd name="connsiteX0" fmla="*/ 1238366 w 3181508"/>
                <a:gd name="connsiteY0" fmla="*/ 2876575 h 2876575"/>
                <a:gd name="connsiteX1" fmla="*/ 971666 w 3181508"/>
                <a:gd name="connsiteY1" fmla="*/ 2828950 h 2876575"/>
                <a:gd name="connsiteX2" fmla="*/ 847841 w 3181508"/>
                <a:gd name="connsiteY2" fmla="*/ 2428900 h 2876575"/>
                <a:gd name="connsiteX3" fmla="*/ 116 w 3181508"/>
                <a:gd name="connsiteY3" fmla="*/ 1600225 h 2876575"/>
                <a:gd name="connsiteX4" fmla="*/ 1657466 w 3181508"/>
                <a:gd name="connsiteY4" fmla="*/ 25 h 2876575"/>
                <a:gd name="connsiteX5" fmla="*/ 3181466 w 3181508"/>
                <a:gd name="connsiteY5" fmla="*/ 1562125 h 2876575"/>
                <a:gd name="connsiteX6" fmla="*/ 2362316 w 3181508"/>
                <a:gd name="connsiteY6" fmla="*/ 2428900 h 2876575"/>
                <a:gd name="connsiteX7" fmla="*/ 2162291 w 3181508"/>
                <a:gd name="connsiteY7" fmla="*/ 2762275 h 2876575"/>
                <a:gd name="connsiteX8" fmla="*/ 1914641 w 3181508"/>
                <a:gd name="connsiteY8" fmla="*/ 2876575 h 2876575"/>
                <a:gd name="connsiteX9" fmla="*/ 1238366 w 3181508"/>
                <a:gd name="connsiteY9" fmla="*/ 2876575 h 2876575"/>
                <a:gd name="connsiteX0" fmla="*/ 1249118 w 3206549"/>
                <a:gd name="connsiteY0" fmla="*/ 2876575 h 2876575"/>
                <a:gd name="connsiteX1" fmla="*/ 982418 w 3206549"/>
                <a:gd name="connsiteY1" fmla="*/ 2828950 h 2876575"/>
                <a:gd name="connsiteX2" fmla="*/ 858593 w 3206549"/>
                <a:gd name="connsiteY2" fmla="*/ 2428900 h 2876575"/>
                <a:gd name="connsiteX3" fmla="*/ 10868 w 3206549"/>
                <a:gd name="connsiteY3" fmla="*/ 1600225 h 2876575"/>
                <a:gd name="connsiteX4" fmla="*/ 1572968 w 3206549"/>
                <a:gd name="connsiteY4" fmla="*/ 25 h 2876575"/>
                <a:gd name="connsiteX5" fmla="*/ 3192218 w 3206549"/>
                <a:gd name="connsiteY5" fmla="*/ 1562125 h 2876575"/>
                <a:gd name="connsiteX6" fmla="*/ 2373068 w 3206549"/>
                <a:gd name="connsiteY6" fmla="*/ 2428900 h 2876575"/>
                <a:gd name="connsiteX7" fmla="*/ 2173043 w 3206549"/>
                <a:gd name="connsiteY7" fmla="*/ 2762275 h 2876575"/>
                <a:gd name="connsiteX8" fmla="*/ 1925393 w 3206549"/>
                <a:gd name="connsiteY8" fmla="*/ 2876575 h 2876575"/>
                <a:gd name="connsiteX9" fmla="*/ 1249118 w 3206549"/>
                <a:gd name="connsiteY9" fmla="*/ 2876575 h 2876575"/>
                <a:gd name="connsiteX0" fmla="*/ 1274620 w 3232051"/>
                <a:gd name="connsiteY0" fmla="*/ 2876575 h 2914675"/>
                <a:gd name="connsiteX1" fmla="*/ 1007920 w 3232051"/>
                <a:gd name="connsiteY1" fmla="*/ 2828950 h 2914675"/>
                <a:gd name="connsiteX2" fmla="*/ 493570 w 3232051"/>
                <a:gd name="connsiteY2" fmla="*/ 2914675 h 2914675"/>
                <a:gd name="connsiteX3" fmla="*/ 36370 w 3232051"/>
                <a:gd name="connsiteY3" fmla="*/ 1600225 h 2914675"/>
                <a:gd name="connsiteX4" fmla="*/ 1598470 w 3232051"/>
                <a:gd name="connsiteY4" fmla="*/ 25 h 2914675"/>
                <a:gd name="connsiteX5" fmla="*/ 3217720 w 3232051"/>
                <a:gd name="connsiteY5" fmla="*/ 1562125 h 2914675"/>
                <a:gd name="connsiteX6" fmla="*/ 2398570 w 3232051"/>
                <a:gd name="connsiteY6" fmla="*/ 2428900 h 2914675"/>
                <a:gd name="connsiteX7" fmla="*/ 2198545 w 3232051"/>
                <a:gd name="connsiteY7" fmla="*/ 2762275 h 2914675"/>
                <a:gd name="connsiteX8" fmla="*/ 1950895 w 3232051"/>
                <a:gd name="connsiteY8" fmla="*/ 2876575 h 2914675"/>
                <a:gd name="connsiteX9" fmla="*/ 1274620 w 3232051"/>
                <a:gd name="connsiteY9" fmla="*/ 2876575 h 2914675"/>
                <a:gd name="connsiteX0" fmla="*/ 1274620 w 3232051"/>
                <a:gd name="connsiteY0" fmla="*/ 2876575 h 4372000"/>
                <a:gd name="connsiteX1" fmla="*/ 1007920 w 3232051"/>
                <a:gd name="connsiteY1" fmla="*/ 4372000 h 4372000"/>
                <a:gd name="connsiteX2" fmla="*/ 493570 w 3232051"/>
                <a:gd name="connsiteY2" fmla="*/ 2914675 h 4372000"/>
                <a:gd name="connsiteX3" fmla="*/ 36370 w 3232051"/>
                <a:gd name="connsiteY3" fmla="*/ 1600225 h 4372000"/>
                <a:gd name="connsiteX4" fmla="*/ 1598470 w 3232051"/>
                <a:gd name="connsiteY4" fmla="*/ 25 h 4372000"/>
                <a:gd name="connsiteX5" fmla="*/ 3217720 w 3232051"/>
                <a:gd name="connsiteY5" fmla="*/ 1562125 h 4372000"/>
                <a:gd name="connsiteX6" fmla="*/ 2398570 w 3232051"/>
                <a:gd name="connsiteY6" fmla="*/ 2428900 h 4372000"/>
                <a:gd name="connsiteX7" fmla="*/ 2198545 w 3232051"/>
                <a:gd name="connsiteY7" fmla="*/ 2762275 h 4372000"/>
                <a:gd name="connsiteX8" fmla="*/ 1950895 w 3232051"/>
                <a:gd name="connsiteY8" fmla="*/ 2876575 h 4372000"/>
                <a:gd name="connsiteX9" fmla="*/ 1274620 w 3232051"/>
                <a:gd name="connsiteY9" fmla="*/ 2876575 h 4372000"/>
                <a:gd name="connsiteX0" fmla="*/ 1274620 w 3232051"/>
                <a:gd name="connsiteY0" fmla="*/ 2876575 h 4486300"/>
                <a:gd name="connsiteX1" fmla="*/ 903145 w 3232051"/>
                <a:gd name="connsiteY1" fmla="*/ 4486300 h 4486300"/>
                <a:gd name="connsiteX2" fmla="*/ 493570 w 3232051"/>
                <a:gd name="connsiteY2" fmla="*/ 2914675 h 4486300"/>
                <a:gd name="connsiteX3" fmla="*/ 36370 w 3232051"/>
                <a:gd name="connsiteY3" fmla="*/ 1600225 h 4486300"/>
                <a:gd name="connsiteX4" fmla="*/ 1598470 w 3232051"/>
                <a:gd name="connsiteY4" fmla="*/ 25 h 4486300"/>
                <a:gd name="connsiteX5" fmla="*/ 3217720 w 3232051"/>
                <a:gd name="connsiteY5" fmla="*/ 1562125 h 4486300"/>
                <a:gd name="connsiteX6" fmla="*/ 2398570 w 3232051"/>
                <a:gd name="connsiteY6" fmla="*/ 2428900 h 4486300"/>
                <a:gd name="connsiteX7" fmla="*/ 2198545 w 3232051"/>
                <a:gd name="connsiteY7" fmla="*/ 2762275 h 4486300"/>
                <a:gd name="connsiteX8" fmla="*/ 1950895 w 3232051"/>
                <a:gd name="connsiteY8" fmla="*/ 2876575 h 4486300"/>
                <a:gd name="connsiteX9" fmla="*/ 1274620 w 3232051"/>
                <a:gd name="connsiteY9" fmla="*/ 2876575 h 4486300"/>
                <a:gd name="connsiteX0" fmla="*/ 2265220 w 3232051"/>
                <a:gd name="connsiteY0" fmla="*/ 4495825 h 4495825"/>
                <a:gd name="connsiteX1" fmla="*/ 903145 w 3232051"/>
                <a:gd name="connsiteY1" fmla="*/ 4486300 h 4495825"/>
                <a:gd name="connsiteX2" fmla="*/ 493570 w 3232051"/>
                <a:gd name="connsiteY2" fmla="*/ 2914675 h 4495825"/>
                <a:gd name="connsiteX3" fmla="*/ 36370 w 3232051"/>
                <a:gd name="connsiteY3" fmla="*/ 1600225 h 4495825"/>
                <a:gd name="connsiteX4" fmla="*/ 1598470 w 3232051"/>
                <a:gd name="connsiteY4" fmla="*/ 25 h 4495825"/>
                <a:gd name="connsiteX5" fmla="*/ 3217720 w 3232051"/>
                <a:gd name="connsiteY5" fmla="*/ 1562125 h 4495825"/>
                <a:gd name="connsiteX6" fmla="*/ 2398570 w 3232051"/>
                <a:gd name="connsiteY6" fmla="*/ 2428900 h 4495825"/>
                <a:gd name="connsiteX7" fmla="*/ 2198545 w 3232051"/>
                <a:gd name="connsiteY7" fmla="*/ 2762275 h 4495825"/>
                <a:gd name="connsiteX8" fmla="*/ 1950895 w 3232051"/>
                <a:gd name="connsiteY8" fmla="*/ 2876575 h 4495825"/>
                <a:gd name="connsiteX9" fmla="*/ 2265220 w 3232051"/>
                <a:gd name="connsiteY9" fmla="*/ 4495825 h 4495825"/>
                <a:gd name="connsiteX0" fmla="*/ 2265220 w 3232051"/>
                <a:gd name="connsiteY0" fmla="*/ 4495825 h 4495825"/>
                <a:gd name="connsiteX1" fmla="*/ 903145 w 3232051"/>
                <a:gd name="connsiteY1" fmla="*/ 4486300 h 4495825"/>
                <a:gd name="connsiteX2" fmla="*/ 493570 w 3232051"/>
                <a:gd name="connsiteY2" fmla="*/ 2914675 h 4495825"/>
                <a:gd name="connsiteX3" fmla="*/ 36370 w 3232051"/>
                <a:gd name="connsiteY3" fmla="*/ 1600225 h 4495825"/>
                <a:gd name="connsiteX4" fmla="*/ 1598470 w 3232051"/>
                <a:gd name="connsiteY4" fmla="*/ 25 h 4495825"/>
                <a:gd name="connsiteX5" fmla="*/ 3217720 w 3232051"/>
                <a:gd name="connsiteY5" fmla="*/ 1562125 h 4495825"/>
                <a:gd name="connsiteX6" fmla="*/ 2398570 w 3232051"/>
                <a:gd name="connsiteY6" fmla="*/ 2428900 h 4495825"/>
                <a:gd name="connsiteX7" fmla="*/ 2198545 w 3232051"/>
                <a:gd name="connsiteY7" fmla="*/ 2762275 h 4495825"/>
                <a:gd name="connsiteX8" fmla="*/ 2741470 w 3232051"/>
                <a:gd name="connsiteY8" fmla="*/ 2971825 h 4495825"/>
                <a:gd name="connsiteX9" fmla="*/ 2265220 w 3232051"/>
                <a:gd name="connsiteY9" fmla="*/ 4495825 h 4495825"/>
                <a:gd name="connsiteX0" fmla="*/ 2265220 w 3232051"/>
                <a:gd name="connsiteY0" fmla="*/ 4495825 h 4495825"/>
                <a:gd name="connsiteX1" fmla="*/ 903145 w 3232051"/>
                <a:gd name="connsiteY1" fmla="*/ 4486300 h 4495825"/>
                <a:gd name="connsiteX2" fmla="*/ 493570 w 3232051"/>
                <a:gd name="connsiteY2" fmla="*/ 2914675 h 4495825"/>
                <a:gd name="connsiteX3" fmla="*/ 36370 w 3232051"/>
                <a:gd name="connsiteY3" fmla="*/ 1600225 h 4495825"/>
                <a:gd name="connsiteX4" fmla="*/ 1598470 w 3232051"/>
                <a:gd name="connsiteY4" fmla="*/ 25 h 4495825"/>
                <a:gd name="connsiteX5" fmla="*/ 3217720 w 3232051"/>
                <a:gd name="connsiteY5" fmla="*/ 1562125 h 4495825"/>
                <a:gd name="connsiteX6" fmla="*/ 2398570 w 3232051"/>
                <a:gd name="connsiteY6" fmla="*/ 2428900 h 4495825"/>
                <a:gd name="connsiteX7" fmla="*/ 2741470 w 3232051"/>
                <a:gd name="connsiteY7" fmla="*/ 2971825 h 4495825"/>
                <a:gd name="connsiteX8" fmla="*/ 2265220 w 3232051"/>
                <a:gd name="connsiteY8" fmla="*/ 4495825 h 4495825"/>
                <a:gd name="connsiteX0" fmla="*/ 2265220 w 3259860"/>
                <a:gd name="connsiteY0" fmla="*/ 4495828 h 4495828"/>
                <a:gd name="connsiteX1" fmla="*/ 903145 w 3259860"/>
                <a:gd name="connsiteY1" fmla="*/ 4486303 h 4495828"/>
                <a:gd name="connsiteX2" fmla="*/ 493570 w 3259860"/>
                <a:gd name="connsiteY2" fmla="*/ 2914678 h 4495828"/>
                <a:gd name="connsiteX3" fmla="*/ 36370 w 3259860"/>
                <a:gd name="connsiteY3" fmla="*/ 1600228 h 4495828"/>
                <a:gd name="connsiteX4" fmla="*/ 1598470 w 3259860"/>
                <a:gd name="connsiteY4" fmla="*/ 28 h 4495828"/>
                <a:gd name="connsiteX5" fmla="*/ 3217720 w 3259860"/>
                <a:gd name="connsiteY5" fmla="*/ 1562128 h 4495828"/>
                <a:gd name="connsiteX6" fmla="*/ 2741470 w 3259860"/>
                <a:gd name="connsiteY6" fmla="*/ 2971828 h 4495828"/>
                <a:gd name="connsiteX7" fmla="*/ 2265220 w 3259860"/>
                <a:gd name="connsiteY7" fmla="*/ 4495828 h 4495828"/>
                <a:gd name="connsiteX0" fmla="*/ 2265220 w 3259860"/>
                <a:gd name="connsiteY0" fmla="*/ 4495807 h 4495807"/>
                <a:gd name="connsiteX1" fmla="*/ 903145 w 3259860"/>
                <a:gd name="connsiteY1" fmla="*/ 4486282 h 4495807"/>
                <a:gd name="connsiteX2" fmla="*/ 493570 w 3259860"/>
                <a:gd name="connsiteY2" fmla="*/ 2914657 h 4495807"/>
                <a:gd name="connsiteX3" fmla="*/ 36370 w 3259860"/>
                <a:gd name="connsiteY3" fmla="*/ 1600207 h 4495807"/>
                <a:gd name="connsiteX4" fmla="*/ 1598470 w 3259860"/>
                <a:gd name="connsiteY4" fmla="*/ 7 h 4495807"/>
                <a:gd name="connsiteX5" fmla="*/ 3217720 w 3259860"/>
                <a:gd name="connsiteY5" fmla="*/ 1562107 h 4495807"/>
                <a:gd name="connsiteX6" fmla="*/ 2741470 w 3259860"/>
                <a:gd name="connsiteY6" fmla="*/ 2971807 h 4495807"/>
                <a:gd name="connsiteX7" fmla="*/ 2265220 w 3259860"/>
                <a:gd name="connsiteY7" fmla="*/ 4495807 h 4495807"/>
                <a:gd name="connsiteX0" fmla="*/ 2265220 w 3219387"/>
                <a:gd name="connsiteY0" fmla="*/ 4495807 h 4495807"/>
                <a:gd name="connsiteX1" fmla="*/ 903145 w 3219387"/>
                <a:gd name="connsiteY1" fmla="*/ 4486282 h 4495807"/>
                <a:gd name="connsiteX2" fmla="*/ 493570 w 3219387"/>
                <a:gd name="connsiteY2" fmla="*/ 2914657 h 4495807"/>
                <a:gd name="connsiteX3" fmla="*/ 36370 w 3219387"/>
                <a:gd name="connsiteY3" fmla="*/ 1600207 h 4495807"/>
                <a:gd name="connsiteX4" fmla="*/ 1598470 w 3219387"/>
                <a:gd name="connsiteY4" fmla="*/ 7 h 4495807"/>
                <a:gd name="connsiteX5" fmla="*/ 3217720 w 3219387"/>
                <a:gd name="connsiteY5" fmla="*/ 1562107 h 4495807"/>
                <a:gd name="connsiteX6" fmla="*/ 2741470 w 3219387"/>
                <a:gd name="connsiteY6" fmla="*/ 2971807 h 4495807"/>
                <a:gd name="connsiteX7" fmla="*/ 2265220 w 3219387"/>
                <a:gd name="connsiteY7" fmla="*/ 4495807 h 4495807"/>
                <a:gd name="connsiteX0" fmla="*/ 2228870 w 3183037"/>
                <a:gd name="connsiteY0" fmla="*/ 4495807 h 4495807"/>
                <a:gd name="connsiteX1" fmla="*/ 866795 w 3183037"/>
                <a:gd name="connsiteY1" fmla="*/ 4486282 h 4495807"/>
                <a:gd name="connsiteX2" fmla="*/ 457220 w 3183037"/>
                <a:gd name="connsiteY2" fmla="*/ 2914657 h 4495807"/>
                <a:gd name="connsiteX3" fmla="*/ 20 w 3183037"/>
                <a:gd name="connsiteY3" fmla="*/ 1600207 h 4495807"/>
                <a:gd name="connsiteX4" fmla="*/ 1562120 w 3183037"/>
                <a:gd name="connsiteY4" fmla="*/ 7 h 4495807"/>
                <a:gd name="connsiteX5" fmla="*/ 3181370 w 3183037"/>
                <a:gd name="connsiteY5" fmla="*/ 1562107 h 4495807"/>
                <a:gd name="connsiteX6" fmla="*/ 2705120 w 3183037"/>
                <a:gd name="connsiteY6" fmla="*/ 2971807 h 4495807"/>
                <a:gd name="connsiteX7" fmla="*/ 2228870 w 3183037"/>
                <a:gd name="connsiteY7" fmla="*/ 4495807 h 4495807"/>
                <a:gd name="connsiteX0" fmla="*/ 2228870 w 3183037"/>
                <a:gd name="connsiteY0" fmla="*/ 4495807 h 4495807"/>
                <a:gd name="connsiteX1" fmla="*/ 866795 w 3183037"/>
                <a:gd name="connsiteY1" fmla="*/ 4486282 h 4495807"/>
                <a:gd name="connsiteX2" fmla="*/ 457220 w 3183037"/>
                <a:gd name="connsiteY2" fmla="*/ 2914657 h 4495807"/>
                <a:gd name="connsiteX3" fmla="*/ 20 w 3183037"/>
                <a:gd name="connsiteY3" fmla="*/ 1600207 h 4495807"/>
                <a:gd name="connsiteX4" fmla="*/ 1562120 w 3183037"/>
                <a:gd name="connsiteY4" fmla="*/ 7 h 4495807"/>
                <a:gd name="connsiteX5" fmla="*/ 3181370 w 3183037"/>
                <a:gd name="connsiteY5" fmla="*/ 1562107 h 4495807"/>
                <a:gd name="connsiteX6" fmla="*/ 2705120 w 3183037"/>
                <a:gd name="connsiteY6" fmla="*/ 2971807 h 4495807"/>
                <a:gd name="connsiteX7" fmla="*/ 2228870 w 3183037"/>
                <a:gd name="connsiteY7" fmla="*/ 4495807 h 4495807"/>
                <a:gd name="connsiteX0" fmla="*/ 2228870 w 3183942"/>
                <a:gd name="connsiteY0" fmla="*/ 4495807 h 4495807"/>
                <a:gd name="connsiteX1" fmla="*/ 866795 w 3183942"/>
                <a:gd name="connsiteY1" fmla="*/ 4486282 h 4495807"/>
                <a:gd name="connsiteX2" fmla="*/ 457220 w 3183942"/>
                <a:gd name="connsiteY2" fmla="*/ 2914657 h 4495807"/>
                <a:gd name="connsiteX3" fmla="*/ 20 w 3183942"/>
                <a:gd name="connsiteY3" fmla="*/ 1600207 h 4495807"/>
                <a:gd name="connsiteX4" fmla="*/ 1562120 w 3183942"/>
                <a:gd name="connsiteY4" fmla="*/ 7 h 4495807"/>
                <a:gd name="connsiteX5" fmla="*/ 3181370 w 3183942"/>
                <a:gd name="connsiteY5" fmla="*/ 1562107 h 4495807"/>
                <a:gd name="connsiteX6" fmla="*/ 2705120 w 3183942"/>
                <a:gd name="connsiteY6" fmla="*/ 2971807 h 4495807"/>
                <a:gd name="connsiteX7" fmla="*/ 2228870 w 3183942"/>
                <a:gd name="connsiteY7" fmla="*/ 4495807 h 4495807"/>
                <a:gd name="connsiteX0" fmla="*/ 2228870 w 3183600"/>
                <a:gd name="connsiteY0" fmla="*/ 4495807 h 4495807"/>
                <a:gd name="connsiteX1" fmla="*/ 866795 w 3183600"/>
                <a:gd name="connsiteY1" fmla="*/ 4486282 h 4495807"/>
                <a:gd name="connsiteX2" fmla="*/ 457220 w 3183600"/>
                <a:gd name="connsiteY2" fmla="*/ 2914657 h 4495807"/>
                <a:gd name="connsiteX3" fmla="*/ 20 w 3183600"/>
                <a:gd name="connsiteY3" fmla="*/ 1600207 h 4495807"/>
                <a:gd name="connsiteX4" fmla="*/ 1562120 w 3183600"/>
                <a:gd name="connsiteY4" fmla="*/ 7 h 4495807"/>
                <a:gd name="connsiteX5" fmla="*/ 3181370 w 3183600"/>
                <a:gd name="connsiteY5" fmla="*/ 1562107 h 4495807"/>
                <a:gd name="connsiteX6" fmla="*/ 2705120 w 3183600"/>
                <a:gd name="connsiteY6" fmla="*/ 2971807 h 4495807"/>
                <a:gd name="connsiteX7" fmla="*/ 2228870 w 3183600"/>
                <a:gd name="connsiteY7" fmla="*/ 4495807 h 4495807"/>
                <a:gd name="connsiteX0" fmla="*/ 2269249 w 3223979"/>
                <a:gd name="connsiteY0" fmla="*/ 4495807 h 4495807"/>
                <a:gd name="connsiteX1" fmla="*/ 907174 w 3223979"/>
                <a:gd name="connsiteY1" fmla="*/ 4486282 h 4495807"/>
                <a:gd name="connsiteX2" fmla="*/ 497599 w 3223979"/>
                <a:gd name="connsiteY2" fmla="*/ 2914657 h 4495807"/>
                <a:gd name="connsiteX3" fmla="*/ 40399 w 3223979"/>
                <a:gd name="connsiteY3" fmla="*/ 1600207 h 4495807"/>
                <a:gd name="connsiteX4" fmla="*/ 1602499 w 3223979"/>
                <a:gd name="connsiteY4" fmla="*/ 7 h 4495807"/>
                <a:gd name="connsiteX5" fmla="*/ 3221749 w 3223979"/>
                <a:gd name="connsiteY5" fmla="*/ 1562107 h 4495807"/>
                <a:gd name="connsiteX6" fmla="*/ 2745499 w 3223979"/>
                <a:gd name="connsiteY6" fmla="*/ 2971807 h 4495807"/>
                <a:gd name="connsiteX7" fmla="*/ 2269249 w 3223979"/>
                <a:gd name="connsiteY7" fmla="*/ 4495807 h 4495807"/>
                <a:gd name="connsiteX0" fmla="*/ 2274286 w 3229016"/>
                <a:gd name="connsiteY0" fmla="*/ 4495807 h 4495807"/>
                <a:gd name="connsiteX1" fmla="*/ 912211 w 3229016"/>
                <a:gd name="connsiteY1" fmla="*/ 4486282 h 4495807"/>
                <a:gd name="connsiteX2" fmla="*/ 502636 w 3229016"/>
                <a:gd name="connsiteY2" fmla="*/ 2914657 h 4495807"/>
                <a:gd name="connsiteX3" fmla="*/ 45436 w 3229016"/>
                <a:gd name="connsiteY3" fmla="*/ 1600207 h 4495807"/>
                <a:gd name="connsiteX4" fmla="*/ 1607536 w 3229016"/>
                <a:gd name="connsiteY4" fmla="*/ 7 h 4495807"/>
                <a:gd name="connsiteX5" fmla="*/ 3226786 w 3229016"/>
                <a:gd name="connsiteY5" fmla="*/ 1562107 h 4495807"/>
                <a:gd name="connsiteX6" fmla="*/ 2750536 w 3229016"/>
                <a:gd name="connsiteY6" fmla="*/ 2971807 h 4495807"/>
                <a:gd name="connsiteX7" fmla="*/ 2274286 w 3229016"/>
                <a:gd name="connsiteY7" fmla="*/ 4495807 h 4495807"/>
                <a:gd name="connsiteX0" fmla="*/ 2228882 w 3183612"/>
                <a:gd name="connsiteY0" fmla="*/ 4495807 h 4495807"/>
                <a:gd name="connsiteX1" fmla="*/ 866807 w 3183612"/>
                <a:gd name="connsiteY1" fmla="*/ 4486282 h 4495807"/>
                <a:gd name="connsiteX2" fmla="*/ 457232 w 3183612"/>
                <a:gd name="connsiteY2" fmla="*/ 2914657 h 4495807"/>
                <a:gd name="connsiteX3" fmla="*/ 32 w 3183612"/>
                <a:gd name="connsiteY3" fmla="*/ 1600207 h 4495807"/>
                <a:gd name="connsiteX4" fmla="*/ 1562132 w 3183612"/>
                <a:gd name="connsiteY4" fmla="*/ 7 h 4495807"/>
                <a:gd name="connsiteX5" fmla="*/ 3181382 w 3183612"/>
                <a:gd name="connsiteY5" fmla="*/ 1562107 h 4495807"/>
                <a:gd name="connsiteX6" fmla="*/ 2705132 w 3183612"/>
                <a:gd name="connsiteY6" fmla="*/ 2971807 h 4495807"/>
                <a:gd name="connsiteX7" fmla="*/ 2228882 w 3183612"/>
                <a:gd name="connsiteY7" fmla="*/ 4495807 h 4495807"/>
                <a:gd name="connsiteX0" fmla="*/ 2228933 w 3183663"/>
                <a:gd name="connsiteY0" fmla="*/ 4495807 h 4495807"/>
                <a:gd name="connsiteX1" fmla="*/ 866858 w 3183663"/>
                <a:gd name="connsiteY1" fmla="*/ 4486282 h 4495807"/>
                <a:gd name="connsiteX2" fmla="*/ 457283 w 3183663"/>
                <a:gd name="connsiteY2" fmla="*/ 2914657 h 4495807"/>
                <a:gd name="connsiteX3" fmla="*/ 83 w 3183663"/>
                <a:gd name="connsiteY3" fmla="*/ 1600207 h 4495807"/>
                <a:gd name="connsiteX4" fmla="*/ 1562183 w 3183663"/>
                <a:gd name="connsiteY4" fmla="*/ 7 h 4495807"/>
                <a:gd name="connsiteX5" fmla="*/ 3181433 w 3183663"/>
                <a:gd name="connsiteY5" fmla="*/ 1562107 h 4495807"/>
                <a:gd name="connsiteX6" fmla="*/ 2705183 w 3183663"/>
                <a:gd name="connsiteY6" fmla="*/ 2971807 h 4495807"/>
                <a:gd name="connsiteX7" fmla="*/ 2228933 w 3183663"/>
                <a:gd name="connsiteY7" fmla="*/ 4495807 h 4495807"/>
                <a:gd name="connsiteX0" fmla="*/ 2228933 w 3183663"/>
                <a:gd name="connsiteY0" fmla="*/ 4495807 h 4495807"/>
                <a:gd name="connsiteX1" fmla="*/ 866858 w 3183663"/>
                <a:gd name="connsiteY1" fmla="*/ 4486282 h 4495807"/>
                <a:gd name="connsiteX2" fmla="*/ 457283 w 3183663"/>
                <a:gd name="connsiteY2" fmla="*/ 2914657 h 4495807"/>
                <a:gd name="connsiteX3" fmla="*/ 83 w 3183663"/>
                <a:gd name="connsiteY3" fmla="*/ 1600207 h 4495807"/>
                <a:gd name="connsiteX4" fmla="*/ 1562183 w 3183663"/>
                <a:gd name="connsiteY4" fmla="*/ 7 h 4495807"/>
                <a:gd name="connsiteX5" fmla="*/ 3181433 w 3183663"/>
                <a:gd name="connsiteY5" fmla="*/ 1562107 h 4495807"/>
                <a:gd name="connsiteX6" fmla="*/ 2705183 w 3183663"/>
                <a:gd name="connsiteY6" fmla="*/ 2971807 h 4495807"/>
                <a:gd name="connsiteX7" fmla="*/ 2228933 w 3183663"/>
                <a:gd name="connsiteY7" fmla="*/ 4495807 h 4495807"/>
                <a:gd name="connsiteX0" fmla="*/ 2228933 w 3183663"/>
                <a:gd name="connsiteY0" fmla="*/ 4495807 h 4495814"/>
                <a:gd name="connsiteX1" fmla="*/ 866858 w 3183663"/>
                <a:gd name="connsiteY1" fmla="*/ 4486282 h 4495814"/>
                <a:gd name="connsiteX2" fmla="*/ 457283 w 3183663"/>
                <a:gd name="connsiteY2" fmla="*/ 2914657 h 4495814"/>
                <a:gd name="connsiteX3" fmla="*/ 83 w 3183663"/>
                <a:gd name="connsiteY3" fmla="*/ 1600207 h 4495814"/>
                <a:gd name="connsiteX4" fmla="*/ 1562183 w 3183663"/>
                <a:gd name="connsiteY4" fmla="*/ 7 h 4495814"/>
                <a:gd name="connsiteX5" fmla="*/ 3181433 w 3183663"/>
                <a:gd name="connsiteY5" fmla="*/ 1562107 h 4495814"/>
                <a:gd name="connsiteX6" fmla="*/ 2705183 w 3183663"/>
                <a:gd name="connsiteY6" fmla="*/ 2971807 h 4495814"/>
                <a:gd name="connsiteX7" fmla="*/ 2228933 w 3183663"/>
                <a:gd name="connsiteY7" fmla="*/ 4495807 h 4495814"/>
                <a:gd name="connsiteX0" fmla="*/ 2228933 w 3183663"/>
                <a:gd name="connsiteY0" fmla="*/ 4495807 h 4501467"/>
                <a:gd name="connsiteX1" fmla="*/ 866858 w 3183663"/>
                <a:gd name="connsiteY1" fmla="*/ 4486282 h 4501467"/>
                <a:gd name="connsiteX2" fmla="*/ 457283 w 3183663"/>
                <a:gd name="connsiteY2" fmla="*/ 2914657 h 4501467"/>
                <a:gd name="connsiteX3" fmla="*/ 83 w 3183663"/>
                <a:gd name="connsiteY3" fmla="*/ 1600207 h 4501467"/>
                <a:gd name="connsiteX4" fmla="*/ 1562183 w 3183663"/>
                <a:gd name="connsiteY4" fmla="*/ 7 h 4501467"/>
                <a:gd name="connsiteX5" fmla="*/ 3181433 w 3183663"/>
                <a:gd name="connsiteY5" fmla="*/ 1562107 h 4501467"/>
                <a:gd name="connsiteX6" fmla="*/ 2705183 w 3183663"/>
                <a:gd name="connsiteY6" fmla="*/ 2971807 h 4501467"/>
                <a:gd name="connsiteX7" fmla="*/ 2228933 w 3183663"/>
                <a:gd name="connsiteY7" fmla="*/ 4495807 h 4501467"/>
                <a:gd name="connsiteX0" fmla="*/ 2228933 w 3183663"/>
                <a:gd name="connsiteY0" fmla="*/ 4495807 h 4501467"/>
                <a:gd name="connsiteX1" fmla="*/ 866858 w 3183663"/>
                <a:gd name="connsiteY1" fmla="*/ 4486282 h 4501467"/>
                <a:gd name="connsiteX2" fmla="*/ 457283 w 3183663"/>
                <a:gd name="connsiteY2" fmla="*/ 2914657 h 4501467"/>
                <a:gd name="connsiteX3" fmla="*/ 83 w 3183663"/>
                <a:gd name="connsiteY3" fmla="*/ 1600207 h 4501467"/>
                <a:gd name="connsiteX4" fmla="*/ 1562183 w 3183663"/>
                <a:gd name="connsiteY4" fmla="*/ 7 h 4501467"/>
                <a:gd name="connsiteX5" fmla="*/ 3181433 w 3183663"/>
                <a:gd name="connsiteY5" fmla="*/ 1562107 h 4501467"/>
                <a:gd name="connsiteX6" fmla="*/ 2705183 w 3183663"/>
                <a:gd name="connsiteY6" fmla="*/ 2971807 h 4501467"/>
                <a:gd name="connsiteX7" fmla="*/ 2228933 w 3183663"/>
                <a:gd name="connsiteY7" fmla="*/ 4495807 h 4501467"/>
                <a:gd name="connsiteX0" fmla="*/ 2228933 w 3183663"/>
                <a:gd name="connsiteY0" fmla="*/ 4495807 h 4612660"/>
                <a:gd name="connsiteX1" fmla="*/ 933533 w 3183663"/>
                <a:gd name="connsiteY1" fmla="*/ 4505332 h 4612660"/>
                <a:gd name="connsiteX2" fmla="*/ 457283 w 3183663"/>
                <a:gd name="connsiteY2" fmla="*/ 2914657 h 4612660"/>
                <a:gd name="connsiteX3" fmla="*/ 83 w 3183663"/>
                <a:gd name="connsiteY3" fmla="*/ 1600207 h 4612660"/>
                <a:gd name="connsiteX4" fmla="*/ 1562183 w 3183663"/>
                <a:gd name="connsiteY4" fmla="*/ 7 h 4612660"/>
                <a:gd name="connsiteX5" fmla="*/ 3181433 w 3183663"/>
                <a:gd name="connsiteY5" fmla="*/ 1562107 h 4612660"/>
                <a:gd name="connsiteX6" fmla="*/ 2705183 w 3183663"/>
                <a:gd name="connsiteY6" fmla="*/ 2971807 h 4612660"/>
                <a:gd name="connsiteX7" fmla="*/ 2228933 w 3183663"/>
                <a:gd name="connsiteY7" fmla="*/ 4495807 h 4612660"/>
                <a:gd name="connsiteX0" fmla="*/ 2228933 w 3183663"/>
                <a:gd name="connsiteY0" fmla="*/ 4495807 h 4612660"/>
                <a:gd name="connsiteX1" fmla="*/ 933533 w 3183663"/>
                <a:gd name="connsiteY1" fmla="*/ 4505332 h 4612660"/>
                <a:gd name="connsiteX2" fmla="*/ 457283 w 3183663"/>
                <a:gd name="connsiteY2" fmla="*/ 2914657 h 4612660"/>
                <a:gd name="connsiteX3" fmla="*/ 83 w 3183663"/>
                <a:gd name="connsiteY3" fmla="*/ 1600207 h 4612660"/>
                <a:gd name="connsiteX4" fmla="*/ 1562183 w 3183663"/>
                <a:gd name="connsiteY4" fmla="*/ 7 h 4612660"/>
                <a:gd name="connsiteX5" fmla="*/ 3181433 w 3183663"/>
                <a:gd name="connsiteY5" fmla="*/ 1562107 h 4612660"/>
                <a:gd name="connsiteX6" fmla="*/ 2705183 w 3183663"/>
                <a:gd name="connsiteY6" fmla="*/ 2971807 h 4612660"/>
                <a:gd name="connsiteX7" fmla="*/ 2228933 w 3183663"/>
                <a:gd name="connsiteY7" fmla="*/ 4495807 h 4612660"/>
                <a:gd name="connsiteX0" fmla="*/ 2228933 w 3183663"/>
                <a:gd name="connsiteY0" fmla="*/ 4495807 h 4506326"/>
                <a:gd name="connsiteX1" fmla="*/ 933533 w 3183663"/>
                <a:gd name="connsiteY1" fmla="*/ 4505332 h 4506326"/>
                <a:gd name="connsiteX2" fmla="*/ 457283 w 3183663"/>
                <a:gd name="connsiteY2" fmla="*/ 2914657 h 4506326"/>
                <a:gd name="connsiteX3" fmla="*/ 83 w 3183663"/>
                <a:gd name="connsiteY3" fmla="*/ 1600207 h 4506326"/>
                <a:gd name="connsiteX4" fmla="*/ 1562183 w 3183663"/>
                <a:gd name="connsiteY4" fmla="*/ 7 h 4506326"/>
                <a:gd name="connsiteX5" fmla="*/ 3181433 w 3183663"/>
                <a:gd name="connsiteY5" fmla="*/ 1562107 h 4506326"/>
                <a:gd name="connsiteX6" fmla="*/ 2705183 w 3183663"/>
                <a:gd name="connsiteY6" fmla="*/ 2971807 h 4506326"/>
                <a:gd name="connsiteX7" fmla="*/ 2228933 w 3183663"/>
                <a:gd name="connsiteY7" fmla="*/ 4495807 h 450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3663" h="4506326">
                  <a:moveTo>
                    <a:pt x="2228933" y="4495807"/>
                  </a:moveTo>
                  <a:cubicBezTo>
                    <a:pt x="1933658" y="4503744"/>
                    <a:pt x="1187533" y="4508507"/>
                    <a:pt x="933533" y="4505332"/>
                  </a:cubicBezTo>
                  <a:cubicBezTo>
                    <a:pt x="679533" y="4502157"/>
                    <a:pt x="612858" y="3398845"/>
                    <a:pt x="457283" y="2914657"/>
                  </a:cubicBezTo>
                  <a:cubicBezTo>
                    <a:pt x="301708" y="2430470"/>
                    <a:pt x="6433" y="2171707"/>
                    <a:pt x="83" y="1600207"/>
                  </a:cubicBezTo>
                  <a:cubicBezTo>
                    <a:pt x="-6267" y="1028707"/>
                    <a:pt x="346158" y="-3168"/>
                    <a:pt x="1562183" y="7"/>
                  </a:cubicBezTo>
                  <a:cubicBezTo>
                    <a:pt x="2778208" y="3182"/>
                    <a:pt x="3152858" y="971557"/>
                    <a:pt x="3181433" y="1562107"/>
                  </a:cubicBezTo>
                  <a:cubicBezTo>
                    <a:pt x="3210008" y="2152657"/>
                    <a:pt x="2959183" y="2454282"/>
                    <a:pt x="2705183" y="2971807"/>
                  </a:cubicBezTo>
                  <a:cubicBezTo>
                    <a:pt x="2451183" y="3489332"/>
                    <a:pt x="2524208" y="4487870"/>
                    <a:pt x="2228933" y="4495807"/>
                  </a:cubicBez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8" name="Freeform 207"/>
            <p:cNvSpPr/>
            <p:nvPr/>
          </p:nvSpPr>
          <p:spPr>
            <a:xfrm>
              <a:off x="2344786" y="4546595"/>
              <a:ext cx="183611" cy="323077"/>
            </a:xfrm>
            <a:custGeom>
              <a:avLst/>
              <a:gdLst>
                <a:gd name="connsiteX0" fmla="*/ 486053 w 1095860"/>
                <a:gd name="connsiteY0" fmla="*/ 2505076 h 2505076"/>
                <a:gd name="connsiteX1" fmla="*/ 467003 w 1095860"/>
                <a:gd name="connsiteY1" fmla="*/ 1000126 h 2505076"/>
                <a:gd name="connsiteX2" fmla="*/ 278 w 1095860"/>
                <a:gd name="connsiteY2" fmla="*/ 104776 h 2505076"/>
                <a:gd name="connsiteX3" fmla="*/ 409853 w 1095860"/>
                <a:gd name="connsiteY3" fmla="*/ 1123951 h 2505076"/>
                <a:gd name="connsiteX4" fmla="*/ 1095653 w 1095860"/>
                <a:gd name="connsiteY4" fmla="*/ 1 h 2505076"/>
                <a:gd name="connsiteX5" fmla="*/ 486053 w 1095860"/>
                <a:gd name="connsiteY5" fmla="*/ 1133476 h 2505076"/>
                <a:gd name="connsiteX0" fmla="*/ 486053 w 1095860"/>
                <a:gd name="connsiteY0" fmla="*/ 2505076 h 2505076"/>
                <a:gd name="connsiteX1" fmla="*/ 467003 w 1095860"/>
                <a:gd name="connsiteY1" fmla="*/ 1000126 h 2505076"/>
                <a:gd name="connsiteX2" fmla="*/ 278 w 1095860"/>
                <a:gd name="connsiteY2" fmla="*/ 104776 h 2505076"/>
                <a:gd name="connsiteX3" fmla="*/ 409853 w 1095860"/>
                <a:gd name="connsiteY3" fmla="*/ 1123951 h 2505076"/>
                <a:gd name="connsiteX4" fmla="*/ 1095653 w 1095860"/>
                <a:gd name="connsiteY4" fmla="*/ 1 h 2505076"/>
                <a:gd name="connsiteX5" fmla="*/ 486053 w 1095860"/>
                <a:gd name="connsiteY5" fmla="*/ 1133476 h 2505076"/>
                <a:gd name="connsiteX0" fmla="*/ 486066 w 1162527"/>
                <a:gd name="connsiteY0" fmla="*/ 2486027 h 2486027"/>
                <a:gd name="connsiteX1" fmla="*/ 467016 w 1162527"/>
                <a:gd name="connsiteY1" fmla="*/ 981077 h 2486027"/>
                <a:gd name="connsiteX2" fmla="*/ 291 w 1162527"/>
                <a:gd name="connsiteY2" fmla="*/ 85727 h 2486027"/>
                <a:gd name="connsiteX3" fmla="*/ 409866 w 1162527"/>
                <a:gd name="connsiteY3" fmla="*/ 1104902 h 2486027"/>
                <a:gd name="connsiteX4" fmla="*/ 1162341 w 1162527"/>
                <a:gd name="connsiteY4" fmla="*/ 2 h 2486027"/>
                <a:gd name="connsiteX5" fmla="*/ 486066 w 1162527"/>
                <a:gd name="connsiteY5" fmla="*/ 1114427 h 2486027"/>
                <a:gd name="connsiteX0" fmla="*/ 486070 w 1181575"/>
                <a:gd name="connsiteY0" fmla="*/ 2495551 h 2495551"/>
                <a:gd name="connsiteX1" fmla="*/ 467020 w 1181575"/>
                <a:gd name="connsiteY1" fmla="*/ 990601 h 2495551"/>
                <a:gd name="connsiteX2" fmla="*/ 295 w 1181575"/>
                <a:gd name="connsiteY2" fmla="*/ 95251 h 2495551"/>
                <a:gd name="connsiteX3" fmla="*/ 409870 w 1181575"/>
                <a:gd name="connsiteY3" fmla="*/ 1114426 h 2495551"/>
                <a:gd name="connsiteX4" fmla="*/ 1181395 w 1181575"/>
                <a:gd name="connsiteY4" fmla="*/ 1 h 2495551"/>
                <a:gd name="connsiteX5" fmla="*/ 486070 w 1181575"/>
                <a:gd name="connsiteY5" fmla="*/ 1123951 h 2495551"/>
                <a:gd name="connsiteX0" fmla="*/ 486070 w 1181575"/>
                <a:gd name="connsiteY0" fmla="*/ 2495551 h 2495551"/>
                <a:gd name="connsiteX1" fmla="*/ 467020 w 1181575"/>
                <a:gd name="connsiteY1" fmla="*/ 990601 h 2495551"/>
                <a:gd name="connsiteX2" fmla="*/ 295 w 1181575"/>
                <a:gd name="connsiteY2" fmla="*/ 95251 h 2495551"/>
                <a:gd name="connsiteX3" fmla="*/ 409870 w 1181575"/>
                <a:gd name="connsiteY3" fmla="*/ 1114426 h 2495551"/>
                <a:gd name="connsiteX4" fmla="*/ 1181395 w 1181575"/>
                <a:gd name="connsiteY4" fmla="*/ 1 h 2495551"/>
                <a:gd name="connsiteX5" fmla="*/ 486070 w 1181575"/>
                <a:gd name="connsiteY5" fmla="*/ 1123951 h 2495551"/>
                <a:gd name="connsiteX0" fmla="*/ 591228 w 1286733"/>
                <a:gd name="connsiteY0" fmla="*/ 2495551 h 2495551"/>
                <a:gd name="connsiteX1" fmla="*/ 572178 w 1286733"/>
                <a:gd name="connsiteY1" fmla="*/ 990601 h 2495551"/>
                <a:gd name="connsiteX2" fmla="*/ 105453 w 1286733"/>
                <a:gd name="connsiteY2" fmla="*/ 95251 h 2495551"/>
                <a:gd name="connsiteX3" fmla="*/ 515028 w 1286733"/>
                <a:gd name="connsiteY3" fmla="*/ 1114426 h 2495551"/>
                <a:gd name="connsiteX4" fmla="*/ 1286553 w 1286733"/>
                <a:gd name="connsiteY4" fmla="*/ 1 h 2495551"/>
                <a:gd name="connsiteX5" fmla="*/ 591228 w 1286733"/>
                <a:gd name="connsiteY5" fmla="*/ 1123951 h 2495551"/>
                <a:gd name="connsiteX0" fmla="*/ 591228 w 1409595"/>
                <a:gd name="connsiteY0" fmla="*/ 2542318 h 2542318"/>
                <a:gd name="connsiteX1" fmla="*/ 572178 w 1409595"/>
                <a:gd name="connsiteY1" fmla="*/ 1037368 h 2542318"/>
                <a:gd name="connsiteX2" fmla="*/ 105453 w 1409595"/>
                <a:gd name="connsiteY2" fmla="*/ 142018 h 2542318"/>
                <a:gd name="connsiteX3" fmla="*/ 515028 w 1409595"/>
                <a:gd name="connsiteY3" fmla="*/ 1161193 h 2542318"/>
                <a:gd name="connsiteX4" fmla="*/ 1286553 w 1409595"/>
                <a:gd name="connsiteY4" fmla="*/ 46768 h 2542318"/>
                <a:gd name="connsiteX5" fmla="*/ 591228 w 1409595"/>
                <a:gd name="connsiteY5" fmla="*/ 1170718 h 2542318"/>
                <a:gd name="connsiteX0" fmla="*/ 485810 w 1181136"/>
                <a:gd name="connsiteY0" fmla="*/ 2495551 h 2495551"/>
                <a:gd name="connsiteX1" fmla="*/ 466760 w 1181136"/>
                <a:gd name="connsiteY1" fmla="*/ 990601 h 2495551"/>
                <a:gd name="connsiteX2" fmla="*/ 35 w 1181136"/>
                <a:gd name="connsiteY2" fmla="*/ 95251 h 2495551"/>
                <a:gd name="connsiteX3" fmla="*/ 492160 w 1181136"/>
                <a:gd name="connsiteY3" fmla="*/ 1117601 h 2495551"/>
                <a:gd name="connsiteX4" fmla="*/ 1181135 w 1181136"/>
                <a:gd name="connsiteY4" fmla="*/ 1 h 2495551"/>
                <a:gd name="connsiteX5" fmla="*/ 485810 w 1181136"/>
                <a:gd name="connsiteY5" fmla="*/ 1123951 h 2495551"/>
                <a:gd name="connsiteX0" fmla="*/ 485775 w 1181101"/>
                <a:gd name="connsiteY0" fmla="*/ 2495551 h 2495551"/>
                <a:gd name="connsiteX1" fmla="*/ 492125 w 1181101"/>
                <a:gd name="connsiteY1" fmla="*/ 1120776 h 2495551"/>
                <a:gd name="connsiteX2" fmla="*/ 0 w 1181101"/>
                <a:gd name="connsiteY2" fmla="*/ 95251 h 2495551"/>
                <a:gd name="connsiteX3" fmla="*/ 492125 w 1181101"/>
                <a:gd name="connsiteY3" fmla="*/ 1117601 h 2495551"/>
                <a:gd name="connsiteX4" fmla="*/ 1181100 w 1181101"/>
                <a:gd name="connsiteY4" fmla="*/ 1 h 2495551"/>
                <a:gd name="connsiteX5" fmla="*/ 485775 w 1181101"/>
                <a:gd name="connsiteY5" fmla="*/ 1123951 h 2495551"/>
                <a:gd name="connsiteX0" fmla="*/ 492918 w 1188244"/>
                <a:gd name="connsiteY0" fmla="*/ 2495551 h 2495551"/>
                <a:gd name="connsiteX1" fmla="*/ 499268 w 1188244"/>
                <a:gd name="connsiteY1" fmla="*/ 1120776 h 2495551"/>
                <a:gd name="connsiteX2" fmla="*/ 0 w 1188244"/>
                <a:gd name="connsiteY2" fmla="*/ 104776 h 2495551"/>
                <a:gd name="connsiteX3" fmla="*/ 499268 w 1188244"/>
                <a:gd name="connsiteY3" fmla="*/ 1117601 h 2495551"/>
                <a:gd name="connsiteX4" fmla="*/ 1188243 w 1188244"/>
                <a:gd name="connsiteY4" fmla="*/ 1 h 2495551"/>
                <a:gd name="connsiteX5" fmla="*/ 492918 w 1188244"/>
                <a:gd name="connsiteY5" fmla="*/ 1123951 h 2495551"/>
                <a:gd name="connsiteX0" fmla="*/ 492918 w 1188244"/>
                <a:gd name="connsiteY0" fmla="*/ 2495551 h 2495551"/>
                <a:gd name="connsiteX1" fmla="*/ 499268 w 1188244"/>
                <a:gd name="connsiteY1" fmla="*/ 1120776 h 2495551"/>
                <a:gd name="connsiteX2" fmla="*/ 0 w 1188244"/>
                <a:gd name="connsiteY2" fmla="*/ 104776 h 2495551"/>
                <a:gd name="connsiteX3" fmla="*/ 499268 w 1188244"/>
                <a:gd name="connsiteY3" fmla="*/ 1117601 h 2495551"/>
                <a:gd name="connsiteX4" fmla="*/ 1188243 w 1188244"/>
                <a:gd name="connsiteY4" fmla="*/ 1 h 2495551"/>
                <a:gd name="connsiteX5" fmla="*/ 492918 w 1188244"/>
                <a:gd name="connsiteY5" fmla="*/ 1123951 h 2495551"/>
                <a:gd name="connsiteX0" fmla="*/ 481012 w 1176338"/>
                <a:gd name="connsiteY0" fmla="*/ 2495551 h 2495551"/>
                <a:gd name="connsiteX1" fmla="*/ 487362 w 1176338"/>
                <a:gd name="connsiteY1" fmla="*/ 1120776 h 2495551"/>
                <a:gd name="connsiteX2" fmla="*/ 0 w 1176338"/>
                <a:gd name="connsiteY2" fmla="*/ 97632 h 2495551"/>
                <a:gd name="connsiteX3" fmla="*/ 487362 w 1176338"/>
                <a:gd name="connsiteY3" fmla="*/ 1117601 h 2495551"/>
                <a:gd name="connsiteX4" fmla="*/ 1176337 w 1176338"/>
                <a:gd name="connsiteY4" fmla="*/ 1 h 2495551"/>
                <a:gd name="connsiteX5" fmla="*/ 481012 w 1176338"/>
                <a:gd name="connsiteY5" fmla="*/ 1123951 h 2495551"/>
                <a:gd name="connsiteX0" fmla="*/ 541931 w 1237257"/>
                <a:gd name="connsiteY0" fmla="*/ 2522958 h 2522958"/>
                <a:gd name="connsiteX1" fmla="*/ 548281 w 1237257"/>
                <a:gd name="connsiteY1" fmla="*/ 1148183 h 2522958"/>
                <a:gd name="connsiteX2" fmla="*/ 60919 w 1237257"/>
                <a:gd name="connsiteY2" fmla="*/ 125039 h 2522958"/>
                <a:gd name="connsiteX3" fmla="*/ 60920 w 1237257"/>
                <a:gd name="connsiteY3" fmla="*/ 129802 h 2522958"/>
                <a:gd name="connsiteX4" fmla="*/ 548281 w 1237257"/>
                <a:gd name="connsiteY4" fmla="*/ 1145008 h 2522958"/>
                <a:gd name="connsiteX5" fmla="*/ 1237256 w 1237257"/>
                <a:gd name="connsiteY5" fmla="*/ 27408 h 2522958"/>
                <a:gd name="connsiteX6" fmla="*/ 541931 w 1237257"/>
                <a:gd name="connsiteY6" fmla="*/ 1151358 h 2522958"/>
                <a:gd name="connsiteX0" fmla="*/ 498427 w 1193753"/>
                <a:gd name="connsiteY0" fmla="*/ 2512648 h 2512648"/>
                <a:gd name="connsiteX1" fmla="*/ 504777 w 1193753"/>
                <a:gd name="connsiteY1" fmla="*/ 1137873 h 2512648"/>
                <a:gd name="connsiteX2" fmla="*/ 17415 w 1193753"/>
                <a:gd name="connsiteY2" fmla="*/ 114729 h 2512648"/>
                <a:gd name="connsiteX3" fmla="*/ 17416 w 1193753"/>
                <a:gd name="connsiteY3" fmla="*/ 119492 h 2512648"/>
                <a:gd name="connsiteX4" fmla="*/ 504777 w 1193753"/>
                <a:gd name="connsiteY4" fmla="*/ 1134698 h 2512648"/>
                <a:gd name="connsiteX5" fmla="*/ 1193752 w 1193753"/>
                <a:gd name="connsiteY5" fmla="*/ 17098 h 2512648"/>
                <a:gd name="connsiteX6" fmla="*/ 498427 w 1193753"/>
                <a:gd name="connsiteY6" fmla="*/ 1141048 h 2512648"/>
                <a:gd name="connsiteX0" fmla="*/ 492028 w 1187354"/>
                <a:gd name="connsiteY0" fmla="*/ 2515151 h 2515151"/>
                <a:gd name="connsiteX1" fmla="*/ 498378 w 1187354"/>
                <a:gd name="connsiteY1" fmla="*/ 1140376 h 2515151"/>
                <a:gd name="connsiteX2" fmla="*/ 11016 w 1187354"/>
                <a:gd name="connsiteY2" fmla="*/ 117232 h 2515151"/>
                <a:gd name="connsiteX3" fmla="*/ 77692 w 1187354"/>
                <a:gd name="connsiteY3" fmla="*/ 117233 h 2515151"/>
                <a:gd name="connsiteX4" fmla="*/ 498378 w 1187354"/>
                <a:gd name="connsiteY4" fmla="*/ 1137201 h 2515151"/>
                <a:gd name="connsiteX5" fmla="*/ 1187353 w 1187354"/>
                <a:gd name="connsiteY5" fmla="*/ 19601 h 2515151"/>
                <a:gd name="connsiteX6" fmla="*/ 492028 w 1187354"/>
                <a:gd name="connsiteY6" fmla="*/ 1143551 h 2515151"/>
                <a:gd name="connsiteX0" fmla="*/ 532325 w 1227651"/>
                <a:gd name="connsiteY0" fmla="*/ 2533284 h 2533284"/>
                <a:gd name="connsiteX1" fmla="*/ 538675 w 1227651"/>
                <a:gd name="connsiteY1" fmla="*/ 1158509 h 2533284"/>
                <a:gd name="connsiteX2" fmla="*/ 51313 w 1227651"/>
                <a:gd name="connsiteY2" fmla="*/ 135365 h 2533284"/>
                <a:gd name="connsiteX3" fmla="*/ 117989 w 1227651"/>
                <a:gd name="connsiteY3" fmla="*/ 135366 h 2533284"/>
                <a:gd name="connsiteX4" fmla="*/ 538675 w 1227651"/>
                <a:gd name="connsiteY4" fmla="*/ 1155334 h 2533284"/>
                <a:gd name="connsiteX5" fmla="*/ 1227650 w 1227651"/>
                <a:gd name="connsiteY5" fmla="*/ 37734 h 2533284"/>
                <a:gd name="connsiteX6" fmla="*/ 532325 w 1227651"/>
                <a:gd name="connsiteY6" fmla="*/ 1161684 h 2533284"/>
                <a:gd name="connsiteX0" fmla="*/ 481012 w 1176338"/>
                <a:gd name="connsiteY0" fmla="*/ 2495551 h 2495551"/>
                <a:gd name="connsiteX1" fmla="*/ 487362 w 1176338"/>
                <a:gd name="connsiteY1" fmla="*/ 1120776 h 2495551"/>
                <a:gd name="connsiteX2" fmla="*/ 0 w 1176338"/>
                <a:gd name="connsiteY2" fmla="*/ 97632 h 2495551"/>
                <a:gd name="connsiteX3" fmla="*/ 487362 w 1176338"/>
                <a:gd name="connsiteY3" fmla="*/ 1117601 h 2495551"/>
                <a:gd name="connsiteX4" fmla="*/ 1176337 w 1176338"/>
                <a:gd name="connsiteY4" fmla="*/ 1 h 2495551"/>
                <a:gd name="connsiteX5" fmla="*/ 481012 w 1176338"/>
                <a:gd name="connsiteY5" fmla="*/ 1123951 h 2495551"/>
                <a:gd name="connsiteX0" fmla="*/ 481012 w 1176342"/>
                <a:gd name="connsiteY0" fmla="*/ 2496877 h 2496877"/>
                <a:gd name="connsiteX1" fmla="*/ 487362 w 1176342"/>
                <a:gd name="connsiteY1" fmla="*/ 1122102 h 2496877"/>
                <a:gd name="connsiteX2" fmla="*/ 0 w 1176342"/>
                <a:gd name="connsiteY2" fmla="*/ 98958 h 2496877"/>
                <a:gd name="connsiteX3" fmla="*/ 487362 w 1176342"/>
                <a:gd name="connsiteY3" fmla="*/ 1118927 h 2496877"/>
                <a:gd name="connsiteX4" fmla="*/ 1176337 w 1176342"/>
                <a:gd name="connsiteY4" fmla="*/ 1327 h 2496877"/>
                <a:gd name="connsiteX5" fmla="*/ 476249 w 1176342"/>
                <a:gd name="connsiteY5" fmla="*/ 899058 h 2496877"/>
                <a:gd name="connsiteX0" fmla="*/ 481012 w 1176361"/>
                <a:gd name="connsiteY0" fmla="*/ 2495896 h 2495896"/>
                <a:gd name="connsiteX1" fmla="*/ 487362 w 1176361"/>
                <a:gd name="connsiteY1" fmla="*/ 1121121 h 2495896"/>
                <a:gd name="connsiteX2" fmla="*/ 0 w 1176361"/>
                <a:gd name="connsiteY2" fmla="*/ 97977 h 2495896"/>
                <a:gd name="connsiteX3" fmla="*/ 487362 w 1176361"/>
                <a:gd name="connsiteY3" fmla="*/ 1117946 h 2495896"/>
                <a:gd name="connsiteX4" fmla="*/ 1176337 w 1176361"/>
                <a:gd name="connsiteY4" fmla="*/ 346 h 2495896"/>
                <a:gd name="connsiteX5" fmla="*/ 514349 w 1176361"/>
                <a:gd name="connsiteY5" fmla="*/ 1000471 h 2495896"/>
                <a:gd name="connsiteX0" fmla="*/ 481012 w 1262272"/>
                <a:gd name="connsiteY0" fmla="*/ 2531587 h 2531587"/>
                <a:gd name="connsiteX1" fmla="*/ 487362 w 1262272"/>
                <a:gd name="connsiteY1" fmla="*/ 1156812 h 2531587"/>
                <a:gd name="connsiteX2" fmla="*/ 0 w 1262272"/>
                <a:gd name="connsiteY2" fmla="*/ 133668 h 2531587"/>
                <a:gd name="connsiteX3" fmla="*/ 487362 w 1262272"/>
                <a:gd name="connsiteY3" fmla="*/ 1153637 h 2531587"/>
                <a:gd name="connsiteX4" fmla="*/ 1176337 w 1262272"/>
                <a:gd name="connsiteY4" fmla="*/ 36037 h 2531587"/>
                <a:gd name="connsiteX5" fmla="*/ 514349 w 1262272"/>
                <a:gd name="connsiteY5" fmla="*/ 1036162 h 2531587"/>
                <a:gd name="connsiteX0" fmla="*/ 481012 w 1176357"/>
                <a:gd name="connsiteY0" fmla="*/ 2495651 h 2495651"/>
                <a:gd name="connsiteX1" fmla="*/ 487362 w 1176357"/>
                <a:gd name="connsiteY1" fmla="*/ 1120876 h 2495651"/>
                <a:gd name="connsiteX2" fmla="*/ 0 w 1176357"/>
                <a:gd name="connsiteY2" fmla="*/ 97732 h 2495651"/>
                <a:gd name="connsiteX3" fmla="*/ 489743 w 1176357"/>
                <a:gd name="connsiteY3" fmla="*/ 1062932 h 2495651"/>
                <a:gd name="connsiteX4" fmla="*/ 1176337 w 1176357"/>
                <a:gd name="connsiteY4" fmla="*/ 101 h 2495651"/>
                <a:gd name="connsiteX5" fmla="*/ 514349 w 1176357"/>
                <a:gd name="connsiteY5" fmla="*/ 1000226 h 2495651"/>
                <a:gd name="connsiteX0" fmla="*/ 481376 w 1176721"/>
                <a:gd name="connsiteY0" fmla="*/ 2495651 h 2495651"/>
                <a:gd name="connsiteX1" fmla="*/ 411526 w 1176721"/>
                <a:gd name="connsiteY1" fmla="*/ 1087538 h 2495651"/>
                <a:gd name="connsiteX2" fmla="*/ 364 w 1176721"/>
                <a:gd name="connsiteY2" fmla="*/ 97732 h 2495651"/>
                <a:gd name="connsiteX3" fmla="*/ 490107 w 1176721"/>
                <a:gd name="connsiteY3" fmla="*/ 1062932 h 2495651"/>
                <a:gd name="connsiteX4" fmla="*/ 1176701 w 1176721"/>
                <a:gd name="connsiteY4" fmla="*/ 101 h 2495651"/>
                <a:gd name="connsiteX5" fmla="*/ 514713 w 1176721"/>
                <a:gd name="connsiteY5" fmla="*/ 1000226 h 2495651"/>
                <a:gd name="connsiteX0" fmla="*/ 481043 w 1176388"/>
                <a:gd name="connsiteY0" fmla="*/ 2495651 h 2495651"/>
                <a:gd name="connsiteX1" fmla="*/ 465962 w 1176388"/>
                <a:gd name="connsiteY1" fmla="*/ 1094682 h 2495651"/>
                <a:gd name="connsiteX2" fmla="*/ 31 w 1176388"/>
                <a:gd name="connsiteY2" fmla="*/ 97732 h 2495651"/>
                <a:gd name="connsiteX3" fmla="*/ 489774 w 1176388"/>
                <a:gd name="connsiteY3" fmla="*/ 1062932 h 2495651"/>
                <a:gd name="connsiteX4" fmla="*/ 1176368 w 1176388"/>
                <a:gd name="connsiteY4" fmla="*/ 101 h 2495651"/>
                <a:gd name="connsiteX5" fmla="*/ 514380 w 1176388"/>
                <a:gd name="connsiteY5" fmla="*/ 1000226 h 2495651"/>
                <a:gd name="connsiteX0" fmla="*/ 481281 w 1176950"/>
                <a:gd name="connsiteY0" fmla="*/ 2495760 h 2495760"/>
                <a:gd name="connsiteX1" fmla="*/ 466200 w 1176950"/>
                <a:gd name="connsiteY1" fmla="*/ 1094791 h 2495760"/>
                <a:gd name="connsiteX2" fmla="*/ 269 w 1176950"/>
                <a:gd name="connsiteY2" fmla="*/ 97841 h 2495760"/>
                <a:gd name="connsiteX3" fmla="*/ 411430 w 1176950"/>
                <a:gd name="connsiteY3" fmla="*/ 1091616 h 2495760"/>
                <a:gd name="connsiteX4" fmla="*/ 1176606 w 1176950"/>
                <a:gd name="connsiteY4" fmla="*/ 210 h 2495760"/>
                <a:gd name="connsiteX5" fmla="*/ 514618 w 1176950"/>
                <a:gd name="connsiteY5" fmla="*/ 1000335 h 2495760"/>
                <a:gd name="connsiteX0" fmla="*/ 595689 w 1291358"/>
                <a:gd name="connsiteY0" fmla="*/ 2495760 h 2495760"/>
                <a:gd name="connsiteX1" fmla="*/ 580608 w 1291358"/>
                <a:gd name="connsiteY1" fmla="*/ 1094791 h 2495760"/>
                <a:gd name="connsiteX2" fmla="*/ 114677 w 1291358"/>
                <a:gd name="connsiteY2" fmla="*/ 97841 h 2495760"/>
                <a:gd name="connsiteX3" fmla="*/ 525838 w 1291358"/>
                <a:gd name="connsiteY3" fmla="*/ 1091616 h 2495760"/>
                <a:gd name="connsiteX4" fmla="*/ 1291014 w 1291358"/>
                <a:gd name="connsiteY4" fmla="*/ 210 h 2495760"/>
                <a:gd name="connsiteX5" fmla="*/ 629026 w 1291358"/>
                <a:gd name="connsiteY5" fmla="*/ 1000335 h 2495760"/>
                <a:gd name="connsiteX0" fmla="*/ 595689 w 1402758"/>
                <a:gd name="connsiteY0" fmla="*/ 2548777 h 2548777"/>
                <a:gd name="connsiteX1" fmla="*/ 580608 w 1402758"/>
                <a:gd name="connsiteY1" fmla="*/ 1147808 h 2548777"/>
                <a:gd name="connsiteX2" fmla="*/ 114677 w 1402758"/>
                <a:gd name="connsiteY2" fmla="*/ 150858 h 2548777"/>
                <a:gd name="connsiteX3" fmla="*/ 525838 w 1402758"/>
                <a:gd name="connsiteY3" fmla="*/ 1144633 h 2548777"/>
                <a:gd name="connsiteX4" fmla="*/ 1291014 w 1402758"/>
                <a:gd name="connsiteY4" fmla="*/ 53227 h 2548777"/>
                <a:gd name="connsiteX5" fmla="*/ 629026 w 1402758"/>
                <a:gd name="connsiteY5" fmla="*/ 1053352 h 2548777"/>
                <a:gd name="connsiteX0" fmla="*/ 595689 w 1291765"/>
                <a:gd name="connsiteY0" fmla="*/ 2495620 h 2495620"/>
                <a:gd name="connsiteX1" fmla="*/ 580608 w 1291765"/>
                <a:gd name="connsiteY1" fmla="*/ 1094651 h 2495620"/>
                <a:gd name="connsiteX2" fmla="*/ 114677 w 1291765"/>
                <a:gd name="connsiteY2" fmla="*/ 97701 h 2495620"/>
                <a:gd name="connsiteX3" fmla="*/ 525838 w 1291765"/>
                <a:gd name="connsiteY3" fmla="*/ 1091476 h 2495620"/>
                <a:gd name="connsiteX4" fmla="*/ 1291014 w 1291765"/>
                <a:gd name="connsiteY4" fmla="*/ 70 h 2495620"/>
                <a:gd name="connsiteX5" fmla="*/ 674270 w 1291765"/>
                <a:gd name="connsiteY5" fmla="*/ 1038295 h 2495620"/>
                <a:gd name="connsiteX0" fmla="*/ 595689 w 1291602"/>
                <a:gd name="connsiteY0" fmla="*/ 2496473 h 2496473"/>
                <a:gd name="connsiteX1" fmla="*/ 580608 w 1291602"/>
                <a:gd name="connsiteY1" fmla="*/ 1095504 h 2496473"/>
                <a:gd name="connsiteX2" fmla="*/ 114677 w 1291602"/>
                <a:gd name="connsiteY2" fmla="*/ 98554 h 2496473"/>
                <a:gd name="connsiteX3" fmla="*/ 525838 w 1291602"/>
                <a:gd name="connsiteY3" fmla="*/ 1092329 h 2496473"/>
                <a:gd name="connsiteX4" fmla="*/ 1291014 w 1291602"/>
                <a:gd name="connsiteY4" fmla="*/ 923 h 2496473"/>
                <a:gd name="connsiteX5" fmla="*/ 652840 w 1291602"/>
                <a:gd name="connsiteY5" fmla="*/ 905799 h 2496473"/>
                <a:gd name="connsiteX6" fmla="*/ 674270 w 1291602"/>
                <a:gd name="connsiteY6" fmla="*/ 1039148 h 2496473"/>
                <a:gd name="connsiteX0" fmla="*/ 595689 w 1291879"/>
                <a:gd name="connsiteY0" fmla="*/ 2495621 h 2495621"/>
                <a:gd name="connsiteX1" fmla="*/ 580608 w 1291879"/>
                <a:gd name="connsiteY1" fmla="*/ 1094652 h 2495621"/>
                <a:gd name="connsiteX2" fmla="*/ 114677 w 1291879"/>
                <a:gd name="connsiteY2" fmla="*/ 97702 h 2495621"/>
                <a:gd name="connsiteX3" fmla="*/ 525838 w 1291879"/>
                <a:gd name="connsiteY3" fmla="*/ 1091477 h 2495621"/>
                <a:gd name="connsiteX4" fmla="*/ 1291014 w 1291879"/>
                <a:gd name="connsiteY4" fmla="*/ 71 h 2495621"/>
                <a:gd name="connsiteX5" fmla="*/ 674270 w 1291879"/>
                <a:gd name="connsiteY5" fmla="*/ 1038296 h 2495621"/>
                <a:gd name="connsiteX0" fmla="*/ 595689 w 1295478"/>
                <a:gd name="connsiteY0" fmla="*/ 2495606 h 2495606"/>
                <a:gd name="connsiteX1" fmla="*/ 580608 w 1295478"/>
                <a:gd name="connsiteY1" fmla="*/ 1094637 h 2495606"/>
                <a:gd name="connsiteX2" fmla="*/ 114677 w 1295478"/>
                <a:gd name="connsiteY2" fmla="*/ 97687 h 2495606"/>
                <a:gd name="connsiteX3" fmla="*/ 525838 w 1295478"/>
                <a:gd name="connsiteY3" fmla="*/ 1091462 h 2495606"/>
                <a:gd name="connsiteX4" fmla="*/ 1291014 w 1295478"/>
                <a:gd name="connsiteY4" fmla="*/ 56 h 2495606"/>
                <a:gd name="connsiteX5" fmla="*/ 826670 w 1295478"/>
                <a:gd name="connsiteY5" fmla="*/ 1145437 h 2495606"/>
                <a:gd name="connsiteX0" fmla="*/ 595689 w 1291734"/>
                <a:gd name="connsiteY0" fmla="*/ 2495579 h 2495579"/>
                <a:gd name="connsiteX1" fmla="*/ 580608 w 1291734"/>
                <a:gd name="connsiteY1" fmla="*/ 1094610 h 2495579"/>
                <a:gd name="connsiteX2" fmla="*/ 114677 w 1291734"/>
                <a:gd name="connsiteY2" fmla="*/ 97660 h 2495579"/>
                <a:gd name="connsiteX3" fmla="*/ 525838 w 1291734"/>
                <a:gd name="connsiteY3" fmla="*/ 1091435 h 2495579"/>
                <a:gd name="connsiteX4" fmla="*/ 1291014 w 1291734"/>
                <a:gd name="connsiteY4" fmla="*/ 29 h 2495579"/>
                <a:gd name="connsiteX5" fmla="*/ 662364 w 1291734"/>
                <a:gd name="connsiteY5" fmla="*/ 1057304 h 2495579"/>
                <a:gd name="connsiteX0" fmla="*/ 482512 w 1179310"/>
                <a:gd name="connsiteY0" fmla="*/ 2495556 h 2495556"/>
                <a:gd name="connsiteX1" fmla="*/ 467431 w 1179310"/>
                <a:gd name="connsiteY1" fmla="*/ 1094587 h 2495556"/>
                <a:gd name="connsiteX2" fmla="*/ 1500 w 1179310"/>
                <a:gd name="connsiteY2" fmla="*/ 97637 h 2495556"/>
                <a:gd name="connsiteX3" fmla="*/ 350749 w 1179310"/>
                <a:gd name="connsiteY3" fmla="*/ 1072362 h 2495556"/>
                <a:gd name="connsiteX4" fmla="*/ 1177837 w 1179310"/>
                <a:gd name="connsiteY4" fmla="*/ 6 h 2495556"/>
                <a:gd name="connsiteX5" fmla="*/ 549187 w 1179310"/>
                <a:gd name="connsiteY5" fmla="*/ 1057281 h 2495556"/>
                <a:gd name="connsiteX0" fmla="*/ 482858 w 1179656"/>
                <a:gd name="connsiteY0" fmla="*/ 2495556 h 2495556"/>
                <a:gd name="connsiteX1" fmla="*/ 482065 w 1179656"/>
                <a:gd name="connsiteY1" fmla="*/ 1004099 h 2495556"/>
                <a:gd name="connsiteX2" fmla="*/ 1846 w 1179656"/>
                <a:gd name="connsiteY2" fmla="*/ 97637 h 2495556"/>
                <a:gd name="connsiteX3" fmla="*/ 351095 w 1179656"/>
                <a:gd name="connsiteY3" fmla="*/ 1072362 h 2495556"/>
                <a:gd name="connsiteX4" fmla="*/ 1178183 w 1179656"/>
                <a:gd name="connsiteY4" fmla="*/ 6 h 2495556"/>
                <a:gd name="connsiteX5" fmla="*/ 549533 w 1179656"/>
                <a:gd name="connsiteY5" fmla="*/ 1057281 h 2495556"/>
                <a:gd name="connsiteX0" fmla="*/ 482858 w 1180436"/>
                <a:gd name="connsiteY0" fmla="*/ 2495588 h 2495588"/>
                <a:gd name="connsiteX1" fmla="*/ 482065 w 1180436"/>
                <a:gd name="connsiteY1" fmla="*/ 1004131 h 2495588"/>
                <a:gd name="connsiteX2" fmla="*/ 1846 w 1180436"/>
                <a:gd name="connsiteY2" fmla="*/ 97669 h 2495588"/>
                <a:gd name="connsiteX3" fmla="*/ 351095 w 1180436"/>
                <a:gd name="connsiteY3" fmla="*/ 1072394 h 2495588"/>
                <a:gd name="connsiteX4" fmla="*/ 1178183 w 1180436"/>
                <a:gd name="connsiteY4" fmla="*/ 38 h 2495588"/>
                <a:gd name="connsiteX5" fmla="*/ 590015 w 1180436"/>
                <a:gd name="connsiteY5" fmla="*/ 1033500 h 2495588"/>
                <a:gd name="connsiteX0" fmla="*/ 482549 w 1179961"/>
                <a:gd name="connsiteY0" fmla="*/ 2495566 h 2495566"/>
                <a:gd name="connsiteX1" fmla="*/ 481756 w 1179961"/>
                <a:gd name="connsiteY1" fmla="*/ 1004109 h 2495566"/>
                <a:gd name="connsiteX2" fmla="*/ 1537 w 1179961"/>
                <a:gd name="connsiteY2" fmla="*/ 97647 h 2495566"/>
                <a:gd name="connsiteX3" fmla="*/ 360311 w 1179961"/>
                <a:gd name="connsiteY3" fmla="*/ 1058085 h 2495566"/>
                <a:gd name="connsiteX4" fmla="*/ 1177874 w 1179961"/>
                <a:gd name="connsiteY4" fmla="*/ 16 h 2495566"/>
                <a:gd name="connsiteX5" fmla="*/ 589706 w 1179961"/>
                <a:gd name="connsiteY5" fmla="*/ 1033478 h 2495566"/>
                <a:gd name="connsiteX0" fmla="*/ 590850 w 1288262"/>
                <a:gd name="connsiteY0" fmla="*/ 2495566 h 2495566"/>
                <a:gd name="connsiteX1" fmla="*/ 590057 w 1288262"/>
                <a:gd name="connsiteY1" fmla="*/ 1004109 h 2495566"/>
                <a:gd name="connsiteX2" fmla="*/ 109838 w 1288262"/>
                <a:gd name="connsiteY2" fmla="*/ 97647 h 2495566"/>
                <a:gd name="connsiteX3" fmla="*/ 468612 w 1288262"/>
                <a:gd name="connsiteY3" fmla="*/ 1058085 h 2495566"/>
                <a:gd name="connsiteX4" fmla="*/ 1286175 w 1288262"/>
                <a:gd name="connsiteY4" fmla="*/ 16 h 2495566"/>
                <a:gd name="connsiteX5" fmla="*/ 698007 w 1288262"/>
                <a:gd name="connsiteY5" fmla="*/ 1033478 h 2495566"/>
                <a:gd name="connsiteX0" fmla="*/ 673392 w 1370804"/>
                <a:gd name="connsiteY0" fmla="*/ 2495566 h 2495566"/>
                <a:gd name="connsiteX1" fmla="*/ 672599 w 1370804"/>
                <a:gd name="connsiteY1" fmla="*/ 1004109 h 2495566"/>
                <a:gd name="connsiteX2" fmla="*/ 99512 w 1370804"/>
                <a:gd name="connsiteY2" fmla="*/ 133366 h 2495566"/>
                <a:gd name="connsiteX3" fmla="*/ 551154 w 1370804"/>
                <a:gd name="connsiteY3" fmla="*/ 1058085 h 2495566"/>
                <a:gd name="connsiteX4" fmla="*/ 1368717 w 1370804"/>
                <a:gd name="connsiteY4" fmla="*/ 16 h 2495566"/>
                <a:gd name="connsiteX5" fmla="*/ 780549 w 1370804"/>
                <a:gd name="connsiteY5" fmla="*/ 1033478 h 2495566"/>
                <a:gd name="connsiteX0" fmla="*/ 647787 w 1345199"/>
                <a:gd name="connsiteY0" fmla="*/ 2495566 h 2495566"/>
                <a:gd name="connsiteX1" fmla="*/ 646994 w 1345199"/>
                <a:gd name="connsiteY1" fmla="*/ 1004109 h 2495566"/>
                <a:gd name="connsiteX2" fmla="*/ 102482 w 1345199"/>
                <a:gd name="connsiteY2" fmla="*/ 111934 h 2495566"/>
                <a:gd name="connsiteX3" fmla="*/ 525549 w 1345199"/>
                <a:gd name="connsiteY3" fmla="*/ 1058085 h 2495566"/>
                <a:gd name="connsiteX4" fmla="*/ 1343112 w 1345199"/>
                <a:gd name="connsiteY4" fmla="*/ 16 h 2495566"/>
                <a:gd name="connsiteX5" fmla="*/ 754944 w 1345199"/>
                <a:gd name="connsiteY5" fmla="*/ 1033478 h 2495566"/>
                <a:gd name="connsiteX0" fmla="*/ 629733 w 1327145"/>
                <a:gd name="connsiteY0" fmla="*/ 2495566 h 2495566"/>
                <a:gd name="connsiteX1" fmla="*/ 628940 w 1327145"/>
                <a:gd name="connsiteY1" fmla="*/ 1004109 h 2495566"/>
                <a:gd name="connsiteX2" fmla="*/ 84428 w 1327145"/>
                <a:gd name="connsiteY2" fmla="*/ 111934 h 2495566"/>
                <a:gd name="connsiteX3" fmla="*/ 507495 w 1327145"/>
                <a:gd name="connsiteY3" fmla="*/ 1058085 h 2495566"/>
                <a:gd name="connsiteX4" fmla="*/ 1325058 w 1327145"/>
                <a:gd name="connsiteY4" fmla="*/ 16 h 2495566"/>
                <a:gd name="connsiteX5" fmla="*/ 736890 w 1327145"/>
                <a:gd name="connsiteY5" fmla="*/ 1033478 h 2495566"/>
                <a:gd name="connsiteX0" fmla="*/ 647786 w 1345198"/>
                <a:gd name="connsiteY0" fmla="*/ 2495566 h 2495566"/>
                <a:gd name="connsiteX1" fmla="*/ 646993 w 1345198"/>
                <a:gd name="connsiteY1" fmla="*/ 1004109 h 2495566"/>
                <a:gd name="connsiteX2" fmla="*/ 102481 w 1345198"/>
                <a:gd name="connsiteY2" fmla="*/ 111934 h 2495566"/>
                <a:gd name="connsiteX3" fmla="*/ 525548 w 1345198"/>
                <a:gd name="connsiteY3" fmla="*/ 1058085 h 2495566"/>
                <a:gd name="connsiteX4" fmla="*/ 1343111 w 1345198"/>
                <a:gd name="connsiteY4" fmla="*/ 16 h 2495566"/>
                <a:gd name="connsiteX5" fmla="*/ 754943 w 1345198"/>
                <a:gd name="connsiteY5" fmla="*/ 1033478 h 2495566"/>
                <a:gd name="connsiteX0" fmla="*/ 687819 w 1385231"/>
                <a:gd name="connsiteY0" fmla="*/ 2495566 h 2495566"/>
                <a:gd name="connsiteX1" fmla="*/ 687026 w 1385231"/>
                <a:gd name="connsiteY1" fmla="*/ 1004109 h 2495566"/>
                <a:gd name="connsiteX2" fmla="*/ 142514 w 1385231"/>
                <a:gd name="connsiteY2" fmla="*/ 111934 h 2495566"/>
                <a:gd name="connsiteX3" fmla="*/ 565581 w 1385231"/>
                <a:gd name="connsiteY3" fmla="*/ 1058085 h 2495566"/>
                <a:gd name="connsiteX4" fmla="*/ 1383144 w 1385231"/>
                <a:gd name="connsiteY4" fmla="*/ 16 h 2495566"/>
                <a:gd name="connsiteX5" fmla="*/ 794976 w 1385231"/>
                <a:gd name="connsiteY5" fmla="*/ 1033478 h 2495566"/>
                <a:gd name="connsiteX0" fmla="*/ 675000 w 1372412"/>
                <a:gd name="connsiteY0" fmla="*/ 2495566 h 2495566"/>
                <a:gd name="connsiteX1" fmla="*/ 674207 w 1372412"/>
                <a:gd name="connsiteY1" fmla="*/ 1004109 h 2495566"/>
                <a:gd name="connsiteX2" fmla="*/ 129695 w 1372412"/>
                <a:gd name="connsiteY2" fmla="*/ 111934 h 2495566"/>
                <a:gd name="connsiteX3" fmla="*/ 552762 w 1372412"/>
                <a:gd name="connsiteY3" fmla="*/ 1058085 h 2495566"/>
                <a:gd name="connsiteX4" fmla="*/ 1370325 w 1372412"/>
                <a:gd name="connsiteY4" fmla="*/ 16 h 2495566"/>
                <a:gd name="connsiteX5" fmla="*/ 782157 w 1372412"/>
                <a:gd name="connsiteY5" fmla="*/ 1033478 h 2495566"/>
                <a:gd name="connsiteX0" fmla="*/ 675000 w 1502594"/>
                <a:gd name="connsiteY0" fmla="*/ 2546661 h 2546661"/>
                <a:gd name="connsiteX1" fmla="*/ 674207 w 1502594"/>
                <a:gd name="connsiteY1" fmla="*/ 1055204 h 2546661"/>
                <a:gd name="connsiteX2" fmla="*/ 129695 w 1502594"/>
                <a:gd name="connsiteY2" fmla="*/ 163029 h 2546661"/>
                <a:gd name="connsiteX3" fmla="*/ 552762 w 1502594"/>
                <a:gd name="connsiteY3" fmla="*/ 1109180 h 2546661"/>
                <a:gd name="connsiteX4" fmla="*/ 1370325 w 1502594"/>
                <a:gd name="connsiteY4" fmla="*/ 51111 h 2546661"/>
                <a:gd name="connsiteX5" fmla="*/ 782157 w 1502594"/>
                <a:gd name="connsiteY5" fmla="*/ 1084573 h 2546661"/>
                <a:gd name="connsiteX0" fmla="*/ 645869 w 1473463"/>
                <a:gd name="connsiteY0" fmla="*/ 2546661 h 2546661"/>
                <a:gd name="connsiteX1" fmla="*/ 645076 w 1473463"/>
                <a:gd name="connsiteY1" fmla="*/ 1055204 h 2546661"/>
                <a:gd name="connsiteX2" fmla="*/ 100564 w 1473463"/>
                <a:gd name="connsiteY2" fmla="*/ 163029 h 2546661"/>
                <a:gd name="connsiteX3" fmla="*/ 523631 w 1473463"/>
                <a:gd name="connsiteY3" fmla="*/ 1109180 h 2546661"/>
                <a:gd name="connsiteX4" fmla="*/ 1341194 w 1473463"/>
                <a:gd name="connsiteY4" fmla="*/ 51111 h 2546661"/>
                <a:gd name="connsiteX5" fmla="*/ 753026 w 1473463"/>
                <a:gd name="connsiteY5" fmla="*/ 1084573 h 2546661"/>
                <a:gd name="connsiteX0" fmla="*/ 648747 w 1476341"/>
                <a:gd name="connsiteY0" fmla="*/ 2546661 h 2546661"/>
                <a:gd name="connsiteX1" fmla="*/ 647954 w 1476341"/>
                <a:gd name="connsiteY1" fmla="*/ 1055204 h 2546661"/>
                <a:gd name="connsiteX2" fmla="*/ 103442 w 1476341"/>
                <a:gd name="connsiteY2" fmla="*/ 163029 h 2546661"/>
                <a:gd name="connsiteX3" fmla="*/ 526509 w 1476341"/>
                <a:gd name="connsiteY3" fmla="*/ 1109180 h 2546661"/>
                <a:gd name="connsiteX4" fmla="*/ 1344072 w 1476341"/>
                <a:gd name="connsiteY4" fmla="*/ 51111 h 2546661"/>
                <a:gd name="connsiteX5" fmla="*/ 755904 w 1476341"/>
                <a:gd name="connsiteY5" fmla="*/ 1084573 h 2546661"/>
                <a:gd name="connsiteX0" fmla="*/ 648747 w 1476341"/>
                <a:gd name="connsiteY0" fmla="*/ 2546661 h 2546661"/>
                <a:gd name="connsiteX1" fmla="*/ 647954 w 1476341"/>
                <a:gd name="connsiteY1" fmla="*/ 1055204 h 2546661"/>
                <a:gd name="connsiteX2" fmla="*/ 103442 w 1476341"/>
                <a:gd name="connsiteY2" fmla="*/ 163029 h 2546661"/>
                <a:gd name="connsiteX3" fmla="*/ 526509 w 1476341"/>
                <a:gd name="connsiteY3" fmla="*/ 1109180 h 2546661"/>
                <a:gd name="connsiteX4" fmla="*/ 1344072 w 1476341"/>
                <a:gd name="connsiteY4" fmla="*/ 51111 h 2546661"/>
                <a:gd name="connsiteX5" fmla="*/ 755904 w 1476341"/>
                <a:gd name="connsiteY5" fmla="*/ 1084573 h 2546661"/>
                <a:gd name="connsiteX6" fmla="*/ 755903 w 1476341"/>
                <a:gd name="connsiteY6" fmla="*/ 1079812 h 2546661"/>
                <a:gd name="connsiteX0" fmla="*/ 648747 w 1476341"/>
                <a:gd name="connsiteY0" fmla="*/ 2546661 h 2546661"/>
                <a:gd name="connsiteX1" fmla="*/ 647954 w 1476341"/>
                <a:gd name="connsiteY1" fmla="*/ 1055204 h 2546661"/>
                <a:gd name="connsiteX2" fmla="*/ 103442 w 1476341"/>
                <a:gd name="connsiteY2" fmla="*/ 163029 h 2546661"/>
                <a:gd name="connsiteX3" fmla="*/ 526509 w 1476341"/>
                <a:gd name="connsiteY3" fmla="*/ 1109180 h 2546661"/>
                <a:gd name="connsiteX4" fmla="*/ 1344072 w 1476341"/>
                <a:gd name="connsiteY4" fmla="*/ 51111 h 2546661"/>
                <a:gd name="connsiteX5" fmla="*/ 755904 w 1476341"/>
                <a:gd name="connsiteY5" fmla="*/ 1084573 h 2546661"/>
                <a:gd name="connsiteX6" fmla="*/ 665416 w 1476341"/>
                <a:gd name="connsiteY6" fmla="*/ 1153630 h 2546661"/>
                <a:gd name="connsiteX0" fmla="*/ 648747 w 1476341"/>
                <a:gd name="connsiteY0" fmla="*/ 2546661 h 2546661"/>
                <a:gd name="connsiteX1" fmla="*/ 647954 w 1476341"/>
                <a:gd name="connsiteY1" fmla="*/ 1055204 h 2546661"/>
                <a:gd name="connsiteX2" fmla="*/ 103442 w 1476341"/>
                <a:gd name="connsiteY2" fmla="*/ 163029 h 2546661"/>
                <a:gd name="connsiteX3" fmla="*/ 526509 w 1476341"/>
                <a:gd name="connsiteY3" fmla="*/ 1109180 h 2546661"/>
                <a:gd name="connsiteX4" fmla="*/ 1344072 w 1476341"/>
                <a:gd name="connsiteY4" fmla="*/ 51111 h 2546661"/>
                <a:gd name="connsiteX5" fmla="*/ 755904 w 1476341"/>
                <a:gd name="connsiteY5" fmla="*/ 1084573 h 2546661"/>
                <a:gd name="connsiteX6" fmla="*/ 624935 w 1476341"/>
                <a:gd name="connsiteY6" fmla="*/ 948843 h 2546661"/>
                <a:gd name="connsiteX0" fmla="*/ 648747 w 1473490"/>
                <a:gd name="connsiteY0" fmla="*/ 2546661 h 2546661"/>
                <a:gd name="connsiteX1" fmla="*/ 647954 w 1473490"/>
                <a:gd name="connsiteY1" fmla="*/ 1055204 h 2546661"/>
                <a:gd name="connsiteX2" fmla="*/ 103442 w 1473490"/>
                <a:gd name="connsiteY2" fmla="*/ 163029 h 2546661"/>
                <a:gd name="connsiteX3" fmla="*/ 526509 w 1473490"/>
                <a:gd name="connsiteY3" fmla="*/ 1109180 h 2546661"/>
                <a:gd name="connsiteX4" fmla="*/ 1344072 w 1473490"/>
                <a:gd name="connsiteY4" fmla="*/ 51111 h 2546661"/>
                <a:gd name="connsiteX5" fmla="*/ 755904 w 1473490"/>
                <a:gd name="connsiteY5" fmla="*/ 1084573 h 2546661"/>
                <a:gd name="connsiteX6" fmla="*/ 624935 w 1473490"/>
                <a:gd name="connsiteY6" fmla="*/ 948843 h 2546661"/>
                <a:gd name="connsiteX0" fmla="*/ 648747 w 1477073"/>
                <a:gd name="connsiteY0" fmla="*/ 2546661 h 2546661"/>
                <a:gd name="connsiteX1" fmla="*/ 647954 w 1477073"/>
                <a:gd name="connsiteY1" fmla="*/ 1055204 h 2546661"/>
                <a:gd name="connsiteX2" fmla="*/ 103442 w 1477073"/>
                <a:gd name="connsiteY2" fmla="*/ 163029 h 2546661"/>
                <a:gd name="connsiteX3" fmla="*/ 526509 w 1477073"/>
                <a:gd name="connsiteY3" fmla="*/ 1109180 h 2546661"/>
                <a:gd name="connsiteX4" fmla="*/ 1344072 w 1477073"/>
                <a:gd name="connsiteY4" fmla="*/ 51111 h 2546661"/>
                <a:gd name="connsiteX5" fmla="*/ 755904 w 1477073"/>
                <a:gd name="connsiteY5" fmla="*/ 1084573 h 2546661"/>
                <a:gd name="connsiteX6" fmla="*/ 624935 w 1477073"/>
                <a:gd name="connsiteY6" fmla="*/ 948843 h 2546661"/>
                <a:gd name="connsiteX0" fmla="*/ 648747 w 1467966"/>
                <a:gd name="connsiteY0" fmla="*/ 2534924 h 2534924"/>
                <a:gd name="connsiteX1" fmla="*/ 647954 w 1467966"/>
                <a:gd name="connsiteY1" fmla="*/ 1043467 h 2534924"/>
                <a:gd name="connsiteX2" fmla="*/ 103442 w 1467966"/>
                <a:gd name="connsiteY2" fmla="*/ 151292 h 2534924"/>
                <a:gd name="connsiteX3" fmla="*/ 526509 w 1467966"/>
                <a:gd name="connsiteY3" fmla="*/ 1097443 h 2534924"/>
                <a:gd name="connsiteX4" fmla="*/ 1344072 w 1467966"/>
                <a:gd name="connsiteY4" fmla="*/ 39374 h 2534924"/>
                <a:gd name="connsiteX5" fmla="*/ 755904 w 1467966"/>
                <a:gd name="connsiteY5" fmla="*/ 1072836 h 2534924"/>
                <a:gd name="connsiteX6" fmla="*/ 624935 w 1467966"/>
                <a:gd name="connsiteY6" fmla="*/ 937106 h 2534924"/>
                <a:gd name="connsiteX0" fmla="*/ 631614 w 1450833"/>
                <a:gd name="connsiteY0" fmla="*/ 2534924 h 2534924"/>
                <a:gd name="connsiteX1" fmla="*/ 630821 w 1450833"/>
                <a:gd name="connsiteY1" fmla="*/ 1043467 h 2534924"/>
                <a:gd name="connsiteX2" fmla="*/ 86309 w 1450833"/>
                <a:gd name="connsiteY2" fmla="*/ 151292 h 2534924"/>
                <a:gd name="connsiteX3" fmla="*/ 509376 w 1450833"/>
                <a:gd name="connsiteY3" fmla="*/ 1097443 h 2534924"/>
                <a:gd name="connsiteX4" fmla="*/ 1326939 w 1450833"/>
                <a:gd name="connsiteY4" fmla="*/ 39374 h 2534924"/>
                <a:gd name="connsiteX5" fmla="*/ 738771 w 1450833"/>
                <a:gd name="connsiteY5" fmla="*/ 1072836 h 2534924"/>
                <a:gd name="connsiteX6" fmla="*/ 607802 w 1450833"/>
                <a:gd name="connsiteY6" fmla="*/ 937106 h 2534924"/>
                <a:gd name="connsiteX0" fmla="*/ 655497 w 1474716"/>
                <a:gd name="connsiteY0" fmla="*/ 2534924 h 2534924"/>
                <a:gd name="connsiteX1" fmla="*/ 654704 w 1474716"/>
                <a:gd name="connsiteY1" fmla="*/ 1043467 h 2534924"/>
                <a:gd name="connsiteX2" fmla="*/ 110192 w 1474716"/>
                <a:gd name="connsiteY2" fmla="*/ 151292 h 2534924"/>
                <a:gd name="connsiteX3" fmla="*/ 533259 w 1474716"/>
                <a:gd name="connsiteY3" fmla="*/ 1097443 h 2534924"/>
                <a:gd name="connsiteX4" fmla="*/ 1350822 w 1474716"/>
                <a:gd name="connsiteY4" fmla="*/ 39374 h 2534924"/>
                <a:gd name="connsiteX5" fmla="*/ 762654 w 1474716"/>
                <a:gd name="connsiteY5" fmla="*/ 1072836 h 2534924"/>
                <a:gd name="connsiteX6" fmla="*/ 631685 w 1474716"/>
                <a:gd name="connsiteY6" fmla="*/ 937106 h 2534924"/>
                <a:gd name="connsiteX0" fmla="*/ 680903 w 1500122"/>
                <a:gd name="connsiteY0" fmla="*/ 2534924 h 2534924"/>
                <a:gd name="connsiteX1" fmla="*/ 680110 w 1500122"/>
                <a:gd name="connsiteY1" fmla="*/ 1043467 h 2534924"/>
                <a:gd name="connsiteX2" fmla="*/ 135598 w 1500122"/>
                <a:gd name="connsiteY2" fmla="*/ 151292 h 2534924"/>
                <a:gd name="connsiteX3" fmla="*/ 558665 w 1500122"/>
                <a:gd name="connsiteY3" fmla="*/ 1097443 h 2534924"/>
                <a:gd name="connsiteX4" fmla="*/ 1376228 w 1500122"/>
                <a:gd name="connsiteY4" fmla="*/ 39374 h 2534924"/>
                <a:gd name="connsiteX5" fmla="*/ 788060 w 1500122"/>
                <a:gd name="connsiteY5" fmla="*/ 1072836 h 2534924"/>
                <a:gd name="connsiteX6" fmla="*/ 657091 w 1500122"/>
                <a:gd name="connsiteY6" fmla="*/ 937106 h 2534924"/>
                <a:gd name="connsiteX0" fmla="*/ 679919 w 1499138"/>
                <a:gd name="connsiteY0" fmla="*/ 2534924 h 2534924"/>
                <a:gd name="connsiteX1" fmla="*/ 679126 w 1499138"/>
                <a:gd name="connsiteY1" fmla="*/ 1043467 h 2534924"/>
                <a:gd name="connsiteX2" fmla="*/ 134614 w 1499138"/>
                <a:gd name="connsiteY2" fmla="*/ 151292 h 2534924"/>
                <a:gd name="connsiteX3" fmla="*/ 557681 w 1499138"/>
                <a:gd name="connsiteY3" fmla="*/ 1097443 h 2534924"/>
                <a:gd name="connsiteX4" fmla="*/ 1375244 w 1499138"/>
                <a:gd name="connsiteY4" fmla="*/ 39374 h 2534924"/>
                <a:gd name="connsiteX5" fmla="*/ 787076 w 1499138"/>
                <a:gd name="connsiteY5" fmla="*/ 1072836 h 2534924"/>
                <a:gd name="connsiteX6" fmla="*/ 656107 w 1499138"/>
                <a:gd name="connsiteY6" fmla="*/ 937106 h 2534924"/>
                <a:gd name="connsiteX0" fmla="*/ 661317 w 1480536"/>
                <a:gd name="connsiteY0" fmla="*/ 2534924 h 2534924"/>
                <a:gd name="connsiteX1" fmla="*/ 660524 w 1480536"/>
                <a:gd name="connsiteY1" fmla="*/ 1043467 h 2534924"/>
                <a:gd name="connsiteX2" fmla="*/ 116012 w 1480536"/>
                <a:gd name="connsiteY2" fmla="*/ 151292 h 2534924"/>
                <a:gd name="connsiteX3" fmla="*/ 539079 w 1480536"/>
                <a:gd name="connsiteY3" fmla="*/ 1097443 h 2534924"/>
                <a:gd name="connsiteX4" fmla="*/ 1356642 w 1480536"/>
                <a:gd name="connsiteY4" fmla="*/ 39374 h 2534924"/>
                <a:gd name="connsiteX5" fmla="*/ 768474 w 1480536"/>
                <a:gd name="connsiteY5" fmla="*/ 1072836 h 2534924"/>
                <a:gd name="connsiteX6" fmla="*/ 637505 w 1480536"/>
                <a:gd name="connsiteY6" fmla="*/ 937106 h 2534924"/>
                <a:gd name="connsiteX0" fmla="*/ 654531 w 1473750"/>
                <a:gd name="connsiteY0" fmla="*/ 2534924 h 2534924"/>
                <a:gd name="connsiteX1" fmla="*/ 653738 w 1473750"/>
                <a:gd name="connsiteY1" fmla="*/ 1043467 h 2534924"/>
                <a:gd name="connsiteX2" fmla="*/ 109226 w 1473750"/>
                <a:gd name="connsiteY2" fmla="*/ 151292 h 2534924"/>
                <a:gd name="connsiteX3" fmla="*/ 532293 w 1473750"/>
                <a:gd name="connsiteY3" fmla="*/ 1097443 h 2534924"/>
                <a:gd name="connsiteX4" fmla="*/ 1349856 w 1473750"/>
                <a:gd name="connsiteY4" fmla="*/ 39374 h 2534924"/>
                <a:gd name="connsiteX5" fmla="*/ 761688 w 1473750"/>
                <a:gd name="connsiteY5" fmla="*/ 1072836 h 2534924"/>
                <a:gd name="connsiteX6" fmla="*/ 630719 w 1473750"/>
                <a:gd name="connsiteY6" fmla="*/ 937106 h 2534924"/>
                <a:gd name="connsiteX0" fmla="*/ 640881 w 1337663"/>
                <a:gd name="connsiteY0" fmla="*/ 2495551 h 2495551"/>
                <a:gd name="connsiteX1" fmla="*/ 640088 w 1337663"/>
                <a:gd name="connsiteY1" fmla="*/ 1004094 h 2495551"/>
                <a:gd name="connsiteX2" fmla="*/ 95576 w 1337663"/>
                <a:gd name="connsiteY2" fmla="*/ 111919 h 2495551"/>
                <a:gd name="connsiteX3" fmla="*/ 518643 w 1337663"/>
                <a:gd name="connsiteY3" fmla="*/ 1058070 h 2495551"/>
                <a:gd name="connsiteX4" fmla="*/ 559918 w 1337663"/>
                <a:gd name="connsiteY4" fmla="*/ 1038226 h 2495551"/>
                <a:gd name="connsiteX5" fmla="*/ 1336206 w 1337663"/>
                <a:gd name="connsiteY5" fmla="*/ 1 h 2495551"/>
                <a:gd name="connsiteX6" fmla="*/ 748038 w 1337663"/>
                <a:gd name="connsiteY6" fmla="*/ 1033463 h 2495551"/>
                <a:gd name="connsiteX7" fmla="*/ 617069 w 1337663"/>
                <a:gd name="connsiteY7" fmla="*/ 897733 h 2495551"/>
                <a:gd name="connsiteX0" fmla="*/ 640881 w 1337663"/>
                <a:gd name="connsiteY0" fmla="*/ 2495551 h 2495551"/>
                <a:gd name="connsiteX1" fmla="*/ 640088 w 1337663"/>
                <a:gd name="connsiteY1" fmla="*/ 1004094 h 2495551"/>
                <a:gd name="connsiteX2" fmla="*/ 95576 w 1337663"/>
                <a:gd name="connsiteY2" fmla="*/ 111919 h 2495551"/>
                <a:gd name="connsiteX3" fmla="*/ 518643 w 1337663"/>
                <a:gd name="connsiteY3" fmla="*/ 1058070 h 2495551"/>
                <a:gd name="connsiteX4" fmla="*/ 559918 w 1337663"/>
                <a:gd name="connsiteY4" fmla="*/ 1038226 h 2495551"/>
                <a:gd name="connsiteX5" fmla="*/ 1336206 w 1337663"/>
                <a:gd name="connsiteY5" fmla="*/ 1 h 2495551"/>
                <a:gd name="connsiteX6" fmla="*/ 748038 w 1337663"/>
                <a:gd name="connsiteY6" fmla="*/ 1033463 h 2495551"/>
                <a:gd name="connsiteX7" fmla="*/ 617069 w 1337663"/>
                <a:gd name="connsiteY7" fmla="*/ 897733 h 2495551"/>
                <a:gd name="connsiteX0" fmla="*/ 640881 w 1337663"/>
                <a:gd name="connsiteY0" fmla="*/ 2495551 h 2495551"/>
                <a:gd name="connsiteX1" fmla="*/ 640088 w 1337663"/>
                <a:gd name="connsiteY1" fmla="*/ 1004094 h 2495551"/>
                <a:gd name="connsiteX2" fmla="*/ 95576 w 1337663"/>
                <a:gd name="connsiteY2" fmla="*/ 111919 h 2495551"/>
                <a:gd name="connsiteX3" fmla="*/ 518643 w 1337663"/>
                <a:gd name="connsiteY3" fmla="*/ 1058070 h 2495551"/>
                <a:gd name="connsiteX4" fmla="*/ 559918 w 1337663"/>
                <a:gd name="connsiteY4" fmla="*/ 1038226 h 2495551"/>
                <a:gd name="connsiteX5" fmla="*/ 1336206 w 1337663"/>
                <a:gd name="connsiteY5" fmla="*/ 1 h 2495551"/>
                <a:gd name="connsiteX6" fmla="*/ 748038 w 1337663"/>
                <a:gd name="connsiteY6" fmla="*/ 1033463 h 2495551"/>
                <a:gd name="connsiteX7" fmla="*/ 617069 w 1337663"/>
                <a:gd name="connsiteY7" fmla="*/ 897733 h 2495551"/>
                <a:gd name="connsiteX0" fmla="*/ 640881 w 1337663"/>
                <a:gd name="connsiteY0" fmla="*/ 2495551 h 2495551"/>
                <a:gd name="connsiteX1" fmla="*/ 640088 w 1337663"/>
                <a:gd name="connsiteY1" fmla="*/ 1004094 h 2495551"/>
                <a:gd name="connsiteX2" fmla="*/ 95576 w 1337663"/>
                <a:gd name="connsiteY2" fmla="*/ 111919 h 2495551"/>
                <a:gd name="connsiteX3" fmla="*/ 518643 w 1337663"/>
                <a:gd name="connsiteY3" fmla="*/ 1058070 h 2495551"/>
                <a:gd name="connsiteX4" fmla="*/ 559918 w 1337663"/>
                <a:gd name="connsiteY4" fmla="*/ 1038226 h 2495551"/>
                <a:gd name="connsiteX5" fmla="*/ 1336206 w 1337663"/>
                <a:gd name="connsiteY5" fmla="*/ 1 h 2495551"/>
                <a:gd name="connsiteX6" fmla="*/ 748038 w 1337663"/>
                <a:gd name="connsiteY6" fmla="*/ 1033463 h 2495551"/>
                <a:gd name="connsiteX7" fmla="*/ 617069 w 1337663"/>
                <a:gd name="connsiteY7" fmla="*/ 897733 h 2495551"/>
                <a:gd name="connsiteX0" fmla="*/ 640881 w 1337663"/>
                <a:gd name="connsiteY0" fmla="*/ 2495551 h 2495551"/>
                <a:gd name="connsiteX1" fmla="*/ 640088 w 1337663"/>
                <a:gd name="connsiteY1" fmla="*/ 1004094 h 2495551"/>
                <a:gd name="connsiteX2" fmla="*/ 95576 w 1337663"/>
                <a:gd name="connsiteY2" fmla="*/ 111919 h 2495551"/>
                <a:gd name="connsiteX3" fmla="*/ 518643 w 1337663"/>
                <a:gd name="connsiteY3" fmla="*/ 1058070 h 2495551"/>
                <a:gd name="connsiteX4" fmla="*/ 559918 w 1337663"/>
                <a:gd name="connsiteY4" fmla="*/ 1038226 h 2495551"/>
                <a:gd name="connsiteX5" fmla="*/ 1336206 w 1337663"/>
                <a:gd name="connsiteY5" fmla="*/ 1 h 2495551"/>
                <a:gd name="connsiteX6" fmla="*/ 748038 w 1337663"/>
                <a:gd name="connsiteY6" fmla="*/ 1033463 h 2495551"/>
                <a:gd name="connsiteX7" fmla="*/ 617069 w 1337663"/>
                <a:gd name="connsiteY7" fmla="*/ 897733 h 2495551"/>
                <a:gd name="connsiteX0" fmla="*/ 628802 w 1325584"/>
                <a:gd name="connsiteY0" fmla="*/ 2495551 h 2495551"/>
                <a:gd name="connsiteX1" fmla="*/ 628009 w 1325584"/>
                <a:gd name="connsiteY1" fmla="*/ 1004094 h 2495551"/>
                <a:gd name="connsiteX2" fmla="*/ 83497 w 1325584"/>
                <a:gd name="connsiteY2" fmla="*/ 111919 h 2495551"/>
                <a:gd name="connsiteX3" fmla="*/ 506564 w 1325584"/>
                <a:gd name="connsiteY3" fmla="*/ 1058070 h 2495551"/>
                <a:gd name="connsiteX4" fmla="*/ 547839 w 1325584"/>
                <a:gd name="connsiteY4" fmla="*/ 1038226 h 2495551"/>
                <a:gd name="connsiteX5" fmla="*/ 1324127 w 1325584"/>
                <a:gd name="connsiteY5" fmla="*/ 1 h 2495551"/>
                <a:gd name="connsiteX6" fmla="*/ 735959 w 1325584"/>
                <a:gd name="connsiteY6" fmla="*/ 1033463 h 2495551"/>
                <a:gd name="connsiteX7" fmla="*/ 604990 w 1325584"/>
                <a:gd name="connsiteY7" fmla="*/ 897733 h 2495551"/>
                <a:gd name="connsiteX0" fmla="*/ 655570 w 1352352"/>
                <a:gd name="connsiteY0" fmla="*/ 2495551 h 2495551"/>
                <a:gd name="connsiteX1" fmla="*/ 654777 w 1352352"/>
                <a:gd name="connsiteY1" fmla="*/ 1004094 h 2495551"/>
                <a:gd name="connsiteX2" fmla="*/ 110265 w 1352352"/>
                <a:gd name="connsiteY2" fmla="*/ 111919 h 2495551"/>
                <a:gd name="connsiteX3" fmla="*/ 533332 w 1352352"/>
                <a:gd name="connsiteY3" fmla="*/ 1058070 h 2495551"/>
                <a:gd name="connsiteX4" fmla="*/ 574607 w 1352352"/>
                <a:gd name="connsiteY4" fmla="*/ 1038226 h 2495551"/>
                <a:gd name="connsiteX5" fmla="*/ 1350895 w 1352352"/>
                <a:gd name="connsiteY5" fmla="*/ 1 h 2495551"/>
                <a:gd name="connsiteX6" fmla="*/ 762727 w 1352352"/>
                <a:gd name="connsiteY6" fmla="*/ 1033463 h 2495551"/>
                <a:gd name="connsiteX7" fmla="*/ 631758 w 1352352"/>
                <a:gd name="connsiteY7" fmla="*/ 897733 h 2495551"/>
                <a:gd name="connsiteX0" fmla="*/ 655238 w 1414040"/>
                <a:gd name="connsiteY0" fmla="*/ 2505652 h 2505652"/>
                <a:gd name="connsiteX1" fmla="*/ 654445 w 1414040"/>
                <a:gd name="connsiteY1" fmla="*/ 1014195 h 2505652"/>
                <a:gd name="connsiteX2" fmla="*/ 109933 w 1414040"/>
                <a:gd name="connsiteY2" fmla="*/ 122020 h 2505652"/>
                <a:gd name="connsiteX3" fmla="*/ 533000 w 1414040"/>
                <a:gd name="connsiteY3" fmla="*/ 1068171 h 2505652"/>
                <a:gd name="connsiteX4" fmla="*/ 1386281 w 1414040"/>
                <a:gd name="connsiteY4" fmla="*/ 569696 h 2505652"/>
                <a:gd name="connsiteX5" fmla="*/ 1350563 w 1414040"/>
                <a:gd name="connsiteY5" fmla="*/ 10102 h 2505652"/>
                <a:gd name="connsiteX6" fmla="*/ 762395 w 1414040"/>
                <a:gd name="connsiteY6" fmla="*/ 1043564 h 2505652"/>
                <a:gd name="connsiteX7" fmla="*/ 631426 w 1414040"/>
                <a:gd name="connsiteY7" fmla="*/ 907834 h 2505652"/>
                <a:gd name="connsiteX0" fmla="*/ 654907 w 1405669"/>
                <a:gd name="connsiteY0" fmla="*/ 2518282 h 2518282"/>
                <a:gd name="connsiteX1" fmla="*/ 654114 w 1405669"/>
                <a:gd name="connsiteY1" fmla="*/ 1026825 h 2518282"/>
                <a:gd name="connsiteX2" fmla="*/ 109602 w 1405669"/>
                <a:gd name="connsiteY2" fmla="*/ 134650 h 2518282"/>
                <a:gd name="connsiteX3" fmla="*/ 532669 w 1405669"/>
                <a:gd name="connsiteY3" fmla="*/ 1080801 h 2518282"/>
                <a:gd name="connsiteX4" fmla="*/ 1369281 w 1405669"/>
                <a:gd name="connsiteY4" fmla="*/ 429926 h 2518282"/>
                <a:gd name="connsiteX5" fmla="*/ 1350232 w 1405669"/>
                <a:gd name="connsiteY5" fmla="*/ 22732 h 2518282"/>
                <a:gd name="connsiteX6" fmla="*/ 762064 w 1405669"/>
                <a:gd name="connsiteY6" fmla="*/ 1056194 h 2518282"/>
                <a:gd name="connsiteX7" fmla="*/ 631095 w 1405669"/>
                <a:gd name="connsiteY7" fmla="*/ 920464 h 2518282"/>
                <a:gd name="connsiteX0" fmla="*/ 654907 w 1453077"/>
                <a:gd name="connsiteY0" fmla="*/ 2522152 h 2522152"/>
                <a:gd name="connsiteX1" fmla="*/ 654114 w 1453077"/>
                <a:gd name="connsiteY1" fmla="*/ 1030695 h 2522152"/>
                <a:gd name="connsiteX2" fmla="*/ 109602 w 1453077"/>
                <a:gd name="connsiteY2" fmla="*/ 138520 h 2522152"/>
                <a:gd name="connsiteX3" fmla="*/ 532669 w 1453077"/>
                <a:gd name="connsiteY3" fmla="*/ 1084671 h 2522152"/>
                <a:gd name="connsiteX4" fmla="*/ 1369281 w 1453077"/>
                <a:gd name="connsiteY4" fmla="*/ 433796 h 2522152"/>
                <a:gd name="connsiteX5" fmla="*/ 1354995 w 1453077"/>
                <a:gd name="connsiteY5" fmla="*/ 19458 h 2522152"/>
                <a:gd name="connsiteX6" fmla="*/ 762064 w 1453077"/>
                <a:gd name="connsiteY6" fmla="*/ 1060064 h 2522152"/>
                <a:gd name="connsiteX7" fmla="*/ 631095 w 1453077"/>
                <a:gd name="connsiteY7" fmla="*/ 924334 h 2522152"/>
                <a:gd name="connsiteX0" fmla="*/ 654907 w 1430197"/>
                <a:gd name="connsiteY0" fmla="*/ 2529882 h 2529882"/>
                <a:gd name="connsiteX1" fmla="*/ 654114 w 1430197"/>
                <a:gd name="connsiteY1" fmla="*/ 1038425 h 2529882"/>
                <a:gd name="connsiteX2" fmla="*/ 109602 w 1430197"/>
                <a:gd name="connsiteY2" fmla="*/ 146250 h 2529882"/>
                <a:gd name="connsiteX3" fmla="*/ 532669 w 1430197"/>
                <a:gd name="connsiteY3" fmla="*/ 1092401 h 2529882"/>
                <a:gd name="connsiteX4" fmla="*/ 1369281 w 1430197"/>
                <a:gd name="connsiteY4" fmla="*/ 441526 h 2529882"/>
                <a:gd name="connsiteX5" fmla="*/ 1354995 w 1430197"/>
                <a:gd name="connsiteY5" fmla="*/ 27188 h 2529882"/>
                <a:gd name="connsiteX6" fmla="*/ 1269269 w 1430197"/>
                <a:gd name="connsiteY6" fmla="*/ 153394 h 2529882"/>
                <a:gd name="connsiteX7" fmla="*/ 762064 w 1430197"/>
                <a:gd name="connsiteY7" fmla="*/ 1067794 h 2529882"/>
                <a:gd name="connsiteX8" fmla="*/ 631095 w 1430197"/>
                <a:gd name="connsiteY8" fmla="*/ 932064 h 2529882"/>
                <a:gd name="connsiteX0" fmla="*/ 654907 w 1441145"/>
                <a:gd name="connsiteY0" fmla="*/ 2531567 h 2531567"/>
                <a:gd name="connsiteX1" fmla="*/ 654114 w 1441145"/>
                <a:gd name="connsiteY1" fmla="*/ 1040110 h 2531567"/>
                <a:gd name="connsiteX2" fmla="*/ 109602 w 1441145"/>
                <a:gd name="connsiteY2" fmla="*/ 147935 h 2531567"/>
                <a:gd name="connsiteX3" fmla="*/ 532669 w 1441145"/>
                <a:gd name="connsiteY3" fmla="*/ 1094086 h 2531567"/>
                <a:gd name="connsiteX4" fmla="*/ 1369281 w 1441145"/>
                <a:gd name="connsiteY4" fmla="*/ 443211 h 2531567"/>
                <a:gd name="connsiteX5" fmla="*/ 1354995 w 1441145"/>
                <a:gd name="connsiteY5" fmla="*/ 28873 h 2531567"/>
                <a:gd name="connsiteX6" fmla="*/ 1002569 w 1441145"/>
                <a:gd name="connsiteY6" fmla="*/ 150317 h 2531567"/>
                <a:gd name="connsiteX7" fmla="*/ 762064 w 1441145"/>
                <a:gd name="connsiteY7" fmla="*/ 1069479 h 2531567"/>
                <a:gd name="connsiteX8" fmla="*/ 631095 w 1441145"/>
                <a:gd name="connsiteY8" fmla="*/ 933749 h 2531567"/>
                <a:gd name="connsiteX0" fmla="*/ 654907 w 1441145"/>
                <a:gd name="connsiteY0" fmla="*/ 2531567 h 2531567"/>
                <a:gd name="connsiteX1" fmla="*/ 654114 w 1441145"/>
                <a:gd name="connsiteY1" fmla="*/ 1040110 h 2531567"/>
                <a:gd name="connsiteX2" fmla="*/ 109602 w 1441145"/>
                <a:gd name="connsiteY2" fmla="*/ 147935 h 2531567"/>
                <a:gd name="connsiteX3" fmla="*/ 532669 w 1441145"/>
                <a:gd name="connsiteY3" fmla="*/ 1094086 h 2531567"/>
                <a:gd name="connsiteX4" fmla="*/ 1369281 w 1441145"/>
                <a:gd name="connsiteY4" fmla="*/ 443211 h 2531567"/>
                <a:gd name="connsiteX5" fmla="*/ 1354995 w 1441145"/>
                <a:gd name="connsiteY5" fmla="*/ 28873 h 2531567"/>
                <a:gd name="connsiteX6" fmla="*/ 1002569 w 1441145"/>
                <a:gd name="connsiteY6" fmla="*/ 150317 h 2531567"/>
                <a:gd name="connsiteX7" fmla="*/ 721582 w 1441145"/>
                <a:gd name="connsiteY7" fmla="*/ 840879 h 2531567"/>
                <a:gd name="connsiteX8" fmla="*/ 631095 w 1441145"/>
                <a:gd name="connsiteY8" fmla="*/ 933749 h 2531567"/>
                <a:gd name="connsiteX0" fmla="*/ 652181 w 1367793"/>
                <a:gd name="connsiteY0" fmla="*/ 2548817 h 2548817"/>
                <a:gd name="connsiteX1" fmla="*/ 651388 w 1367793"/>
                <a:gd name="connsiteY1" fmla="*/ 1057360 h 2548817"/>
                <a:gd name="connsiteX2" fmla="*/ 106876 w 1367793"/>
                <a:gd name="connsiteY2" fmla="*/ 165185 h 2548817"/>
                <a:gd name="connsiteX3" fmla="*/ 529943 w 1367793"/>
                <a:gd name="connsiteY3" fmla="*/ 1111336 h 2548817"/>
                <a:gd name="connsiteX4" fmla="*/ 1226061 w 1367793"/>
                <a:gd name="connsiteY4" fmla="*/ 693823 h 2548817"/>
                <a:gd name="connsiteX5" fmla="*/ 1352269 w 1367793"/>
                <a:gd name="connsiteY5" fmla="*/ 46123 h 2548817"/>
                <a:gd name="connsiteX6" fmla="*/ 999843 w 1367793"/>
                <a:gd name="connsiteY6" fmla="*/ 167567 h 2548817"/>
                <a:gd name="connsiteX7" fmla="*/ 718856 w 1367793"/>
                <a:gd name="connsiteY7" fmla="*/ 858129 h 2548817"/>
                <a:gd name="connsiteX8" fmla="*/ 628369 w 1367793"/>
                <a:gd name="connsiteY8" fmla="*/ 950999 h 2548817"/>
                <a:gd name="connsiteX0" fmla="*/ 652181 w 1441542"/>
                <a:gd name="connsiteY0" fmla="*/ 2535546 h 2535546"/>
                <a:gd name="connsiteX1" fmla="*/ 651388 w 1441542"/>
                <a:gd name="connsiteY1" fmla="*/ 1044089 h 2535546"/>
                <a:gd name="connsiteX2" fmla="*/ 106876 w 1441542"/>
                <a:gd name="connsiteY2" fmla="*/ 151914 h 2535546"/>
                <a:gd name="connsiteX3" fmla="*/ 529943 w 1441542"/>
                <a:gd name="connsiteY3" fmla="*/ 1098065 h 2535546"/>
                <a:gd name="connsiteX4" fmla="*/ 1226061 w 1441542"/>
                <a:gd name="connsiteY4" fmla="*/ 680552 h 2535546"/>
                <a:gd name="connsiteX5" fmla="*/ 1433232 w 1441542"/>
                <a:gd name="connsiteY5" fmla="*/ 51902 h 2535546"/>
                <a:gd name="connsiteX6" fmla="*/ 999843 w 1441542"/>
                <a:gd name="connsiteY6" fmla="*/ 154296 h 2535546"/>
                <a:gd name="connsiteX7" fmla="*/ 718856 w 1441542"/>
                <a:gd name="connsiteY7" fmla="*/ 844858 h 2535546"/>
                <a:gd name="connsiteX8" fmla="*/ 628369 w 1441542"/>
                <a:gd name="connsiteY8" fmla="*/ 937728 h 2535546"/>
                <a:gd name="connsiteX0" fmla="*/ 652181 w 1462710"/>
                <a:gd name="connsiteY0" fmla="*/ 2564860 h 2564860"/>
                <a:gd name="connsiteX1" fmla="*/ 651388 w 1462710"/>
                <a:gd name="connsiteY1" fmla="*/ 1073403 h 2564860"/>
                <a:gd name="connsiteX2" fmla="*/ 106876 w 1462710"/>
                <a:gd name="connsiteY2" fmla="*/ 181228 h 2564860"/>
                <a:gd name="connsiteX3" fmla="*/ 529943 w 1462710"/>
                <a:gd name="connsiteY3" fmla="*/ 1127379 h 2564860"/>
                <a:gd name="connsiteX4" fmla="*/ 1226061 w 1462710"/>
                <a:gd name="connsiteY4" fmla="*/ 709866 h 2564860"/>
                <a:gd name="connsiteX5" fmla="*/ 1433232 w 1462710"/>
                <a:gd name="connsiteY5" fmla="*/ 81216 h 2564860"/>
                <a:gd name="connsiteX6" fmla="*/ 999843 w 1462710"/>
                <a:gd name="connsiteY6" fmla="*/ 183610 h 2564860"/>
                <a:gd name="connsiteX7" fmla="*/ 718856 w 1462710"/>
                <a:gd name="connsiteY7" fmla="*/ 874172 h 2564860"/>
                <a:gd name="connsiteX8" fmla="*/ 628369 w 1462710"/>
                <a:gd name="connsiteY8" fmla="*/ 967042 h 2564860"/>
                <a:gd name="connsiteX0" fmla="*/ 595760 w 1406289"/>
                <a:gd name="connsiteY0" fmla="*/ 2564860 h 2564860"/>
                <a:gd name="connsiteX1" fmla="*/ 594967 w 1406289"/>
                <a:gd name="connsiteY1" fmla="*/ 1073403 h 2564860"/>
                <a:gd name="connsiteX2" fmla="*/ 50455 w 1406289"/>
                <a:gd name="connsiteY2" fmla="*/ 181228 h 2564860"/>
                <a:gd name="connsiteX3" fmla="*/ 71883 w 1406289"/>
                <a:gd name="connsiteY3" fmla="*/ 709866 h 2564860"/>
                <a:gd name="connsiteX4" fmla="*/ 473522 w 1406289"/>
                <a:gd name="connsiteY4" fmla="*/ 1127379 h 2564860"/>
                <a:gd name="connsiteX5" fmla="*/ 1169640 w 1406289"/>
                <a:gd name="connsiteY5" fmla="*/ 709866 h 2564860"/>
                <a:gd name="connsiteX6" fmla="*/ 1376811 w 1406289"/>
                <a:gd name="connsiteY6" fmla="*/ 81216 h 2564860"/>
                <a:gd name="connsiteX7" fmla="*/ 943422 w 1406289"/>
                <a:gd name="connsiteY7" fmla="*/ 183610 h 2564860"/>
                <a:gd name="connsiteX8" fmla="*/ 662435 w 1406289"/>
                <a:gd name="connsiteY8" fmla="*/ 874172 h 2564860"/>
                <a:gd name="connsiteX9" fmla="*/ 571948 w 1406289"/>
                <a:gd name="connsiteY9" fmla="*/ 967042 h 2564860"/>
                <a:gd name="connsiteX0" fmla="*/ 570672 w 1381201"/>
                <a:gd name="connsiteY0" fmla="*/ 2564860 h 2564860"/>
                <a:gd name="connsiteX1" fmla="*/ 569879 w 1381201"/>
                <a:gd name="connsiteY1" fmla="*/ 1073403 h 2564860"/>
                <a:gd name="connsiteX2" fmla="*/ 72992 w 1381201"/>
                <a:gd name="connsiteY2" fmla="*/ 197897 h 2564860"/>
                <a:gd name="connsiteX3" fmla="*/ 46795 w 1381201"/>
                <a:gd name="connsiteY3" fmla="*/ 709866 h 2564860"/>
                <a:gd name="connsiteX4" fmla="*/ 448434 w 1381201"/>
                <a:gd name="connsiteY4" fmla="*/ 1127379 h 2564860"/>
                <a:gd name="connsiteX5" fmla="*/ 1144552 w 1381201"/>
                <a:gd name="connsiteY5" fmla="*/ 709866 h 2564860"/>
                <a:gd name="connsiteX6" fmla="*/ 1351723 w 1381201"/>
                <a:gd name="connsiteY6" fmla="*/ 81216 h 2564860"/>
                <a:gd name="connsiteX7" fmla="*/ 918334 w 1381201"/>
                <a:gd name="connsiteY7" fmla="*/ 183610 h 2564860"/>
                <a:gd name="connsiteX8" fmla="*/ 637347 w 1381201"/>
                <a:gd name="connsiteY8" fmla="*/ 874172 h 2564860"/>
                <a:gd name="connsiteX9" fmla="*/ 546860 w 1381201"/>
                <a:gd name="connsiteY9" fmla="*/ 967042 h 2564860"/>
                <a:gd name="connsiteX0" fmla="*/ 557545 w 1368074"/>
                <a:gd name="connsiteY0" fmla="*/ 2564860 h 2564860"/>
                <a:gd name="connsiteX1" fmla="*/ 556752 w 1368074"/>
                <a:gd name="connsiteY1" fmla="*/ 1073403 h 2564860"/>
                <a:gd name="connsiteX2" fmla="*/ 278937 w 1368074"/>
                <a:gd name="connsiteY2" fmla="*/ 457454 h 2564860"/>
                <a:gd name="connsiteX3" fmla="*/ 59865 w 1368074"/>
                <a:gd name="connsiteY3" fmla="*/ 197897 h 2564860"/>
                <a:gd name="connsiteX4" fmla="*/ 33668 w 1368074"/>
                <a:gd name="connsiteY4" fmla="*/ 709866 h 2564860"/>
                <a:gd name="connsiteX5" fmla="*/ 435307 w 1368074"/>
                <a:gd name="connsiteY5" fmla="*/ 1127379 h 2564860"/>
                <a:gd name="connsiteX6" fmla="*/ 1131425 w 1368074"/>
                <a:gd name="connsiteY6" fmla="*/ 709866 h 2564860"/>
                <a:gd name="connsiteX7" fmla="*/ 1338596 w 1368074"/>
                <a:gd name="connsiteY7" fmla="*/ 81216 h 2564860"/>
                <a:gd name="connsiteX8" fmla="*/ 905207 w 1368074"/>
                <a:gd name="connsiteY8" fmla="*/ 183610 h 2564860"/>
                <a:gd name="connsiteX9" fmla="*/ 624220 w 1368074"/>
                <a:gd name="connsiteY9" fmla="*/ 874172 h 2564860"/>
                <a:gd name="connsiteX10" fmla="*/ 533733 w 1368074"/>
                <a:gd name="connsiteY10" fmla="*/ 967042 h 2564860"/>
                <a:gd name="connsiteX0" fmla="*/ 559778 w 1370307"/>
                <a:gd name="connsiteY0" fmla="*/ 2564860 h 2564860"/>
                <a:gd name="connsiteX1" fmla="*/ 558985 w 1370307"/>
                <a:gd name="connsiteY1" fmla="*/ 1073403 h 2564860"/>
                <a:gd name="connsiteX2" fmla="*/ 335939 w 1370307"/>
                <a:gd name="connsiteY2" fmla="*/ 383635 h 2564860"/>
                <a:gd name="connsiteX3" fmla="*/ 62098 w 1370307"/>
                <a:gd name="connsiteY3" fmla="*/ 197897 h 2564860"/>
                <a:gd name="connsiteX4" fmla="*/ 35901 w 1370307"/>
                <a:gd name="connsiteY4" fmla="*/ 709866 h 2564860"/>
                <a:gd name="connsiteX5" fmla="*/ 437540 w 1370307"/>
                <a:gd name="connsiteY5" fmla="*/ 1127379 h 2564860"/>
                <a:gd name="connsiteX6" fmla="*/ 1133658 w 1370307"/>
                <a:gd name="connsiteY6" fmla="*/ 709866 h 2564860"/>
                <a:gd name="connsiteX7" fmla="*/ 1340829 w 1370307"/>
                <a:gd name="connsiteY7" fmla="*/ 81216 h 2564860"/>
                <a:gd name="connsiteX8" fmla="*/ 907440 w 1370307"/>
                <a:gd name="connsiteY8" fmla="*/ 183610 h 2564860"/>
                <a:gd name="connsiteX9" fmla="*/ 626453 w 1370307"/>
                <a:gd name="connsiteY9" fmla="*/ 874172 h 2564860"/>
                <a:gd name="connsiteX10" fmla="*/ 535966 w 1370307"/>
                <a:gd name="connsiteY10" fmla="*/ 967042 h 2564860"/>
                <a:gd name="connsiteX0" fmla="*/ 598828 w 1409357"/>
                <a:gd name="connsiteY0" fmla="*/ 2564860 h 2564860"/>
                <a:gd name="connsiteX1" fmla="*/ 598035 w 1409357"/>
                <a:gd name="connsiteY1" fmla="*/ 1073403 h 2564860"/>
                <a:gd name="connsiteX2" fmla="*/ 374989 w 1409357"/>
                <a:gd name="connsiteY2" fmla="*/ 383635 h 2564860"/>
                <a:gd name="connsiteX3" fmla="*/ 24948 w 1409357"/>
                <a:gd name="connsiteY3" fmla="*/ 207422 h 2564860"/>
                <a:gd name="connsiteX4" fmla="*/ 74951 w 1409357"/>
                <a:gd name="connsiteY4" fmla="*/ 709866 h 2564860"/>
                <a:gd name="connsiteX5" fmla="*/ 476590 w 1409357"/>
                <a:gd name="connsiteY5" fmla="*/ 1127379 h 2564860"/>
                <a:gd name="connsiteX6" fmla="*/ 1172708 w 1409357"/>
                <a:gd name="connsiteY6" fmla="*/ 709866 h 2564860"/>
                <a:gd name="connsiteX7" fmla="*/ 1379879 w 1409357"/>
                <a:gd name="connsiteY7" fmla="*/ 81216 h 2564860"/>
                <a:gd name="connsiteX8" fmla="*/ 946490 w 1409357"/>
                <a:gd name="connsiteY8" fmla="*/ 183610 h 2564860"/>
                <a:gd name="connsiteX9" fmla="*/ 665503 w 1409357"/>
                <a:gd name="connsiteY9" fmla="*/ 874172 h 2564860"/>
                <a:gd name="connsiteX10" fmla="*/ 575016 w 1409357"/>
                <a:gd name="connsiteY10" fmla="*/ 967042 h 2564860"/>
                <a:gd name="connsiteX0" fmla="*/ 631267 w 1441796"/>
                <a:gd name="connsiteY0" fmla="*/ 2564860 h 2564860"/>
                <a:gd name="connsiteX1" fmla="*/ 630474 w 1441796"/>
                <a:gd name="connsiteY1" fmla="*/ 1073403 h 2564860"/>
                <a:gd name="connsiteX2" fmla="*/ 407428 w 1441796"/>
                <a:gd name="connsiteY2" fmla="*/ 383635 h 2564860"/>
                <a:gd name="connsiteX3" fmla="*/ 57387 w 1441796"/>
                <a:gd name="connsiteY3" fmla="*/ 207422 h 2564860"/>
                <a:gd name="connsiteX4" fmla="*/ 43097 w 1441796"/>
                <a:gd name="connsiteY4" fmla="*/ 702722 h 2564860"/>
                <a:gd name="connsiteX5" fmla="*/ 509029 w 1441796"/>
                <a:gd name="connsiteY5" fmla="*/ 1127379 h 2564860"/>
                <a:gd name="connsiteX6" fmla="*/ 1205147 w 1441796"/>
                <a:gd name="connsiteY6" fmla="*/ 709866 h 2564860"/>
                <a:gd name="connsiteX7" fmla="*/ 1412318 w 1441796"/>
                <a:gd name="connsiteY7" fmla="*/ 81216 h 2564860"/>
                <a:gd name="connsiteX8" fmla="*/ 978929 w 1441796"/>
                <a:gd name="connsiteY8" fmla="*/ 183610 h 2564860"/>
                <a:gd name="connsiteX9" fmla="*/ 697942 w 1441796"/>
                <a:gd name="connsiteY9" fmla="*/ 874172 h 2564860"/>
                <a:gd name="connsiteX10" fmla="*/ 607455 w 1441796"/>
                <a:gd name="connsiteY10" fmla="*/ 967042 h 2564860"/>
                <a:gd name="connsiteX0" fmla="*/ 644524 w 1455053"/>
                <a:gd name="connsiteY0" fmla="*/ 2564860 h 2564860"/>
                <a:gd name="connsiteX1" fmla="*/ 643731 w 1455053"/>
                <a:gd name="connsiteY1" fmla="*/ 1073403 h 2564860"/>
                <a:gd name="connsiteX2" fmla="*/ 420685 w 1455053"/>
                <a:gd name="connsiteY2" fmla="*/ 383635 h 2564860"/>
                <a:gd name="connsiteX3" fmla="*/ 70644 w 1455053"/>
                <a:gd name="connsiteY3" fmla="*/ 207422 h 2564860"/>
                <a:gd name="connsiteX4" fmla="*/ 56354 w 1455053"/>
                <a:gd name="connsiteY4" fmla="*/ 702722 h 2564860"/>
                <a:gd name="connsiteX5" fmla="*/ 522286 w 1455053"/>
                <a:gd name="connsiteY5" fmla="*/ 1127379 h 2564860"/>
                <a:gd name="connsiteX6" fmla="*/ 1218404 w 1455053"/>
                <a:gd name="connsiteY6" fmla="*/ 709866 h 2564860"/>
                <a:gd name="connsiteX7" fmla="*/ 1425575 w 1455053"/>
                <a:gd name="connsiteY7" fmla="*/ 81216 h 2564860"/>
                <a:gd name="connsiteX8" fmla="*/ 992186 w 1455053"/>
                <a:gd name="connsiteY8" fmla="*/ 183610 h 2564860"/>
                <a:gd name="connsiteX9" fmla="*/ 711199 w 1455053"/>
                <a:gd name="connsiteY9" fmla="*/ 874172 h 2564860"/>
                <a:gd name="connsiteX10" fmla="*/ 620712 w 1455053"/>
                <a:gd name="connsiteY10" fmla="*/ 967042 h 2564860"/>
                <a:gd name="connsiteX0" fmla="*/ 644524 w 1455053"/>
                <a:gd name="connsiteY0" fmla="*/ 2564860 h 2564860"/>
                <a:gd name="connsiteX1" fmla="*/ 643731 w 1455053"/>
                <a:gd name="connsiteY1" fmla="*/ 1073403 h 2564860"/>
                <a:gd name="connsiteX2" fmla="*/ 420685 w 1455053"/>
                <a:gd name="connsiteY2" fmla="*/ 383635 h 2564860"/>
                <a:gd name="connsiteX3" fmla="*/ 70644 w 1455053"/>
                <a:gd name="connsiteY3" fmla="*/ 207422 h 2564860"/>
                <a:gd name="connsiteX4" fmla="*/ 56354 w 1455053"/>
                <a:gd name="connsiteY4" fmla="*/ 702722 h 2564860"/>
                <a:gd name="connsiteX5" fmla="*/ 522286 w 1455053"/>
                <a:gd name="connsiteY5" fmla="*/ 1127379 h 2564860"/>
                <a:gd name="connsiteX6" fmla="*/ 1218404 w 1455053"/>
                <a:gd name="connsiteY6" fmla="*/ 709866 h 2564860"/>
                <a:gd name="connsiteX7" fmla="*/ 1425575 w 1455053"/>
                <a:gd name="connsiteY7" fmla="*/ 81216 h 2564860"/>
                <a:gd name="connsiteX8" fmla="*/ 992186 w 1455053"/>
                <a:gd name="connsiteY8" fmla="*/ 183610 h 2564860"/>
                <a:gd name="connsiteX9" fmla="*/ 711199 w 1455053"/>
                <a:gd name="connsiteY9" fmla="*/ 874172 h 2564860"/>
                <a:gd name="connsiteX10" fmla="*/ 644524 w 1455053"/>
                <a:gd name="connsiteY10" fmla="*/ 1052767 h 2564860"/>
                <a:gd name="connsiteX0" fmla="*/ 644524 w 1407007"/>
                <a:gd name="connsiteY0" fmla="*/ 2578421 h 2578421"/>
                <a:gd name="connsiteX1" fmla="*/ 643731 w 1407007"/>
                <a:gd name="connsiteY1" fmla="*/ 1086964 h 2578421"/>
                <a:gd name="connsiteX2" fmla="*/ 420685 w 1407007"/>
                <a:gd name="connsiteY2" fmla="*/ 397196 h 2578421"/>
                <a:gd name="connsiteX3" fmla="*/ 70644 w 1407007"/>
                <a:gd name="connsiteY3" fmla="*/ 220983 h 2578421"/>
                <a:gd name="connsiteX4" fmla="*/ 56354 w 1407007"/>
                <a:gd name="connsiteY4" fmla="*/ 716283 h 2578421"/>
                <a:gd name="connsiteX5" fmla="*/ 522286 w 1407007"/>
                <a:gd name="connsiteY5" fmla="*/ 1140940 h 2578421"/>
                <a:gd name="connsiteX6" fmla="*/ 1218404 w 1407007"/>
                <a:gd name="connsiteY6" fmla="*/ 723427 h 2578421"/>
                <a:gd name="connsiteX7" fmla="*/ 1370807 w 1407007"/>
                <a:gd name="connsiteY7" fmla="*/ 75727 h 2578421"/>
                <a:gd name="connsiteX8" fmla="*/ 992186 w 1407007"/>
                <a:gd name="connsiteY8" fmla="*/ 197171 h 2578421"/>
                <a:gd name="connsiteX9" fmla="*/ 711199 w 1407007"/>
                <a:gd name="connsiteY9" fmla="*/ 887733 h 2578421"/>
                <a:gd name="connsiteX10" fmla="*/ 644524 w 1407007"/>
                <a:gd name="connsiteY10" fmla="*/ 1066328 h 2578421"/>
                <a:gd name="connsiteX0" fmla="*/ 644524 w 1386769"/>
                <a:gd name="connsiteY0" fmla="*/ 2527538 h 2527538"/>
                <a:gd name="connsiteX1" fmla="*/ 643731 w 1386769"/>
                <a:gd name="connsiteY1" fmla="*/ 1036081 h 2527538"/>
                <a:gd name="connsiteX2" fmla="*/ 420685 w 1386769"/>
                <a:gd name="connsiteY2" fmla="*/ 346313 h 2527538"/>
                <a:gd name="connsiteX3" fmla="*/ 70644 w 1386769"/>
                <a:gd name="connsiteY3" fmla="*/ 170100 h 2527538"/>
                <a:gd name="connsiteX4" fmla="*/ 56354 w 1386769"/>
                <a:gd name="connsiteY4" fmla="*/ 665400 h 2527538"/>
                <a:gd name="connsiteX5" fmla="*/ 522286 w 1386769"/>
                <a:gd name="connsiteY5" fmla="*/ 1090057 h 2527538"/>
                <a:gd name="connsiteX6" fmla="*/ 1218404 w 1386769"/>
                <a:gd name="connsiteY6" fmla="*/ 672544 h 2527538"/>
                <a:gd name="connsiteX7" fmla="*/ 1370807 w 1386769"/>
                <a:gd name="connsiteY7" fmla="*/ 24844 h 2527538"/>
                <a:gd name="connsiteX8" fmla="*/ 937417 w 1386769"/>
                <a:gd name="connsiteY8" fmla="*/ 224869 h 2527538"/>
                <a:gd name="connsiteX9" fmla="*/ 711199 w 1386769"/>
                <a:gd name="connsiteY9" fmla="*/ 836850 h 2527538"/>
                <a:gd name="connsiteX10" fmla="*/ 644524 w 1386769"/>
                <a:gd name="connsiteY10" fmla="*/ 1015445 h 2527538"/>
                <a:gd name="connsiteX0" fmla="*/ 644524 w 1384661"/>
                <a:gd name="connsiteY0" fmla="*/ 2519324 h 2519324"/>
                <a:gd name="connsiteX1" fmla="*/ 643731 w 1384661"/>
                <a:gd name="connsiteY1" fmla="*/ 1027867 h 2519324"/>
                <a:gd name="connsiteX2" fmla="*/ 420685 w 1384661"/>
                <a:gd name="connsiteY2" fmla="*/ 338099 h 2519324"/>
                <a:gd name="connsiteX3" fmla="*/ 70644 w 1384661"/>
                <a:gd name="connsiteY3" fmla="*/ 161886 h 2519324"/>
                <a:gd name="connsiteX4" fmla="*/ 56354 w 1384661"/>
                <a:gd name="connsiteY4" fmla="*/ 657186 h 2519324"/>
                <a:gd name="connsiteX5" fmla="*/ 522286 w 1384661"/>
                <a:gd name="connsiteY5" fmla="*/ 1081843 h 2519324"/>
                <a:gd name="connsiteX6" fmla="*/ 1218404 w 1384661"/>
                <a:gd name="connsiteY6" fmla="*/ 664330 h 2519324"/>
                <a:gd name="connsiteX7" fmla="*/ 1368426 w 1384661"/>
                <a:gd name="connsiteY7" fmla="*/ 26155 h 2519324"/>
                <a:gd name="connsiteX8" fmla="*/ 937417 w 1384661"/>
                <a:gd name="connsiteY8" fmla="*/ 216655 h 2519324"/>
                <a:gd name="connsiteX9" fmla="*/ 711199 w 1384661"/>
                <a:gd name="connsiteY9" fmla="*/ 828636 h 2519324"/>
                <a:gd name="connsiteX10" fmla="*/ 644524 w 1384661"/>
                <a:gd name="connsiteY10" fmla="*/ 1007231 h 2519324"/>
                <a:gd name="connsiteX0" fmla="*/ 644524 w 1415114"/>
                <a:gd name="connsiteY0" fmla="*/ 2535402 h 2535402"/>
                <a:gd name="connsiteX1" fmla="*/ 643731 w 1415114"/>
                <a:gd name="connsiteY1" fmla="*/ 1043945 h 2535402"/>
                <a:gd name="connsiteX2" fmla="*/ 420685 w 1415114"/>
                <a:gd name="connsiteY2" fmla="*/ 354177 h 2535402"/>
                <a:gd name="connsiteX3" fmla="*/ 70644 w 1415114"/>
                <a:gd name="connsiteY3" fmla="*/ 177964 h 2535402"/>
                <a:gd name="connsiteX4" fmla="*/ 56354 w 1415114"/>
                <a:gd name="connsiteY4" fmla="*/ 673264 h 2535402"/>
                <a:gd name="connsiteX5" fmla="*/ 522286 w 1415114"/>
                <a:gd name="connsiteY5" fmla="*/ 1097921 h 2535402"/>
                <a:gd name="connsiteX6" fmla="*/ 1218404 w 1415114"/>
                <a:gd name="connsiteY6" fmla="*/ 680408 h 2535402"/>
                <a:gd name="connsiteX7" fmla="*/ 1368426 w 1415114"/>
                <a:gd name="connsiteY7" fmla="*/ 42233 h 2535402"/>
                <a:gd name="connsiteX8" fmla="*/ 937417 w 1415114"/>
                <a:gd name="connsiteY8" fmla="*/ 232733 h 2535402"/>
                <a:gd name="connsiteX9" fmla="*/ 711199 w 1415114"/>
                <a:gd name="connsiteY9" fmla="*/ 844714 h 2535402"/>
                <a:gd name="connsiteX10" fmla="*/ 644524 w 1415114"/>
                <a:gd name="connsiteY10" fmla="*/ 1023309 h 2535402"/>
                <a:gd name="connsiteX0" fmla="*/ 663574 w 1415114"/>
                <a:gd name="connsiteY0" fmla="*/ 2535402 h 2535402"/>
                <a:gd name="connsiteX1" fmla="*/ 643731 w 1415114"/>
                <a:gd name="connsiteY1" fmla="*/ 1043945 h 2535402"/>
                <a:gd name="connsiteX2" fmla="*/ 420685 w 1415114"/>
                <a:gd name="connsiteY2" fmla="*/ 354177 h 2535402"/>
                <a:gd name="connsiteX3" fmla="*/ 70644 w 1415114"/>
                <a:gd name="connsiteY3" fmla="*/ 177964 h 2535402"/>
                <a:gd name="connsiteX4" fmla="*/ 56354 w 1415114"/>
                <a:gd name="connsiteY4" fmla="*/ 673264 h 2535402"/>
                <a:gd name="connsiteX5" fmla="*/ 522286 w 1415114"/>
                <a:gd name="connsiteY5" fmla="*/ 1097921 h 2535402"/>
                <a:gd name="connsiteX6" fmla="*/ 1218404 w 1415114"/>
                <a:gd name="connsiteY6" fmla="*/ 680408 h 2535402"/>
                <a:gd name="connsiteX7" fmla="*/ 1368426 w 1415114"/>
                <a:gd name="connsiteY7" fmla="*/ 42233 h 2535402"/>
                <a:gd name="connsiteX8" fmla="*/ 937417 w 1415114"/>
                <a:gd name="connsiteY8" fmla="*/ 232733 h 2535402"/>
                <a:gd name="connsiteX9" fmla="*/ 711199 w 1415114"/>
                <a:gd name="connsiteY9" fmla="*/ 844714 h 2535402"/>
                <a:gd name="connsiteX10" fmla="*/ 644524 w 1415114"/>
                <a:gd name="connsiteY10" fmla="*/ 1023309 h 2535402"/>
                <a:gd name="connsiteX0" fmla="*/ 663574 w 1415114"/>
                <a:gd name="connsiteY0" fmla="*/ 2535402 h 2535402"/>
                <a:gd name="connsiteX1" fmla="*/ 643731 w 1415114"/>
                <a:gd name="connsiteY1" fmla="*/ 1043945 h 2535402"/>
                <a:gd name="connsiteX2" fmla="*/ 420685 w 1415114"/>
                <a:gd name="connsiteY2" fmla="*/ 354177 h 2535402"/>
                <a:gd name="connsiteX3" fmla="*/ 70644 w 1415114"/>
                <a:gd name="connsiteY3" fmla="*/ 177964 h 2535402"/>
                <a:gd name="connsiteX4" fmla="*/ 56354 w 1415114"/>
                <a:gd name="connsiteY4" fmla="*/ 673264 h 2535402"/>
                <a:gd name="connsiteX5" fmla="*/ 522286 w 1415114"/>
                <a:gd name="connsiteY5" fmla="*/ 1097921 h 2535402"/>
                <a:gd name="connsiteX6" fmla="*/ 1218404 w 1415114"/>
                <a:gd name="connsiteY6" fmla="*/ 680408 h 2535402"/>
                <a:gd name="connsiteX7" fmla="*/ 1368426 w 1415114"/>
                <a:gd name="connsiteY7" fmla="*/ 42233 h 2535402"/>
                <a:gd name="connsiteX8" fmla="*/ 937417 w 1415114"/>
                <a:gd name="connsiteY8" fmla="*/ 232733 h 2535402"/>
                <a:gd name="connsiteX9" fmla="*/ 711199 w 1415114"/>
                <a:gd name="connsiteY9" fmla="*/ 844714 h 2535402"/>
                <a:gd name="connsiteX10" fmla="*/ 644524 w 1415114"/>
                <a:gd name="connsiteY10" fmla="*/ 1023309 h 2535402"/>
                <a:gd name="connsiteX0" fmla="*/ 649287 w 1415114"/>
                <a:gd name="connsiteY0" fmla="*/ 2535402 h 2535402"/>
                <a:gd name="connsiteX1" fmla="*/ 643731 w 1415114"/>
                <a:gd name="connsiteY1" fmla="*/ 1043945 h 2535402"/>
                <a:gd name="connsiteX2" fmla="*/ 420685 w 1415114"/>
                <a:gd name="connsiteY2" fmla="*/ 354177 h 2535402"/>
                <a:gd name="connsiteX3" fmla="*/ 70644 w 1415114"/>
                <a:gd name="connsiteY3" fmla="*/ 177964 h 2535402"/>
                <a:gd name="connsiteX4" fmla="*/ 56354 w 1415114"/>
                <a:gd name="connsiteY4" fmla="*/ 673264 h 2535402"/>
                <a:gd name="connsiteX5" fmla="*/ 522286 w 1415114"/>
                <a:gd name="connsiteY5" fmla="*/ 1097921 h 2535402"/>
                <a:gd name="connsiteX6" fmla="*/ 1218404 w 1415114"/>
                <a:gd name="connsiteY6" fmla="*/ 680408 h 2535402"/>
                <a:gd name="connsiteX7" fmla="*/ 1368426 w 1415114"/>
                <a:gd name="connsiteY7" fmla="*/ 42233 h 2535402"/>
                <a:gd name="connsiteX8" fmla="*/ 937417 w 1415114"/>
                <a:gd name="connsiteY8" fmla="*/ 232733 h 2535402"/>
                <a:gd name="connsiteX9" fmla="*/ 711199 w 1415114"/>
                <a:gd name="connsiteY9" fmla="*/ 844714 h 2535402"/>
                <a:gd name="connsiteX10" fmla="*/ 644524 w 1415114"/>
                <a:gd name="connsiteY10" fmla="*/ 1023309 h 2535402"/>
                <a:gd name="connsiteX0" fmla="*/ 649287 w 1415114"/>
                <a:gd name="connsiteY0" fmla="*/ 2535402 h 2535402"/>
                <a:gd name="connsiteX1" fmla="*/ 643731 w 1415114"/>
                <a:gd name="connsiteY1" fmla="*/ 1043945 h 2535402"/>
                <a:gd name="connsiteX2" fmla="*/ 420685 w 1415114"/>
                <a:gd name="connsiteY2" fmla="*/ 354177 h 2535402"/>
                <a:gd name="connsiteX3" fmla="*/ 70644 w 1415114"/>
                <a:gd name="connsiteY3" fmla="*/ 177964 h 2535402"/>
                <a:gd name="connsiteX4" fmla="*/ 56354 w 1415114"/>
                <a:gd name="connsiteY4" fmla="*/ 673264 h 2535402"/>
                <a:gd name="connsiteX5" fmla="*/ 522286 w 1415114"/>
                <a:gd name="connsiteY5" fmla="*/ 1097921 h 2535402"/>
                <a:gd name="connsiteX6" fmla="*/ 1218404 w 1415114"/>
                <a:gd name="connsiteY6" fmla="*/ 680408 h 2535402"/>
                <a:gd name="connsiteX7" fmla="*/ 1368426 w 1415114"/>
                <a:gd name="connsiteY7" fmla="*/ 42233 h 2535402"/>
                <a:gd name="connsiteX8" fmla="*/ 937417 w 1415114"/>
                <a:gd name="connsiteY8" fmla="*/ 232733 h 2535402"/>
                <a:gd name="connsiteX9" fmla="*/ 711199 w 1415114"/>
                <a:gd name="connsiteY9" fmla="*/ 844714 h 2535402"/>
                <a:gd name="connsiteX10" fmla="*/ 644524 w 1415114"/>
                <a:gd name="connsiteY10" fmla="*/ 1023309 h 2535402"/>
                <a:gd name="connsiteX0" fmla="*/ 677862 w 1415114"/>
                <a:gd name="connsiteY0" fmla="*/ 2533021 h 2533021"/>
                <a:gd name="connsiteX1" fmla="*/ 643731 w 1415114"/>
                <a:gd name="connsiteY1" fmla="*/ 1043945 h 2533021"/>
                <a:gd name="connsiteX2" fmla="*/ 420685 w 1415114"/>
                <a:gd name="connsiteY2" fmla="*/ 354177 h 2533021"/>
                <a:gd name="connsiteX3" fmla="*/ 70644 w 1415114"/>
                <a:gd name="connsiteY3" fmla="*/ 177964 h 2533021"/>
                <a:gd name="connsiteX4" fmla="*/ 56354 w 1415114"/>
                <a:gd name="connsiteY4" fmla="*/ 673264 h 2533021"/>
                <a:gd name="connsiteX5" fmla="*/ 522286 w 1415114"/>
                <a:gd name="connsiteY5" fmla="*/ 1097921 h 2533021"/>
                <a:gd name="connsiteX6" fmla="*/ 1218404 w 1415114"/>
                <a:gd name="connsiteY6" fmla="*/ 680408 h 2533021"/>
                <a:gd name="connsiteX7" fmla="*/ 1368426 w 1415114"/>
                <a:gd name="connsiteY7" fmla="*/ 42233 h 2533021"/>
                <a:gd name="connsiteX8" fmla="*/ 937417 w 1415114"/>
                <a:gd name="connsiteY8" fmla="*/ 232733 h 2533021"/>
                <a:gd name="connsiteX9" fmla="*/ 711199 w 1415114"/>
                <a:gd name="connsiteY9" fmla="*/ 844714 h 2533021"/>
                <a:gd name="connsiteX10" fmla="*/ 644524 w 1415114"/>
                <a:gd name="connsiteY10" fmla="*/ 1023309 h 2533021"/>
                <a:gd name="connsiteX0" fmla="*/ 677862 w 1431287"/>
                <a:gd name="connsiteY0" fmla="*/ 2517392 h 2517392"/>
                <a:gd name="connsiteX1" fmla="*/ 643731 w 1431287"/>
                <a:gd name="connsiteY1" fmla="*/ 1028316 h 2517392"/>
                <a:gd name="connsiteX2" fmla="*/ 420685 w 1431287"/>
                <a:gd name="connsiteY2" fmla="*/ 338548 h 2517392"/>
                <a:gd name="connsiteX3" fmla="*/ 70644 w 1431287"/>
                <a:gd name="connsiteY3" fmla="*/ 162335 h 2517392"/>
                <a:gd name="connsiteX4" fmla="*/ 56354 w 1431287"/>
                <a:gd name="connsiteY4" fmla="*/ 657635 h 2517392"/>
                <a:gd name="connsiteX5" fmla="*/ 522286 w 1431287"/>
                <a:gd name="connsiteY5" fmla="*/ 1082292 h 2517392"/>
                <a:gd name="connsiteX6" fmla="*/ 1218404 w 1431287"/>
                <a:gd name="connsiteY6" fmla="*/ 664779 h 2517392"/>
                <a:gd name="connsiteX7" fmla="*/ 1387476 w 1431287"/>
                <a:gd name="connsiteY7" fmla="*/ 45654 h 2517392"/>
                <a:gd name="connsiteX8" fmla="*/ 937417 w 1431287"/>
                <a:gd name="connsiteY8" fmla="*/ 217104 h 2517392"/>
                <a:gd name="connsiteX9" fmla="*/ 711199 w 1431287"/>
                <a:gd name="connsiteY9" fmla="*/ 829085 h 2517392"/>
                <a:gd name="connsiteX10" fmla="*/ 644524 w 1431287"/>
                <a:gd name="connsiteY10" fmla="*/ 1007680 h 2517392"/>
                <a:gd name="connsiteX0" fmla="*/ 677862 w 1442534"/>
                <a:gd name="connsiteY0" fmla="*/ 2534053 h 2534053"/>
                <a:gd name="connsiteX1" fmla="*/ 643731 w 1442534"/>
                <a:gd name="connsiteY1" fmla="*/ 1044977 h 2534053"/>
                <a:gd name="connsiteX2" fmla="*/ 420685 w 1442534"/>
                <a:gd name="connsiteY2" fmla="*/ 355209 h 2534053"/>
                <a:gd name="connsiteX3" fmla="*/ 70644 w 1442534"/>
                <a:gd name="connsiteY3" fmla="*/ 178996 h 2534053"/>
                <a:gd name="connsiteX4" fmla="*/ 56354 w 1442534"/>
                <a:gd name="connsiteY4" fmla="*/ 674296 h 2534053"/>
                <a:gd name="connsiteX5" fmla="*/ 522286 w 1442534"/>
                <a:gd name="connsiteY5" fmla="*/ 1098953 h 2534053"/>
                <a:gd name="connsiteX6" fmla="*/ 1218404 w 1442534"/>
                <a:gd name="connsiteY6" fmla="*/ 681440 h 2534053"/>
                <a:gd name="connsiteX7" fmla="*/ 1387476 w 1442534"/>
                <a:gd name="connsiteY7" fmla="*/ 62315 h 2534053"/>
                <a:gd name="connsiteX8" fmla="*/ 937417 w 1442534"/>
                <a:gd name="connsiteY8" fmla="*/ 233765 h 2534053"/>
                <a:gd name="connsiteX9" fmla="*/ 711199 w 1442534"/>
                <a:gd name="connsiteY9" fmla="*/ 845746 h 2534053"/>
                <a:gd name="connsiteX10" fmla="*/ 644524 w 1442534"/>
                <a:gd name="connsiteY10" fmla="*/ 1024341 h 2534053"/>
                <a:gd name="connsiteX0" fmla="*/ 677862 w 1441232"/>
                <a:gd name="connsiteY0" fmla="*/ 2534053 h 2534053"/>
                <a:gd name="connsiteX1" fmla="*/ 643731 w 1441232"/>
                <a:gd name="connsiteY1" fmla="*/ 1044977 h 2534053"/>
                <a:gd name="connsiteX2" fmla="*/ 420685 w 1441232"/>
                <a:gd name="connsiteY2" fmla="*/ 355209 h 2534053"/>
                <a:gd name="connsiteX3" fmla="*/ 70644 w 1441232"/>
                <a:gd name="connsiteY3" fmla="*/ 178996 h 2534053"/>
                <a:gd name="connsiteX4" fmla="*/ 56354 w 1441232"/>
                <a:gd name="connsiteY4" fmla="*/ 674296 h 2534053"/>
                <a:gd name="connsiteX5" fmla="*/ 572292 w 1441232"/>
                <a:gd name="connsiteY5" fmla="*/ 1103716 h 2534053"/>
                <a:gd name="connsiteX6" fmla="*/ 1218404 w 1441232"/>
                <a:gd name="connsiteY6" fmla="*/ 681440 h 2534053"/>
                <a:gd name="connsiteX7" fmla="*/ 1387476 w 1441232"/>
                <a:gd name="connsiteY7" fmla="*/ 62315 h 2534053"/>
                <a:gd name="connsiteX8" fmla="*/ 937417 w 1441232"/>
                <a:gd name="connsiteY8" fmla="*/ 233765 h 2534053"/>
                <a:gd name="connsiteX9" fmla="*/ 711199 w 1441232"/>
                <a:gd name="connsiteY9" fmla="*/ 845746 h 2534053"/>
                <a:gd name="connsiteX10" fmla="*/ 644524 w 1441232"/>
                <a:gd name="connsiteY10" fmla="*/ 1024341 h 2534053"/>
                <a:gd name="connsiteX0" fmla="*/ 670157 w 1433527"/>
                <a:gd name="connsiteY0" fmla="*/ 2534053 h 2534053"/>
                <a:gd name="connsiteX1" fmla="*/ 636026 w 1433527"/>
                <a:gd name="connsiteY1" fmla="*/ 1044977 h 2534053"/>
                <a:gd name="connsiteX2" fmla="*/ 412980 w 1433527"/>
                <a:gd name="connsiteY2" fmla="*/ 355209 h 2534053"/>
                <a:gd name="connsiteX3" fmla="*/ 79608 w 1433527"/>
                <a:gd name="connsiteY3" fmla="*/ 176615 h 2534053"/>
                <a:gd name="connsiteX4" fmla="*/ 48649 w 1433527"/>
                <a:gd name="connsiteY4" fmla="*/ 674296 h 2534053"/>
                <a:gd name="connsiteX5" fmla="*/ 564587 w 1433527"/>
                <a:gd name="connsiteY5" fmla="*/ 1103716 h 2534053"/>
                <a:gd name="connsiteX6" fmla="*/ 1210699 w 1433527"/>
                <a:gd name="connsiteY6" fmla="*/ 681440 h 2534053"/>
                <a:gd name="connsiteX7" fmla="*/ 1379771 w 1433527"/>
                <a:gd name="connsiteY7" fmla="*/ 62315 h 2534053"/>
                <a:gd name="connsiteX8" fmla="*/ 929712 w 1433527"/>
                <a:gd name="connsiteY8" fmla="*/ 233765 h 2534053"/>
                <a:gd name="connsiteX9" fmla="*/ 703494 w 1433527"/>
                <a:gd name="connsiteY9" fmla="*/ 845746 h 2534053"/>
                <a:gd name="connsiteX10" fmla="*/ 636819 w 1433527"/>
                <a:gd name="connsiteY10" fmla="*/ 1024341 h 2534053"/>
                <a:gd name="connsiteX0" fmla="*/ 684730 w 1448100"/>
                <a:gd name="connsiteY0" fmla="*/ 2534053 h 2534053"/>
                <a:gd name="connsiteX1" fmla="*/ 650599 w 1448100"/>
                <a:gd name="connsiteY1" fmla="*/ 1044977 h 2534053"/>
                <a:gd name="connsiteX2" fmla="*/ 427553 w 1448100"/>
                <a:gd name="connsiteY2" fmla="*/ 355209 h 2534053"/>
                <a:gd name="connsiteX3" fmla="*/ 94181 w 1448100"/>
                <a:gd name="connsiteY3" fmla="*/ 176615 h 2534053"/>
                <a:gd name="connsiteX4" fmla="*/ 63222 w 1448100"/>
                <a:gd name="connsiteY4" fmla="*/ 674296 h 2534053"/>
                <a:gd name="connsiteX5" fmla="*/ 579160 w 1448100"/>
                <a:gd name="connsiteY5" fmla="*/ 1103716 h 2534053"/>
                <a:gd name="connsiteX6" fmla="*/ 1225272 w 1448100"/>
                <a:gd name="connsiteY6" fmla="*/ 681440 h 2534053"/>
                <a:gd name="connsiteX7" fmla="*/ 1394344 w 1448100"/>
                <a:gd name="connsiteY7" fmla="*/ 62315 h 2534053"/>
                <a:gd name="connsiteX8" fmla="*/ 944285 w 1448100"/>
                <a:gd name="connsiteY8" fmla="*/ 233765 h 2534053"/>
                <a:gd name="connsiteX9" fmla="*/ 718067 w 1448100"/>
                <a:gd name="connsiteY9" fmla="*/ 845746 h 2534053"/>
                <a:gd name="connsiteX10" fmla="*/ 651392 w 1448100"/>
                <a:gd name="connsiteY10" fmla="*/ 1024341 h 2534053"/>
                <a:gd name="connsiteX0" fmla="*/ 676779 w 1440149"/>
                <a:gd name="connsiteY0" fmla="*/ 2534053 h 2534053"/>
                <a:gd name="connsiteX1" fmla="*/ 642648 w 1440149"/>
                <a:gd name="connsiteY1" fmla="*/ 1044977 h 2534053"/>
                <a:gd name="connsiteX2" fmla="*/ 419602 w 1440149"/>
                <a:gd name="connsiteY2" fmla="*/ 355209 h 2534053"/>
                <a:gd name="connsiteX3" fmla="*/ 86230 w 1440149"/>
                <a:gd name="connsiteY3" fmla="*/ 176615 h 2534053"/>
                <a:gd name="connsiteX4" fmla="*/ 55271 w 1440149"/>
                <a:gd name="connsiteY4" fmla="*/ 674296 h 2534053"/>
                <a:gd name="connsiteX5" fmla="*/ 571209 w 1440149"/>
                <a:gd name="connsiteY5" fmla="*/ 1103716 h 2534053"/>
                <a:gd name="connsiteX6" fmla="*/ 1217321 w 1440149"/>
                <a:gd name="connsiteY6" fmla="*/ 681440 h 2534053"/>
                <a:gd name="connsiteX7" fmla="*/ 1386393 w 1440149"/>
                <a:gd name="connsiteY7" fmla="*/ 62315 h 2534053"/>
                <a:gd name="connsiteX8" fmla="*/ 936334 w 1440149"/>
                <a:gd name="connsiteY8" fmla="*/ 233765 h 2534053"/>
                <a:gd name="connsiteX9" fmla="*/ 710116 w 1440149"/>
                <a:gd name="connsiteY9" fmla="*/ 845746 h 2534053"/>
                <a:gd name="connsiteX10" fmla="*/ 643441 w 1440149"/>
                <a:gd name="connsiteY10" fmla="*/ 1024341 h 253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0149" h="2534053">
                  <a:moveTo>
                    <a:pt x="676779" y="2534053"/>
                  </a:moveTo>
                  <a:cubicBezTo>
                    <a:pt x="664872" y="1931597"/>
                    <a:pt x="685511" y="1408118"/>
                    <a:pt x="642648" y="1044977"/>
                  </a:cubicBezTo>
                  <a:cubicBezTo>
                    <a:pt x="599785" y="681836"/>
                    <a:pt x="502416" y="501127"/>
                    <a:pt x="419602" y="355209"/>
                  </a:cubicBezTo>
                  <a:cubicBezTo>
                    <a:pt x="336788" y="209291"/>
                    <a:pt x="204102" y="75809"/>
                    <a:pt x="86230" y="176615"/>
                  </a:cubicBezTo>
                  <a:cubicBezTo>
                    <a:pt x="-31642" y="277421"/>
                    <a:pt x="-15240" y="516604"/>
                    <a:pt x="55271" y="674296"/>
                  </a:cubicBezTo>
                  <a:cubicBezTo>
                    <a:pt x="125782" y="831988"/>
                    <a:pt x="377534" y="1102525"/>
                    <a:pt x="571209" y="1103716"/>
                  </a:cubicBezTo>
                  <a:cubicBezTo>
                    <a:pt x="764884" y="1104907"/>
                    <a:pt x="1081457" y="855007"/>
                    <a:pt x="1217321" y="681440"/>
                  </a:cubicBezTo>
                  <a:cubicBezTo>
                    <a:pt x="1353185" y="507873"/>
                    <a:pt x="1530856" y="213127"/>
                    <a:pt x="1386393" y="62315"/>
                  </a:cubicBezTo>
                  <a:cubicBezTo>
                    <a:pt x="1241930" y="-88497"/>
                    <a:pt x="1035156" y="60331"/>
                    <a:pt x="936334" y="233765"/>
                  </a:cubicBezTo>
                  <a:cubicBezTo>
                    <a:pt x="837512" y="407199"/>
                    <a:pt x="758931" y="713983"/>
                    <a:pt x="710116" y="845746"/>
                  </a:cubicBezTo>
                  <a:cubicBezTo>
                    <a:pt x="661301" y="977509"/>
                    <a:pt x="643441" y="1025333"/>
                    <a:pt x="643441" y="1024341"/>
                  </a:cubicBezTo>
                </a:path>
              </a:pathLst>
            </a:custGeom>
            <a:noFill/>
            <a:ln w="9525" cmpd="sng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09" name="Straight Connector 208"/>
            <p:cNvCxnSpPr/>
            <p:nvPr/>
          </p:nvCxnSpPr>
          <p:spPr>
            <a:xfrm>
              <a:off x="2363728" y="4904805"/>
              <a:ext cx="145726" cy="0"/>
            </a:xfrm>
            <a:prstGeom prst="line">
              <a:avLst/>
            </a:prstGeom>
            <a:ln w="12700" cap="rnd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>
              <a:off x="2363728" y="4940832"/>
              <a:ext cx="145726" cy="0"/>
            </a:xfrm>
            <a:prstGeom prst="line">
              <a:avLst/>
            </a:prstGeom>
            <a:ln w="12700" cap="rnd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>
              <a:off x="2363728" y="4977466"/>
              <a:ext cx="145726" cy="0"/>
            </a:xfrm>
            <a:prstGeom prst="line">
              <a:avLst/>
            </a:prstGeom>
            <a:ln w="12700" cap="rnd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>
              <a:off x="2376670" y="4919297"/>
              <a:ext cx="110814" cy="0"/>
            </a:xfrm>
            <a:prstGeom prst="line">
              <a:avLst/>
            </a:prstGeom>
            <a:ln w="6350" cap="rnd" cmpd="sng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>
              <a:off x="2379253" y="4960585"/>
              <a:ext cx="78783" cy="0"/>
            </a:xfrm>
            <a:prstGeom prst="line">
              <a:avLst/>
            </a:prstGeom>
            <a:ln w="6350" cap="rnd" cmpd="sng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Freeform 213"/>
            <p:cNvSpPr/>
            <p:nvPr/>
          </p:nvSpPr>
          <p:spPr>
            <a:xfrm>
              <a:off x="2380413" y="5003423"/>
              <a:ext cx="112357" cy="26413"/>
            </a:xfrm>
            <a:custGeom>
              <a:avLst/>
              <a:gdLst>
                <a:gd name="connsiteX0" fmla="*/ 0 w 881062"/>
                <a:gd name="connsiteY0" fmla="*/ 0 h 207169"/>
                <a:gd name="connsiteX1" fmla="*/ 881062 w 881062"/>
                <a:gd name="connsiteY1" fmla="*/ 0 h 207169"/>
                <a:gd name="connsiteX2" fmla="*/ 423862 w 881062"/>
                <a:gd name="connsiteY2" fmla="*/ 207169 h 207169"/>
                <a:gd name="connsiteX3" fmla="*/ 0 w 881062"/>
                <a:gd name="connsiteY3" fmla="*/ 0 h 207169"/>
                <a:gd name="connsiteX0" fmla="*/ 10635 w 900345"/>
                <a:gd name="connsiteY0" fmla="*/ 0 h 207169"/>
                <a:gd name="connsiteX1" fmla="*/ 891697 w 900345"/>
                <a:gd name="connsiteY1" fmla="*/ 0 h 207169"/>
                <a:gd name="connsiteX2" fmla="*/ 434497 w 900345"/>
                <a:gd name="connsiteY2" fmla="*/ 207169 h 207169"/>
                <a:gd name="connsiteX3" fmla="*/ 10635 w 900345"/>
                <a:gd name="connsiteY3" fmla="*/ 0 h 207169"/>
                <a:gd name="connsiteX0" fmla="*/ 18183 w 913638"/>
                <a:gd name="connsiteY0" fmla="*/ 0 h 207193"/>
                <a:gd name="connsiteX1" fmla="*/ 899245 w 913638"/>
                <a:gd name="connsiteY1" fmla="*/ 0 h 207193"/>
                <a:gd name="connsiteX2" fmla="*/ 442045 w 913638"/>
                <a:gd name="connsiteY2" fmla="*/ 207169 h 207193"/>
                <a:gd name="connsiteX3" fmla="*/ 18183 w 913638"/>
                <a:gd name="connsiteY3" fmla="*/ 0 h 207193"/>
                <a:gd name="connsiteX0" fmla="*/ 167 w 895622"/>
                <a:gd name="connsiteY0" fmla="*/ 0 h 207195"/>
                <a:gd name="connsiteX1" fmla="*/ 881229 w 895622"/>
                <a:gd name="connsiteY1" fmla="*/ 0 h 207195"/>
                <a:gd name="connsiteX2" fmla="*/ 424029 w 895622"/>
                <a:gd name="connsiteY2" fmla="*/ 207169 h 207195"/>
                <a:gd name="connsiteX3" fmla="*/ 167 w 895622"/>
                <a:gd name="connsiteY3" fmla="*/ 0 h 207195"/>
                <a:gd name="connsiteX0" fmla="*/ 167 w 881229"/>
                <a:gd name="connsiteY0" fmla="*/ 0 h 207195"/>
                <a:gd name="connsiteX1" fmla="*/ 881229 w 881229"/>
                <a:gd name="connsiteY1" fmla="*/ 0 h 207195"/>
                <a:gd name="connsiteX2" fmla="*/ 424029 w 881229"/>
                <a:gd name="connsiteY2" fmla="*/ 207169 h 207195"/>
                <a:gd name="connsiteX3" fmla="*/ 167 w 881229"/>
                <a:gd name="connsiteY3" fmla="*/ 0 h 207195"/>
                <a:gd name="connsiteX0" fmla="*/ 167 w 881229"/>
                <a:gd name="connsiteY0" fmla="*/ 0 h 207195"/>
                <a:gd name="connsiteX1" fmla="*/ 881229 w 881229"/>
                <a:gd name="connsiteY1" fmla="*/ 0 h 207195"/>
                <a:gd name="connsiteX2" fmla="*/ 424029 w 881229"/>
                <a:gd name="connsiteY2" fmla="*/ 207169 h 207195"/>
                <a:gd name="connsiteX3" fmla="*/ 167 w 881229"/>
                <a:gd name="connsiteY3" fmla="*/ 0 h 207195"/>
                <a:gd name="connsiteX0" fmla="*/ 167 w 881229"/>
                <a:gd name="connsiteY0" fmla="*/ 0 h 207195"/>
                <a:gd name="connsiteX1" fmla="*/ 881229 w 881229"/>
                <a:gd name="connsiteY1" fmla="*/ 0 h 207195"/>
                <a:gd name="connsiteX2" fmla="*/ 424029 w 881229"/>
                <a:gd name="connsiteY2" fmla="*/ 207169 h 207195"/>
                <a:gd name="connsiteX3" fmla="*/ 167 w 881229"/>
                <a:gd name="connsiteY3" fmla="*/ 0 h 207195"/>
                <a:gd name="connsiteX0" fmla="*/ 167 w 881448"/>
                <a:gd name="connsiteY0" fmla="*/ 0 h 207195"/>
                <a:gd name="connsiteX1" fmla="*/ 881229 w 881448"/>
                <a:gd name="connsiteY1" fmla="*/ 0 h 207195"/>
                <a:gd name="connsiteX2" fmla="*/ 424029 w 881448"/>
                <a:gd name="connsiteY2" fmla="*/ 207169 h 207195"/>
                <a:gd name="connsiteX3" fmla="*/ 167 w 881448"/>
                <a:gd name="connsiteY3" fmla="*/ 0 h 207195"/>
                <a:gd name="connsiteX0" fmla="*/ 84 w 881271"/>
                <a:gd name="connsiteY0" fmla="*/ 0 h 207169"/>
                <a:gd name="connsiteX1" fmla="*/ 881146 w 881271"/>
                <a:gd name="connsiteY1" fmla="*/ 0 h 207169"/>
                <a:gd name="connsiteX2" fmla="*/ 423946 w 881271"/>
                <a:gd name="connsiteY2" fmla="*/ 207169 h 207169"/>
                <a:gd name="connsiteX3" fmla="*/ 84 w 881271"/>
                <a:gd name="connsiteY3" fmla="*/ 0 h 207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1271" h="207169">
                  <a:moveTo>
                    <a:pt x="84" y="0"/>
                  </a:moveTo>
                  <a:lnTo>
                    <a:pt x="881146" y="0"/>
                  </a:lnTo>
                  <a:cubicBezTo>
                    <a:pt x="887495" y="48816"/>
                    <a:pt x="651753" y="207169"/>
                    <a:pt x="423946" y="207169"/>
                  </a:cubicBezTo>
                  <a:cubicBezTo>
                    <a:pt x="196139" y="207169"/>
                    <a:pt x="-4678" y="48815"/>
                    <a:pt x="84" y="0"/>
                  </a:cubicBezTo>
                  <a:close/>
                </a:path>
              </a:pathLst>
            </a:custGeom>
            <a:solidFill>
              <a:schemeClr val="bg1"/>
            </a:solidFill>
            <a:ln w="9525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366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it6hackath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35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457200" y="2832776"/>
            <a:ext cx="3324338" cy="4743143"/>
            <a:chOff x="422410" y="2832776"/>
            <a:chExt cx="3324338" cy="4743143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4247316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Presenta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idea de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discurso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Con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discurso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bien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anunciar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idea de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reclutar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miembros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equipo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o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bien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promocionar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intereses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habilidades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talentos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ser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seleccionados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algún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equipo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Distribuye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L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anzamiento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hagan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lluvia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ideas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rellenen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Algunos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tener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ya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idea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contar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interés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habilidad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quieran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compartir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explorar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fondo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Explica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</a:t>
              </a:r>
              <a:r>
                <a:rPr lang="en-US" sz="1200" dirty="0" smtClean="0">
                  <a:latin typeface="Futura Condensed"/>
                  <a:cs typeface="Futura Condensed"/>
                </a:rPr>
                <a:t> no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tienen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ninguna</a:t>
              </a:r>
              <a:r>
                <a:rPr lang="en-US" sz="1200" dirty="0" smtClean="0">
                  <a:latin typeface="Futura Condensed"/>
                  <a:cs typeface="Futura Condensed"/>
                </a:rPr>
                <a:t> idea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interés</a:t>
              </a:r>
              <a:r>
                <a:rPr lang="en-US" sz="1200" dirty="0" smtClean="0">
                  <a:latin typeface="Futura Condensed"/>
                  <a:cs typeface="Futura Condensed"/>
                </a:rPr>
                <a:t> particular,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siempre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seleccionados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unirse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algún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equipo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hacer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revisen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inspiración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Mi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1.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Permite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tenga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oportunidad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discurso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Pon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línea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todos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quieren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discurso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30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segundos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ello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formen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3-4 personas.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hacer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apunten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nombres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papeles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adhesivos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peguen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la pared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facilitar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creación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equipos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>
                <a:latin typeface="Futura Condensed"/>
                <a:cs typeface="Futura Condense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223521" y="795405"/>
            <a:ext cx="2999848" cy="1231106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Harán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tormenda</a:t>
            </a:r>
            <a:r>
              <a:rPr lang="en-US" sz="1200" dirty="0" smtClean="0">
                <a:latin typeface="Futura Condensed"/>
                <a:cs typeface="Futura Condensed"/>
              </a:rPr>
              <a:t> de ideas en base a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intereses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personales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spc="-20" dirty="0" err="1" smtClean="0">
                <a:latin typeface="Futura Condensed"/>
                <a:cs typeface="Futura Condensed"/>
              </a:rPr>
              <a:t>Lanzarán</a:t>
            </a:r>
            <a:r>
              <a:rPr lang="en-US" sz="1200" spc="-20" dirty="0" smtClean="0">
                <a:latin typeface="Futura Condensed"/>
                <a:cs typeface="Futura Condensed"/>
              </a:rPr>
              <a:t> ideas,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intereses</a:t>
            </a:r>
            <a:r>
              <a:rPr lang="en-US" sz="1200" spc="-20" dirty="0">
                <a:latin typeface="Futura Condensed"/>
                <a:cs typeface="Futura Condensed"/>
              </a:rPr>
              <a:t> </a:t>
            </a:r>
            <a:r>
              <a:rPr lang="en-US" sz="1200" spc="-20" dirty="0" smtClean="0">
                <a:latin typeface="Futura Condensed"/>
                <a:cs typeface="Futura Condensed"/>
              </a:rPr>
              <a:t>y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habilidades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para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formar</a:t>
            </a:r>
            <a:r>
              <a:rPr lang="en-US" sz="1200" spc="-20" dirty="0" smtClean="0">
                <a:latin typeface="Futura Condensed"/>
                <a:cs typeface="Futura Condensed"/>
              </a:rPr>
              <a:t> los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equipos</a:t>
            </a:r>
            <a:r>
              <a:rPr lang="en-US" sz="1200" spc="-20" dirty="0" smtClean="0">
                <a:latin typeface="Futura Condensed"/>
                <a:cs typeface="Futura Condensed"/>
              </a:rPr>
              <a:t> de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spc="-2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007796" y="2832776"/>
            <a:ext cx="3307404" cy="957492"/>
            <a:chOff x="3992282" y="2832776"/>
            <a:chExt cx="3307404" cy="957492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Lanzamiento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Papel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adhesivo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notas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opcional</a:t>
              </a:r>
              <a:r>
                <a:rPr lang="en-US" sz="1200" dirty="0" smtClean="0">
                  <a:latin typeface="Futura Condensed"/>
                  <a:cs typeface="Futura Condensed"/>
                </a:rPr>
                <a:t>)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4007796" y="3983365"/>
            <a:ext cx="3307404" cy="1326824"/>
            <a:chOff x="3992282" y="2832776"/>
            <a:chExt cx="3307404" cy="1326824"/>
          </a:xfrm>
        </p:grpSpPr>
        <p:sp>
          <p:nvSpPr>
            <p:cNvPr id="60" name="TextBox 59"/>
            <p:cNvSpPr txBox="1"/>
            <p:nvPr/>
          </p:nvSpPr>
          <p:spPr>
            <a:xfrm>
              <a:off x="4089400" y="3328603"/>
              <a:ext cx="3117152" cy="83099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Cuál</a:t>
              </a:r>
              <a:r>
                <a:rPr lang="en-US" sz="1200" dirty="0" smtClean="0">
                  <a:latin typeface="Futura Condensed"/>
                  <a:cs typeface="Futura Condensed"/>
                </a:rPr>
                <a:t> ha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favorito</a:t>
              </a:r>
              <a:r>
                <a:rPr lang="en-US" sz="1200" dirty="0" smtClean="0">
                  <a:latin typeface="Futura Condensed"/>
                  <a:cs typeface="Futura Condensed"/>
                </a:rPr>
                <a:t> hasta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momento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tipo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interesa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continuación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conocimientos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habilidades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talentos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contribuir</a:t>
              </a:r>
              <a:r>
                <a:rPr lang="en-US" sz="1200" dirty="0" smtClean="0">
                  <a:latin typeface="Futura Condensed"/>
                  <a:cs typeface="Futura Condensed"/>
                </a:rPr>
                <a:t> en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4007796" y="5544601"/>
            <a:ext cx="3307404" cy="1142158"/>
            <a:chOff x="3992282" y="2832776"/>
            <a:chExt cx="3307404" cy="1142158"/>
          </a:xfrm>
        </p:grpSpPr>
        <p:sp>
          <p:nvSpPr>
            <p:cNvPr id="64" name="TextBox 63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Todos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tuvieron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oportunidad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promocionar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idea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intereses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Todos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unido</a:t>
              </a:r>
              <a:r>
                <a:rPr lang="en-US" sz="1200" dirty="0" smtClean="0">
                  <a:latin typeface="Futura Condensed"/>
                  <a:cs typeface="Futura Condensed"/>
                </a:rPr>
                <a:t> a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Box 66"/>
          <p:cNvSpPr txBox="1"/>
          <p:nvPr/>
        </p:nvSpPr>
        <p:spPr>
          <a:xfrm>
            <a:off x="1221339" y="705325"/>
            <a:ext cx="281594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latin typeface="Futura Condensed"/>
                <a:cs typeface="Futura Condensed"/>
              </a:rPr>
              <a:t>LANZAMIENTO DEL PROYECTO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536819" y="169447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30–45 MINUTOS</a:t>
            </a:r>
          </a:p>
        </p:txBody>
      </p:sp>
      <p:pic>
        <p:nvPicPr>
          <p:cNvPr id="70" name="Picture 69" descr="30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371" y="1752620"/>
            <a:ext cx="329184" cy="329184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3670840" y="794340"/>
            <a:ext cx="442062" cy="1123360"/>
            <a:chOff x="2853673" y="794340"/>
            <a:chExt cx="442062" cy="1123360"/>
          </a:xfrm>
        </p:grpSpPr>
        <p:cxnSp>
          <p:nvCxnSpPr>
            <p:cNvPr id="73" name="Straight Connector 72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78" name="TextBox 77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9" name="Straight Connector 78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81" name="Straight Connector 80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83" name="TextBox 82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85" name="Straight Connector 84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4" name="TextBox 93"/>
          <p:cNvSpPr txBox="1"/>
          <p:nvPr/>
        </p:nvSpPr>
        <p:spPr>
          <a:xfrm>
            <a:off x="551129" y="8142739"/>
            <a:ext cx="3231204" cy="156966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realmente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valiosos</a:t>
            </a:r>
            <a:r>
              <a:rPr lang="en-US" sz="1200" dirty="0" smtClean="0">
                <a:latin typeface="Futura Condensed"/>
                <a:cs typeface="Futura Condensed"/>
              </a:rPr>
              <a:t> a la </a:t>
            </a:r>
            <a:r>
              <a:rPr lang="en-US" sz="1200" dirty="0" err="1" smtClean="0">
                <a:latin typeface="Futura Condensed"/>
                <a:cs typeface="Futura Condensed"/>
              </a:rPr>
              <a:t>hora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ofrecer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apoyo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aconsejar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compañeros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durante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todas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sesiones</a:t>
            </a:r>
            <a:r>
              <a:rPr lang="en-US" sz="1200" dirty="0" smtClean="0">
                <a:latin typeface="Futura Condensed"/>
                <a:cs typeface="Futura Condensed"/>
              </a:rPr>
              <a:t> de Scratch, </a:t>
            </a:r>
            <a:r>
              <a:rPr lang="en-US" sz="1200" dirty="0" err="1" smtClean="0">
                <a:latin typeface="Futura Condensed"/>
                <a:cs typeface="Futura Condensed"/>
              </a:rPr>
              <a:t>pero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especialmente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durante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sesiones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hackathon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Animar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compartan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conocimiento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habilidades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además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hacer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cosas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fáciles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docente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mejora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procesos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aprendizaje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comprensión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50334" y="-1"/>
            <a:ext cx="493776" cy="2791969"/>
            <a:chOff x="550334" y="-1"/>
            <a:chExt cx="493776" cy="2791969"/>
          </a:xfrm>
        </p:grpSpPr>
        <p:pic>
          <p:nvPicPr>
            <p:cNvPr id="5" name="Picture 4" descr="Unit6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334" y="0"/>
              <a:ext cx="493776" cy="2791968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 rot="5400000">
              <a:off x="-422532" y="986250"/>
              <a:ext cx="2434167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6 -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51" name="Isosceles Triangle 50"/>
          <p:cNvSpPr/>
          <p:nvPr/>
        </p:nvSpPr>
        <p:spPr>
          <a:xfrm>
            <a:off x="550335" y="2539727"/>
            <a:ext cx="479582" cy="243905"/>
          </a:xfrm>
          <a:prstGeom prst="triangle">
            <a:avLst>
              <a:gd name="adj" fmla="val 5114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08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atchcat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4" t="-524" r="7389" b="17917"/>
          <a:stretch/>
        </p:blipFill>
        <p:spPr>
          <a:xfrm>
            <a:off x="0" y="194369"/>
            <a:ext cx="6118330" cy="9864031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732867" y="8276920"/>
            <a:ext cx="2514173" cy="1200329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Futura Condensed"/>
                <a:cs typeface="Futura Condensed"/>
              </a:rPr>
              <a:t>PRESENTACIÓN DE SCRATCH		   10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CUENTAS DE SCRATCH       		   12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DIARIO DE DISEÑO</a:t>
            </a:r>
            <a:r>
              <a:rPr lang="en-US" sz="1200" dirty="0">
                <a:latin typeface="Futura Condensed"/>
                <a:cs typeface="Futura Condensed"/>
              </a:rPr>
              <a:t>			</a:t>
            </a:r>
            <a:r>
              <a:rPr lang="en-US" sz="1200" dirty="0" smtClean="0">
                <a:latin typeface="Futura Condensed"/>
                <a:cs typeface="Futura Condensed"/>
              </a:rPr>
              <a:t>   14</a:t>
            </a:r>
            <a:endParaRPr lang="en-US" sz="1200" dirty="0">
              <a:latin typeface="Futura Condensed"/>
              <a:cs typeface="Futura Condensed"/>
            </a:endParaRPr>
          </a:p>
          <a:p>
            <a:r>
              <a:rPr lang="en-US" sz="1200" dirty="0" smtClean="0">
                <a:latin typeface="Futura Condensed"/>
                <a:cs typeface="Futura Condensed"/>
              </a:rPr>
              <a:t>SORPRESA SCRATCH	</a:t>
            </a:r>
            <a:r>
              <a:rPr lang="en-US" sz="1200" dirty="0">
                <a:latin typeface="Futura Condensed"/>
                <a:cs typeface="Futura Condensed"/>
              </a:rPr>
              <a:t>	</a:t>
            </a:r>
            <a:r>
              <a:rPr lang="en-US" sz="1200" dirty="0" smtClean="0">
                <a:latin typeface="Futura Condensed"/>
                <a:cs typeface="Futura Condensed"/>
              </a:rPr>
              <a:t>   16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ESTUDIO SCRATCH 			   18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GRUPO DE CRÍTICA      		   20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-1" y="7559351"/>
            <a:ext cx="7772401" cy="666231"/>
            <a:chOff x="-1" y="7378700"/>
            <a:chExt cx="7772401" cy="666231"/>
          </a:xfrm>
        </p:grpSpPr>
        <p:sp>
          <p:nvSpPr>
            <p:cNvPr id="30" name="Rectangle 29"/>
            <p:cNvSpPr/>
            <p:nvPr/>
          </p:nvSpPr>
          <p:spPr>
            <a:xfrm>
              <a:off x="-1" y="7406951"/>
              <a:ext cx="7772401" cy="479582"/>
            </a:xfrm>
            <a:prstGeom prst="rect">
              <a:avLst/>
            </a:prstGeom>
            <a:solidFill>
              <a:srgbClr val="7F7F7F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Diamond 30"/>
            <p:cNvSpPr/>
            <p:nvPr/>
          </p:nvSpPr>
          <p:spPr>
            <a:xfrm>
              <a:off x="2108219" y="7648251"/>
              <a:ext cx="381000" cy="381000"/>
            </a:xfrm>
            <a:prstGeom prst="diamond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Diamond 31"/>
            <p:cNvSpPr/>
            <p:nvPr/>
          </p:nvSpPr>
          <p:spPr>
            <a:xfrm>
              <a:off x="5681688" y="7663931"/>
              <a:ext cx="384162" cy="381000"/>
            </a:xfrm>
            <a:prstGeom prst="diamond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279937" y="7378700"/>
              <a:ext cx="3187664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QUÉ INCLUYE</a:t>
              </a:r>
              <a:endParaRPr lang="en-US" sz="28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17500" y="7378700"/>
              <a:ext cx="3962438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ESTÁS AQUÍ</a:t>
              </a:r>
              <a:endParaRPr lang="en-US" sz="28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825094" y="8753015"/>
            <a:ext cx="3218710" cy="456380"/>
            <a:chOff x="1699218" y="4842934"/>
            <a:chExt cx="3218710" cy="456380"/>
          </a:xfrm>
          <a:effectLst/>
        </p:grpSpPr>
        <p:cxnSp>
          <p:nvCxnSpPr>
            <p:cNvPr id="45" name="Straight Connector 44"/>
            <p:cNvCxnSpPr/>
            <p:nvPr/>
          </p:nvCxnSpPr>
          <p:spPr>
            <a:xfrm>
              <a:off x="1699218" y="4849283"/>
              <a:ext cx="0" cy="450031"/>
            </a:xfrm>
            <a:prstGeom prst="line">
              <a:avLst/>
            </a:prstGeom>
            <a:ln w="12700" cmpd="sng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1699218" y="5292964"/>
              <a:ext cx="3218710" cy="0"/>
            </a:xfrm>
            <a:prstGeom prst="line">
              <a:avLst/>
            </a:prstGeom>
            <a:ln w="12700" cmpd="sng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2248625" y="4845458"/>
              <a:ext cx="0" cy="450031"/>
            </a:xfrm>
            <a:prstGeom prst="line">
              <a:avLst/>
            </a:prstGeom>
            <a:ln w="12700" cmpd="sng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2777846" y="4845458"/>
              <a:ext cx="0" cy="450031"/>
            </a:xfrm>
            <a:prstGeom prst="line">
              <a:avLst/>
            </a:prstGeom>
            <a:ln w="12700" cmpd="sng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3328397" y="4842934"/>
              <a:ext cx="0" cy="450031"/>
            </a:xfrm>
            <a:prstGeom prst="line">
              <a:avLst/>
            </a:prstGeom>
            <a:ln w="12700" cmpd="sng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3850843" y="4842934"/>
              <a:ext cx="0" cy="450031"/>
            </a:xfrm>
            <a:prstGeom prst="line">
              <a:avLst/>
            </a:prstGeom>
            <a:ln w="12700" cmpd="sng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4394979" y="4845458"/>
              <a:ext cx="0" cy="450031"/>
            </a:xfrm>
            <a:prstGeom prst="line">
              <a:avLst/>
            </a:prstGeom>
            <a:ln w="12700" cmpd="sng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4917928" y="4846108"/>
              <a:ext cx="0" cy="452556"/>
            </a:xfrm>
            <a:prstGeom prst="line">
              <a:avLst/>
            </a:prstGeom>
            <a:ln w="12700" cmpd="sng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566983" y="8452441"/>
            <a:ext cx="3712953" cy="623129"/>
            <a:chOff x="1960407" y="6415094"/>
            <a:chExt cx="3712953" cy="623129"/>
          </a:xfrm>
        </p:grpSpPr>
        <p:sp>
          <p:nvSpPr>
            <p:cNvPr id="63" name="Oval 62"/>
            <p:cNvSpPr/>
            <p:nvPr/>
          </p:nvSpPr>
          <p:spPr>
            <a:xfrm>
              <a:off x="2532725" y="6567824"/>
              <a:ext cx="470399" cy="470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mpd="sng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r>
                <a: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rPr>
                <a:t>1</a:t>
              </a:r>
            </a:p>
          </p:txBody>
        </p:sp>
        <p:sp>
          <p:nvSpPr>
            <p:cNvPr id="64" name="Teardrop 63"/>
            <p:cNvSpPr/>
            <p:nvPr/>
          </p:nvSpPr>
          <p:spPr>
            <a:xfrm rot="8075815">
              <a:off x="1960407" y="6415094"/>
              <a:ext cx="516223" cy="516223"/>
            </a:xfrm>
            <a:prstGeom prst="teardrop">
              <a:avLst/>
            </a:prstGeom>
            <a:solidFill>
              <a:srgbClr val="7F7F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Oval 67"/>
            <p:cNvSpPr/>
            <p:nvPr/>
          </p:nvSpPr>
          <p:spPr>
            <a:xfrm>
              <a:off x="3061508" y="6567823"/>
              <a:ext cx="470399" cy="470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mpd="sng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rPr>
                <a:t>2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3596453" y="6567823"/>
              <a:ext cx="470399" cy="470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mpd="sng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rPr>
                <a:t>3</a:t>
              </a:r>
            </a:p>
          </p:txBody>
        </p:sp>
        <p:sp>
          <p:nvSpPr>
            <p:cNvPr id="70" name="Oval 69"/>
            <p:cNvSpPr/>
            <p:nvPr/>
          </p:nvSpPr>
          <p:spPr>
            <a:xfrm>
              <a:off x="4131784" y="6567823"/>
              <a:ext cx="470399" cy="470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mpd="sng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rPr>
                <a:t>4</a:t>
              </a:r>
            </a:p>
          </p:txBody>
        </p:sp>
        <p:sp>
          <p:nvSpPr>
            <p:cNvPr id="71" name="Oval 70"/>
            <p:cNvSpPr/>
            <p:nvPr/>
          </p:nvSpPr>
          <p:spPr>
            <a:xfrm>
              <a:off x="4666729" y="6567823"/>
              <a:ext cx="470399" cy="470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mpd="sng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rPr>
                <a:t>5</a:t>
              </a:r>
              <a:endParaRPr lang="en-US" sz="1100" dirty="0">
                <a:solidFill>
                  <a:schemeClr val="bg1">
                    <a:lumMod val="95000"/>
                  </a:schemeClr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5202961" y="6567823"/>
              <a:ext cx="470399" cy="4703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mpd="sng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rPr>
                <a:t>6</a:t>
              </a:r>
              <a:endParaRPr lang="en-US" sz="1100" dirty="0">
                <a:solidFill>
                  <a:schemeClr val="bg1">
                    <a:lumMod val="95000"/>
                  </a:schemeClr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73" name="Rectangle 72"/>
          <p:cNvSpPr/>
          <p:nvPr/>
        </p:nvSpPr>
        <p:spPr>
          <a:xfrm>
            <a:off x="634593" y="8510599"/>
            <a:ext cx="3810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Futura Condensed"/>
                <a:cs typeface="Futura Condensed"/>
              </a:rPr>
              <a:t>0</a:t>
            </a:r>
            <a:endParaRPr lang="en-US" sz="44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57199" y="464006"/>
            <a:ext cx="4555067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UNIDAD </a:t>
            </a:r>
            <a:r>
              <a:rPr lang="en-US" sz="5300" dirty="0">
                <a:latin typeface="Futura Condensed"/>
                <a:cs typeface="Futura Condensed"/>
              </a:rPr>
              <a:t>0</a:t>
            </a:r>
            <a:endParaRPr lang="en-US" sz="5300" dirty="0" smtClean="0">
              <a:latin typeface="Futura Condensed"/>
              <a:cs typeface="Futura Condensed"/>
            </a:endParaRPr>
          </a:p>
          <a:p>
            <a:r>
              <a:rPr lang="en-US" sz="5300" dirty="0" smtClean="0">
                <a:latin typeface="Futura Condensed"/>
                <a:cs typeface="Futura Condensed"/>
              </a:rPr>
              <a:t>COMENZANDO</a:t>
            </a:r>
            <a:endParaRPr lang="en-US" sz="5300" dirty="0">
              <a:latin typeface="Futura Condensed"/>
              <a:cs typeface="Futura Condensed"/>
            </a:endParaRPr>
          </a:p>
        </p:txBody>
      </p:sp>
      <p:sp>
        <p:nvSpPr>
          <p:cNvPr id="34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731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634899" y="928406"/>
            <a:ext cx="4504927" cy="353943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r>
              <a:rPr lang="en-US" sz="1100" dirty="0" smtClean="0">
                <a:latin typeface="Futura Condensed"/>
                <a:cs typeface="Futura Condensed"/>
              </a:rPr>
              <a:t>DISCURSO POR:</a:t>
            </a:r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smtClean="0">
                <a:latin typeface="Futura Condensed"/>
                <a:cs typeface="Futura Condensed"/>
              </a:rPr>
              <a:t>_____________________________________________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21" name="TextBox 20"/>
          <p:cNvSpPr txBox="1"/>
          <p:nvPr/>
        </p:nvSpPr>
        <p:spPr>
          <a:xfrm flipH="1">
            <a:off x="448733" y="2697590"/>
            <a:ext cx="6187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dirty="0" smtClean="0">
                <a:latin typeface="Futura Condensed"/>
                <a:cs typeface="Futura Condensed"/>
              </a:rPr>
              <a:t>¿</a:t>
            </a:r>
            <a:r>
              <a:rPr lang="en-US" sz="1100" dirty="0" err="1" smtClean="0">
                <a:latin typeface="Futura Condensed"/>
                <a:cs typeface="Futura Condensed"/>
              </a:rPr>
              <a:t>Cuál</a:t>
            </a:r>
            <a:r>
              <a:rPr lang="en-US" sz="1100" dirty="0" smtClean="0">
                <a:latin typeface="Futura Condensed"/>
                <a:cs typeface="Futura Condensed"/>
              </a:rPr>
              <a:t> ha </a:t>
            </a:r>
            <a:r>
              <a:rPr lang="en-US" sz="1100" dirty="0" err="1" smtClean="0">
                <a:latin typeface="Futura Condensed"/>
                <a:cs typeface="Futura Condensed"/>
              </a:rPr>
              <a:t>sido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tu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proyecto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favorito</a:t>
            </a:r>
            <a:r>
              <a:rPr lang="en-US" sz="1100" dirty="0" smtClean="0">
                <a:latin typeface="Futura Condensed"/>
                <a:cs typeface="Futura Condensed"/>
              </a:rPr>
              <a:t> hasta el </a:t>
            </a:r>
            <a:r>
              <a:rPr lang="en-US" sz="1100" dirty="0" err="1" smtClean="0">
                <a:latin typeface="Futura Condensed"/>
                <a:cs typeface="Futura Condensed"/>
              </a:rPr>
              <a:t>momento</a:t>
            </a:r>
            <a:r>
              <a:rPr lang="en-US" sz="1100" dirty="0" smtClean="0">
                <a:latin typeface="Futura Condensed"/>
                <a:cs typeface="Futura Condensed"/>
              </a:rPr>
              <a:t>? ¿</a:t>
            </a:r>
            <a:r>
              <a:rPr lang="en-US" sz="1100" dirty="0" err="1" smtClean="0">
                <a:latin typeface="Futura Condensed"/>
                <a:cs typeface="Futura Condensed"/>
              </a:rPr>
              <a:t>Qué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hace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que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te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llame</a:t>
            </a:r>
            <a:r>
              <a:rPr lang="en-US" sz="1100" dirty="0" smtClean="0">
                <a:latin typeface="Futura Condensed"/>
                <a:cs typeface="Futura Condensed"/>
              </a:rPr>
              <a:t> la </a:t>
            </a:r>
            <a:r>
              <a:rPr lang="en-US" sz="1100" dirty="0" err="1" smtClean="0">
                <a:latin typeface="Futura Condensed"/>
                <a:cs typeface="Futura Condensed"/>
              </a:rPr>
              <a:t>atención</a:t>
            </a:r>
            <a:r>
              <a:rPr lang="en-US" sz="1100" dirty="0" smtClean="0">
                <a:latin typeface="Futura Condensed"/>
                <a:cs typeface="Futura Condensed"/>
              </a:rPr>
              <a:t>?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64" name="TextBox 63"/>
          <p:cNvSpPr txBox="1"/>
          <p:nvPr/>
        </p:nvSpPr>
        <p:spPr>
          <a:xfrm flipH="1">
            <a:off x="448733" y="5263882"/>
            <a:ext cx="6187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Futura Condensed"/>
                <a:cs typeface="Futura Condensed"/>
              </a:rPr>
              <a:t>¿</a:t>
            </a:r>
            <a:r>
              <a:rPr lang="en-US" sz="1100" dirty="0" err="1" smtClean="0">
                <a:latin typeface="Futura Condensed"/>
                <a:cs typeface="Futura Condensed"/>
              </a:rPr>
              <a:t>Qué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tipo</a:t>
            </a:r>
            <a:r>
              <a:rPr lang="en-US" sz="1100" dirty="0" smtClean="0">
                <a:latin typeface="Futura Condensed"/>
                <a:cs typeface="Futura Condensed"/>
              </a:rPr>
              <a:t> de </a:t>
            </a:r>
            <a:r>
              <a:rPr lang="en-US" sz="1100" dirty="0" err="1" smtClean="0">
                <a:latin typeface="Futura Condensed"/>
                <a:cs typeface="Futura Condensed"/>
              </a:rPr>
              <a:t>proyectos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te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interesa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crear</a:t>
            </a:r>
            <a:r>
              <a:rPr lang="en-US" sz="1100" dirty="0" smtClean="0">
                <a:latin typeface="Futura Condensed"/>
                <a:cs typeface="Futura Condensed"/>
              </a:rPr>
              <a:t> a </a:t>
            </a:r>
            <a:r>
              <a:rPr lang="en-US" sz="1100" dirty="0" err="1" smtClean="0">
                <a:latin typeface="Futura Condensed"/>
                <a:cs typeface="Futura Condensed"/>
              </a:rPr>
              <a:t>continuación</a:t>
            </a:r>
            <a:r>
              <a:rPr lang="en-US" sz="1100" dirty="0" smtClean="0">
                <a:latin typeface="Futura Condensed"/>
                <a:cs typeface="Futura Condensed"/>
              </a:rPr>
              <a:t>?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100" name="TextBox 99"/>
          <p:cNvSpPr txBox="1"/>
          <p:nvPr/>
        </p:nvSpPr>
        <p:spPr>
          <a:xfrm flipH="1">
            <a:off x="448733" y="7324425"/>
            <a:ext cx="3402082" cy="46166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SKILLS IN SCRATCH</a:t>
            </a:r>
            <a:endParaRPr lang="en-US" sz="24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66" name="TextBox 65"/>
          <p:cNvSpPr txBox="1"/>
          <p:nvPr/>
        </p:nvSpPr>
        <p:spPr>
          <a:xfrm flipH="1">
            <a:off x="454368" y="7826147"/>
            <a:ext cx="6187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Futura Condensed"/>
                <a:cs typeface="Futura Condensed"/>
              </a:rPr>
              <a:t>¿Con </a:t>
            </a:r>
            <a:r>
              <a:rPr lang="en-US" sz="1100" dirty="0" err="1" smtClean="0">
                <a:latin typeface="Futura Condensed"/>
                <a:cs typeface="Futura Condensed"/>
              </a:rPr>
              <a:t>qué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conocimientos</a:t>
            </a:r>
            <a:r>
              <a:rPr lang="en-US" sz="1100" dirty="0" smtClean="0">
                <a:latin typeface="Futura Condensed"/>
                <a:cs typeface="Futura Condensed"/>
              </a:rPr>
              <a:t>, </a:t>
            </a:r>
            <a:r>
              <a:rPr lang="en-US" sz="1100" dirty="0" err="1" smtClean="0">
                <a:latin typeface="Futura Condensed"/>
                <a:cs typeface="Futura Condensed"/>
              </a:rPr>
              <a:t>habilidades</a:t>
            </a:r>
            <a:r>
              <a:rPr lang="en-US" sz="1100" dirty="0" smtClean="0">
                <a:latin typeface="Futura Condensed"/>
                <a:cs typeface="Futura Condensed"/>
              </a:rPr>
              <a:t> o </a:t>
            </a:r>
            <a:r>
              <a:rPr lang="en-US" sz="1100" dirty="0" err="1" smtClean="0">
                <a:latin typeface="Futura Condensed"/>
                <a:cs typeface="Futura Condensed"/>
              </a:rPr>
              <a:t>talentos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podrías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contribuir</a:t>
            </a:r>
            <a:r>
              <a:rPr lang="en-US" sz="1100" dirty="0" smtClean="0">
                <a:latin typeface="Futura Condensed"/>
                <a:cs typeface="Futura Condensed"/>
              </a:rPr>
              <a:t> a un </a:t>
            </a:r>
            <a:r>
              <a:rPr lang="en-US" sz="1100" dirty="0" err="1" smtClean="0">
                <a:latin typeface="Futura Condensed"/>
                <a:cs typeface="Futura Condensed"/>
              </a:rPr>
              <a:t>proyecto</a:t>
            </a:r>
            <a:r>
              <a:rPr lang="en-US" sz="1100" dirty="0" smtClean="0">
                <a:latin typeface="Futura Condensed"/>
                <a:cs typeface="Futura Condensed"/>
              </a:rPr>
              <a:t>?</a:t>
            </a:r>
            <a:endParaRPr lang="en-US" sz="1100" dirty="0">
              <a:solidFill>
                <a:srgbClr val="000000"/>
              </a:solidFill>
              <a:latin typeface="Futura Condensed"/>
              <a:cs typeface="Futura Condensed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54610" y="1320261"/>
            <a:ext cx="457235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 err="1" smtClean="0">
                <a:latin typeface="Futura Condensed"/>
                <a:cs typeface="Futura Condensed"/>
              </a:rPr>
              <a:t>Utiliza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preguntas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abajo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hacer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lluvia</a:t>
            </a:r>
            <a:r>
              <a:rPr lang="en-US" sz="1200" dirty="0" smtClean="0">
                <a:latin typeface="Futura Condensed"/>
                <a:cs typeface="Futura Condensed"/>
              </a:rPr>
              <a:t> de ideas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en los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interesa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trabajar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durante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hackathon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Tendrás</a:t>
            </a:r>
            <a:r>
              <a:rPr lang="en-US" sz="1200" dirty="0" smtClean="0">
                <a:latin typeface="Futura Condensed"/>
                <a:cs typeface="Futura Condensed"/>
              </a:rPr>
              <a:t> 30 </a:t>
            </a:r>
            <a:r>
              <a:rPr lang="en-US" sz="1200" dirty="0" err="1" smtClean="0">
                <a:latin typeface="Futura Condensed"/>
                <a:cs typeface="Futura Condensed"/>
              </a:rPr>
              <a:t>segundos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dar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pequeño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discurso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tus</a:t>
            </a:r>
            <a:r>
              <a:rPr lang="en-US" sz="1200" dirty="0" smtClean="0">
                <a:latin typeface="Futura Condensed"/>
                <a:cs typeface="Futura Condensed"/>
              </a:rPr>
              <a:t> ideas, </a:t>
            </a:r>
            <a:r>
              <a:rPr lang="en-US" sz="1200" dirty="0" err="1" smtClean="0">
                <a:latin typeface="Futura Condensed"/>
                <a:cs typeface="Futura Condensed"/>
              </a:rPr>
              <a:t>intereses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habilidades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frente</a:t>
            </a:r>
            <a:r>
              <a:rPr lang="en-US" sz="1200" dirty="0" smtClean="0"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latin typeface="Futura Condensed"/>
                <a:cs typeface="Futura Condensed"/>
              </a:rPr>
              <a:t>resto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clase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" y="522850"/>
            <a:ext cx="252074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latin typeface="Futura Condensed"/>
                <a:cs typeface="Futura Condensed"/>
              </a:rPr>
              <a:t>LANZAMIENTO DEL PROYECTO</a:t>
            </a:r>
            <a:br>
              <a:rPr lang="en-US" sz="3400" dirty="0" smtClean="0">
                <a:latin typeface="Futura Condensed"/>
                <a:cs typeface="Futura Condensed"/>
              </a:rPr>
            </a:br>
            <a:endParaRPr lang="en-US" sz="3400" dirty="0" smtClean="0">
              <a:latin typeface="Futura Condensed"/>
              <a:cs typeface="Futura Condensed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-1" y="2128868"/>
            <a:ext cx="7582143" cy="479582"/>
            <a:chOff x="-1" y="2128868"/>
            <a:chExt cx="7582143" cy="479582"/>
          </a:xfrm>
        </p:grpSpPr>
        <p:sp>
          <p:nvSpPr>
            <p:cNvPr id="31" name="Rectangle 13"/>
            <p:cNvSpPr/>
            <p:nvPr/>
          </p:nvSpPr>
          <p:spPr>
            <a:xfrm>
              <a:off x="-1" y="2128868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57200" y="2128868"/>
              <a:ext cx="6761943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MI PROYECTO FAVORITO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-1" y="4693188"/>
            <a:ext cx="7582143" cy="479582"/>
            <a:chOff x="-1" y="2128868"/>
            <a:chExt cx="7582143" cy="479582"/>
          </a:xfrm>
        </p:grpSpPr>
        <p:sp>
          <p:nvSpPr>
            <p:cNvPr id="34" name="Rectangle 13"/>
            <p:cNvSpPr/>
            <p:nvPr/>
          </p:nvSpPr>
          <p:spPr>
            <a:xfrm>
              <a:off x="-1" y="2128868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57200" y="2128868"/>
              <a:ext cx="6761943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MI IDEA PARA EL PROYECTO DEL HACKATHON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-1" y="7248320"/>
            <a:ext cx="7582143" cy="479582"/>
            <a:chOff x="-1" y="2128868"/>
            <a:chExt cx="7582143" cy="479582"/>
          </a:xfrm>
        </p:grpSpPr>
        <p:sp>
          <p:nvSpPr>
            <p:cNvPr id="37" name="Rectangle 13"/>
            <p:cNvSpPr/>
            <p:nvPr/>
          </p:nvSpPr>
          <p:spPr>
            <a:xfrm>
              <a:off x="-1" y="2128868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57200" y="2128868"/>
              <a:ext cx="6761943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MIS HABILIDADES E INTERESES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7537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457200" y="2832776"/>
            <a:ext cx="3324338" cy="3819813"/>
            <a:chOff x="422410" y="2832776"/>
            <a:chExt cx="3324338" cy="3819813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323986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Tomarse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comienzo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final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explorar</a:t>
              </a:r>
              <a:r>
                <a:rPr lang="en-US" sz="1200" dirty="0" smtClean="0">
                  <a:latin typeface="Futura Condensed"/>
                  <a:cs typeface="Futura Condensed"/>
                </a:rPr>
                <a:t> ideas,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identificar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tareas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necesarias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completar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,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hacer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lista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ya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sabe</a:t>
              </a:r>
              <a:r>
                <a:rPr lang="en-US" sz="1200" dirty="0" smtClean="0">
                  <a:latin typeface="Futura Condensed"/>
                  <a:cs typeface="Futura Condensed"/>
                </a:rPr>
                <a:t> (y lo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no)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resultar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muy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beneficioso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completar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satisfactoriamente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 smtClean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smtClean="0">
                  <a:latin typeface="Futura Condensed"/>
                  <a:cs typeface="Futura Condensed"/>
                </a:rPr>
                <a:t>Divide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equipos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distribuir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Planificación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Escenas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>
                <a:latin typeface="Futura Condensed"/>
                <a:cs typeface="Futura Condensed"/>
              </a:endParaRPr>
            </a:p>
            <a:p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Revisa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distintos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elementos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planificar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bocetos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escenas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resumen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lista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recursos</a:t>
              </a:r>
              <a:r>
                <a:rPr lang="en-US" sz="1200" dirty="0" smtClean="0">
                  <a:latin typeface="Futura Condensed"/>
                  <a:cs typeface="Futura Condensed"/>
                </a:rPr>
                <a:t>, storyboard).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15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minutos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hacer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tormenta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ideas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planes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recursos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.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tengan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idea o un plan,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comenzar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trabajar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>
                <a:latin typeface="Futura Condensed"/>
                <a:cs typeface="Futura Condensed"/>
              </a:endParaRPr>
            </a:p>
            <a:p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recoger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Planificación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la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Escenas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entregársela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nuevo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comenzar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sesión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Sprint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307624" y="595840"/>
            <a:ext cx="281594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latin typeface="Futura Condensed"/>
                <a:cs typeface="Futura Condensed"/>
              </a:rPr>
              <a:t>PLANIFICACIÓN DEL PROYECTO</a:t>
            </a:r>
            <a:br>
              <a:rPr lang="en-US" sz="3400" dirty="0" smtClean="0">
                <a:latin typeface="Futura Condensed"/>
                <a:cs typeface="Futura Condensed"/>
              </a:rPr>
            </a:br>
            <a:endParaRPr lang="en-US" sz="3400" dirty="0" smtClean="0">
              <a:latin typeface="Futura Condensed"/>
              <a:cs typeface="Futura Condense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22218" y="795405"/>
            <a:ext cx="2999848" cy="1600438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Identificarán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orientado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apropiadamente</a:t>
            </a:r>
            <a:r>
              <a:rPr lang="en-US" sz="1200" dirty="0" smtClean="0">
                <a:latin typeface="Futura Condensed"/>
                <a:cs typeface="Futura Condensed"/>
              </a:rPr>
              <a:t> con el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trabajar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Desarrollarán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boceto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tareas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necesarias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Generarán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lista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preliminar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recursos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necesarios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007796" y="2832776"/>
            <a:ext cx="3307404" cy="957492"/>
            <a:chOff x="3992282" y="2832776"/>
            <a:chExt cx="3307404" cy="957492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>
                  <a:latin typeface="Futura Condensed"/>
                  <a:cs typeface="Futura Condensed"/>
                </a:rPr>
                <a:t>de </a:t>
              </a:r>
              <a:r>
                <a:rPr lang="en-US" sz="1200" spc="-20" dirty="0" err="1">
                  <a:latin typeface="Futura Condensed"/>
                  <a:cs typeface="Futura Condensed"/>
                </a:rPr>
                <a:t>Planificación</a:t>
              </a:r>
              <a:r>
                <a:rPr lang="en-US" sz="1200" spc="-20" dirty="0">
                  <a:latin typeface="Futura Condensed"/>
                  <a:cs typeface="Futura Condensed"/>
                </a:rPr>
                <a:t> del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endParaRPr lang="en-US" sz="1200" spc="-2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Escenas</a:t>
              </a:r>
              <a:endParaRPr lang="en-US" sz="1200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4007796" y="3911402"/>
            <a:ext cx="3307404" cy="1511490"/>
            <a:chOff x="3992282" y="2832776"/>
            <a:chExt cx="3307404" cy="1511490"/>
          </a:xfrm>
        </p:grpSpPr>
        <p:sp>
          <p:nvSpPr>
            <p:cNvPr id="60" name="TextBox 59"/>
            <p:cNvSpPr txBox="1"/>
            <p:nvPr/>
          </p:nvSpPr>
          <p:spPr>
            <a:xfrm>
              <a:off x="4089400" y="3328603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quiero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pasos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voy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desarrollar</a:t>
              </a:r>
              <a:r>
                <a:rPr lang="en-US" sz="1200" dirty="0" smtClean="0">
                  <a:latin typeface="Futura Condensed"/>
                  <a:cs typeface="Futura Condensed"/>
                </a:rPr>
                <a:t> mi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recursos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ej</a:t>
              </a:r>
              <a:r>
                <a:rPr lang="en-US" sz="1200" dirty="0" smtClean="0">
                  <a:latin typeface="Futura Condensed"/>
                  <a:cs typeface="Futura Condensed"/>
                </a:rPr>
                <a:t>. personas,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ejemplo</a:t>
              </a:r>
              <a:r>
                <a:rPr lang="en-US" sz="1200" dirty="0" smtClean="0">
                  <a:latin typeface="Futura Condensed"/>
                  <a:cs typeface="Futura Condensed"/>
                </a:rPr>
                <a:t>)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ya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dispongo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recursos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necesitar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4007796" y="5728378"/>
            <a:ext cx="3307404" cy="1326824"/>
            <a:chOff x="3992282" y="2832776"/>
            <a:chExt cx="3307404" cy="1326824"/>
          </a:xfrm>
        </p:grpSpPr>
        <p:sp>
          <p:nvSpPr>
            <p:cNvPr id="64" name="TextBox 63"/>
            <p:cNvSpPr txBox="1"/>
            <p:nvPr/>
          </p:nvSpPr>
          <p:spPr>
            <a:xfrm>
              <a:off x="4089400" y="3328603"/>
              <a:ext cx="3117152" cy="83099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está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correctamente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enfocado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relación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recursos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disponibles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hackathon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podrias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facilitarles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recursos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necesiten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Box 66"/>
          <p:cNvSpPr txBox="1"/>
          <p:nvPr/>
        </p:nvSpPr>
        <p:spPr>
          <a:xfrm>
            <a:off x="2535516" y="169447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30–45 MINUTOS</a:t>
            </a:r>
          </a:p>
        </p:txBody>
      </p:sp>
      <p:pic>
        <p:nvPicPr>
          <p:cNvPr id="68" name="Picture 67" descr="30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068" y="1752620"/>
            <a:ext cx="329184" cy="329184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3669537" y="794340"/>
            <a:ext cx="442062" cy="1123360"/>
            <a:chOff x="2853673" y="794340"/>
            <a:chExt cx="442062" cy="112336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77" name="TextBox 76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8" name="Straight Connector 77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80" name="Straight Connector 79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82" name="TextBox 81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3" name="TextBox 92"/>
          <p:cNvSpPr txBox="1"/>
          <p:nvPr/>
        </p:nvSpPr>
        <p:spPr>
          <a:xfrm>
            <a:off x="551129" y="8142739"/>
            <a:ext cx="3231204" cy="1200329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Aunque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planificación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buena</a:t>
            </a:r>
            <a:r>
              <a:rPr lang="en-US" sz="1200" dirty="0" smtClean="0">
                <a:latin typeface="Futura Condensed"/>
                <a:cs typeface="Futura Condensed"/>
              </a:rPr>
              <a:t>, no </a:t>
            </a:r>
            <a:r>
              <a:rPr lang="en-US" sz="1200" dirty="0" err="1" smtClean="0">
                <a:latin typeface="Futura Condensed"/>
                <a:cs typeface="Futura Condensed"/>
              </a:rPr>
              <a:t>debería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única</a:t>
            </a:r>
            <a:r>
              <a:rPr lang="en-US" sz="1200" dirty="0" smtClean="0">
                <a:latin typeface="Futura Condensed"/>
                <a:cs typeface="Futura Condensed"/>
              </a:rPr>
              <a:t> forma de </a:t>
            </a:r>
            <a:r>
              <a:rPr lang="en-US" sz="1200" dirty="0" err="1" smtClean="0">
                <a:latin typeface="Futura Condensed"/>
                <a:cs typeface="Futura Condensed"/>
              </a:rPr>
              <a:t>hacer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cosas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distintos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quieren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necesitan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planificar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diferente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grado</a:t>
            </a:r>
            <a:r>
              <a:rPr lang="en-US" sz="1200" dirty="0" smtClean="0">
                <a:latin typeface="Futura Condensed"/>
                <a:cs typeface="Futura Condensed"/>
              </a:rPr>
              <a:t> – y </a:t>
            </a:r>
            <a:r>
              <a:rPr lang="en-US" sz="1200" dirty="0" err="1" smtClean="0">
                <a:latin typeface="Futura Condensed"/>
                <a:cs typeface="Futura Condensed"/>
              </a:rPr>
              <a:t>fases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distintas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requieren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distintos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enfoques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Deberían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animarse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admitirse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múltiples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estilos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desarrollo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116</a:t>
            </a:r>
            <a:endParaRPr lang="en-US" dirty="0"/>
          </a:p>
        </p:txBody>
      </p:sp>
      <p:pic>
        <p:nvPicPr>
          <p:cNvPr id="46" name="Picture 45" descr="Unit6activit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34" y="0"/>
            <a:ext cx="493776" cy="2791968"/>
          </a:xfrm>
          <a:prstGeom prst="rect">
            <a:avLst/>
          </a:prstGeom>
        </p:spPr>
      </p:pic>
      <p:sp>
        <p:nvSpPr>
          <p:cNvPr id="44" name="TextBox 49"/>
          <p:cNvSpPr txBox="1"/>
          <p:nvPr/>
        </p:nvSpPr>
        <p:spPr>
          <a:xfrm rot="5400000">
            <a:off x="-422532" y="986250"/>
            <a:ext cx="243416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UNIDAD 6 - ACTIVIDAD</a:t>
            </a:r>
            <a:endParaRPr lang="en-US" sz="24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925302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it6plann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752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766230" y="1196178"/>
            <a:ext cx="463256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 err="1" smtClean="0">
                <a:latin typeface="Futura Condensed"/>
                <a:cs typeface="Futura Condensed"/>
              </a:rPr>
              <a:t>Utiliza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preguntas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abajo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comenzar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pensar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elementos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necesarios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desarrollar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48328" y="2740914"/>
            <a:ext cx="3147972" cy="1860338"/>
            <a:chOff x="448328" y="3027978"/>
            <a:chExt cx="3147972" cy="1860338"/>
          </a:xfrm>
        </p:grpSpPr>
        <p:sp>
          <p:nvSpPr>
            <p:cNvPr id="33" name="TextBox 32"/>
            <p:cNvSpPr txBox="1"/>
            <p:nvPr/>
          </p:nvSpPr>
          <p:spPr>
            <a:xfrm flipH="1">
              <a:off x="448328" y="3027978"/>
              <a:ext cx="31479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Describe el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quieres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crear</a:t>
              </a:r>
              <a:endParaRPr lang="en-US" sz="11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 flipH="1">
              <a:off x="448328" y="4626706"/>
              <a:ext cx="31479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Haz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una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lista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de los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pasos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necesarios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crear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tu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proyecto</a:t>
              </a:r>
              <a:endParaRPr lang="en-US" sz="11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65" name="Rectangle 64"/>
          <p:cNvSpPr/>
          <p:nvPr/>
        </p:nvSpPr>
        <p:spPr>
          <a:xfrm>
            <a:off x="540105" y="6566470"/>
            <a:ext cx="3047842" cy="2978109"/>
          </a:xfrm>
          <a:prstGeom prst="rect">
            <a:avLst/>
          </a:prstGeom>
          <a:noFill/>
          <a:ln w="3175" cmpd="sng">
            <a:solidFill>
              <a:srgbClr val="0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3835461" y="6566470"/>
            <a:ext cx="3047842" cy="2978109"/>
          </a:xfrm>
          <a:prstGeom prst="rect">
            <a:avLst/>
          </a:prstGeom>
          <a:noFill/>
          <a:ln w="3175" cmpd="sng">
            <a:solidFill>
              <a:srgbClr val="0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540104" y="6575093"/>
            <a:ext cx="6343199" cy="430887"/>
            <a:chOff x="549582" y="2758606"/>
            <a:chExt cx="6343199" cy="430887"/>
          </a:xfrm>
        </p:grpSpPr>
        <p:sp>
          <p:nvSpPr>
            <p:cNvPr id="78" name="TextBox 77"/>
            <p:cNvSpPr txBox="1"/>
            <p:nvPr/>
          </p:nvSpPr>
          <p:spPr>
            <a:xfrm flipH="1">
              <a:off x="549582" y="2758606"/>
              <a:ext cx="304784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¿De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qué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recursos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(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como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personas o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proyectos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ejemplo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)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ya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dispones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?</a:t>
              </a:r>
              <a:endParaRPr lang="en-US" sz="11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 flipH="1">
              <a:off x="3844939" y="2758606"/>
              <a:ext cx="30478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¿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Qué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otros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recursos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podrías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necesitar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desarrollar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tu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?</a:t>
              </a:r>
              <a:endParaRPr lang="en-US" sz="11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835817" y="804323"/>
            <a:ext cx="4493386" cy="353943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r>
              <a:rPr lang="en-US" sz="1100" dirty="0" smtClean="0">
                <a:latin typeface="Futura Condensed"/>
                <a:cs typeface="Futura Condensed"/>
              </a:rPr>
              <a:t>PLANES DEL PROYECTO POR:</a:t>
            </a:r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smtClean="0">
                <a:latin typeface="Futura Condensed"/>
                <a:cs typeface="Futura Condensed"/>
              </a:rPr>
              <a:t>______________________________________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" y="595840"/>
            <a:ext cx="281594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latin typeface="Futura Condensed"/>
                <a:cs typeface="Futura Condensed"/>
              </a:rPr>
              <a:t>PLANIFICACIÓN DEL PROYECTO</a:t>
            </a:r>
            <a:br>
              <a:rPr lang="en-US" sz="3400" dirty="0">
                <a:latin typeface="Futura Condensed"/>
                <a:cs typeface="Futura Condensed"/>
              </a:rPr>
            </a:br>
            <a:endParaRPr lang="en-US" sz="3400" dirty="0">
              <a:latin typeface="Futura Condensed"/>
              <a:cs typeface="Futura Condensed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76378" y="2128868"/>
            <a:ext cx="7596022" cy="479582"/>
            <a:chOff x="176378" y="2128868"/>
            <a:chExt cx="7596022" cy="479582"/>
          </a:xfrm>
        </p:grpSpPr>
        <p:sp>
          <p:nvSpPr>
            <p:cNvPr id="25" name="Rectangle 13"/>
            <p:cNvSpPr/>
            <p:nvPr/>
          </p:nvSpPr>
          <p:spPr>
            <a:xfrm flipH="1">
              <a:off x="176378" y="2128868"/>
              <a:ext cx="7596022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 flipH="1">
              <a:off x="452118" y="2128868"/>
              <a:ext cx="2110950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MI PROYECTO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76378" y="5920452"/>
            <a:ext cx="7596022" cy="479582"/>
            <a:chOff x="176378" y="5920452"/>
            <a:chExt cx="7596022" cy="479582"/>
          </a:xfrm>
        </p:grpSpPr>
        <p:sp>
          <p:nvSpPr>
            <p:cNvPr id="37" name="Rectangle 13"/>
            <p:cNvSpPr/>
            <p:nvPr/>
          </p:nvSpPr>
          <p:spPr>
            <a:xfrm flipH="1">
              <a:off x="176378" y="5920452"/>
              <a:ext cx="7596022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 flipH="1">
              <a:off x="452118" y="5920452"/>
              <a:ext cx="2110950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MIS RECURSOS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3926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690067" y="2760939"/>
            <a:ext cx="6436896" cy="6447963"/>
            <a:chOff x="472937" y="2552139"/>
            <a:chExt cx="6436896" cy="6447963"/>
          </a:xfrm>
        </p:grpSpPr>
        <p:grpSp>
          <p:nvGrpSpPr>
            <p:cNvPr id="14" name="Group 13"/>
            <p:cNvGrpSpPr/>
            <p:nvPr/>
          </p:nvGrpSpPr>
          <p:grpSpPr>
            <a:xfrm>
              <a:off x="472938" y="2552139"/>
              <a:ext cx="6436895" cy="2705251"/>
              <a:chOff x="472938" y="2826094"/>
              <a:chExt cx="6436895" cy="2705251"/>
            </a:xfrm>
          </p:grpSpPr>
          <p:pic>
            <p:nvPicPr>
              <p:cNvPr id="3" name="Picture 2" descr="Screen Shot 2014-06-18 at 7.17.11 PM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583" y="2826094"/>
                <a:ext cx="3078717" cy="2481735"/>
              </a:xfrm>
              <a:prstGeom prst="rect">
                <a:avLst/>
              </a:prstGeom>
            </p:spPr>
          </p:pic>
          <p:grpSp>
            <p:nvGrpSpPr>
              <p:cNvPr id="11" name="Group 10"/>
              <p:cNvGrpSpPr/>
              <p:nvPr/>
            </p:nvGrpSpPr>
            <p:grpSpPr>
              <a:xfrm>
                <a:off x="472938" y="5269735"/>
                <a:ext cx="6334193" cy="261610"/>
                <a:chOff x="472938" y="5269735"/>
                <a:chExt cx="6334193" cy="261610"/>
              </a:xfrm>
            </p:grpSpPr>
            <p:sp>
              <p:nvSpPr>
                <p:cNvPr id="33" name="TextBox 32"/>
                <p:cNvSpPr txBox="1"/>
                <p:nvPr/>
              </p:nvSpPr>
              <p:spPr>
                <a:xfrm flipH="1">
                  <a:off x="472938" y="5269735"/>
                  <a:ext cx="3038837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US" sz="1100" dirty="0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¿</a:t>
                  </a:r>
                  <a:r>
                    <a:rPr lang="en-US" sz="1100" dirty="0" err="1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Qué</a:t>
                  </a:r>
                  <a:r>
                    <a:rPr lang="en-US" sz="1100" dirty="0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</a:t>
                  </a:r>
                  <a:r>
                    <a:rPr lang="en-US" sz="1100" dirty="0" err="1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está</a:t>
                  </a:r>
                  <a:r>
                    <a:rPr lang="en-US" sz="1100" dirty="0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</a:t>
                  </a:r>
                  <a:r>
                    <a:rPr lang="en-US" sz="1100" dirty="0" err="1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ocurriendo</a:t>
                  </a:r>
                  <a:r>
                    <a:rPr lang="en-US" sz="1100" dirty="0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? ¿</a:t>
                  </a:r>
                  <a:r>
                    <a:rPr lang="en-US" sz="1100" dirty="0" err="1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Cuáles</a:t>
                  </a:r>
                  <a:r>
                    <a:rPr lang="en-US" sz="1100" dirty="0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son los </a:t>
                  </a:r>
                  <a:r>
                    <a:rPr lang="en-US" sz="1100" dirty="0" err="1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elementos</a:t>
                  </a:r>
                  <a:r>
                    <a:rPr lang="en-US" sz="1100" dirty="0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</a:t>
                  </a:r>
                  <a:r>
                    <a:rPr lang="en-US" sz="1100" dirty="0" err="1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importantes</a:t>
                  </a:r>
                  <a:r>
                    <a:rPr lang="en-US" sz="1100" dirty="0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?</a:t>
                  </a:r>
                  <a:endParaRPr lang="en-US" sz="1100" dirty="0">
                    <a:solidFill>
                      <a:srgbClr val="000000"/>
                    </a:solidFill>
                    <a:latin typeface="Futura Condensed"/>
                    <a:cs typeface="Futura Condensed"/>
                  </a:endParaRP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 flipH="1">
                  <a:off x="3768293" y="5269735"/>
                  <a:ext cx="303883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US" sz="1100" dirty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¿</a:t>
                  </a:r>
                  <a:r>
                    <a:rPr lang="en-US" sz="1100" dirty="0" err="1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Qué</a:t>
                  </a:r>
                  <a:r>
                    <a:rPr lang="en-US" sz="1100" dirty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</a:t>
                  </a:r>
                  <a:r>
                    <a:rPr lang="en-US" sz="1100" dirty="0" err="1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está</a:t>
                  </a:r>
                  <a:r>
                    <a:rPr lang="en-US" sz="1100" dirty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</a:t>
                  </a:r>
                  <a:r>
                    <a:rPr lang="en-US" sz="1100" dirty="0" err="1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ocurriendo</a:t>
                  </a:r>
                  <a:r>
                    <a:rPr lang="en-US" sz="1100" dirty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? ¿</a:t>
                  </a:r>
                  <a:r>
                    <a:rPr lang="en-US" sz="1100" dirty="0" err="1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Cuáles</a:t>
                  </a:r>
                  <a:r>
                    <a:rPr lang="en-US" sz="1100" dirty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son los </a:t>
                  </a:r>
                  <a:r>
                    <a:rPr lang="en-US" sz="1100" dirty="0" err="1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elementos</a:t>
                  </a:r>
                  <a:r>
                    <a:rPr lang="en-US" sz="1100" dirty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</a:t>
                  </a:r>
                  <a:r>
                    <a:rPr lang="en-US" sz="1100" dirty="0" err="1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importantes</a:t>
                  </a:r>
                  <a:r>
                    <a:rPr lang="en-US" sz="1100" dirty="0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?</a:t>
                  </a:r>
                  <a:endParaRPr lang="en-US" sz="1100" dirty="0">
                    <a:solidFill>
                      <a:srgbClr val="000000"/>
                    </a:solidFill>
                    <a:latin typeface="Futura Condensed"/>
                    <a:cs typeface="Futura Condensed"/>
                  </a:endParaRPr>
                </a:p>
              </p:txBody>
            </p:sp>
          </p:grpSp>
          <p:pic>
            <p:nvPicPr>
              <p:cNvPr id="34" name="Picture 33" descr="Screen Shot 2014-06-18 at 7.17.11 PM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1116" y="2826094"/>
                <a:ext cx="3078717" cy="2481735"/>
              </a:xfrm>
              <a:prstGeom prst="rect">
                <a:avLst/>
              </a:prstGeom>
            </p:spPr>
          </p:pic>
        </p:grpSp>
        <p:grpSp>
          <p:nvGrpSpPr>
            <p:cNvPr id="49" name="Group 48"/>
            <p:cNvGrpSpPr/>
            <p:nvPr/>
          </p:nvGrpSpPr>
          <p:grpSpPr>
            <a:xfrm>
              <a:off x="472937" y="6294851"/>
              <a:ext cx="6436896" cy="2705251"/>
              <a:chOff x="472937" y="2826094"/>
              <a:chExt cx="6436896" cy="2705251"/>
            </a:xfrm>
          </p:grpSpPr>
          <p:pic>
            <p:nvPicPr>
              <p:cNvPr id="50" name="Picture 49" descr="Screen Shot 2014-06-18 at 7.17.11 PM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583" y="2826094"/>
                <a:ext cx="3078717" cy="2481735"/>
              </a:xfrm>
              <a:prstGeom prst="rect">
                <a:avLst/>
              </a:prstGeom>
            </p:spPr>
          </p:pic>
          <p:grpSp>
            <p:nvGrpSpPr>
              <p:cNvPr id="51" name="Group 50"/>
              <p:cNvGrpSpPr/>
              <p:nvPr/>
            </p:nvGrpSpPr>
            <p:grpSpPr>
              <a:xfrm>
                <a:off x="472937" y="5269735"/>
                <a:ext cx="6334194" cy="261610"/>
                <a:chOff x="472937" y="5269735"/>
                <a:chExt cx="6334194" cy="261610"/>
              </a:xfrm>
            </p:grpSpPr>
            <p:sp>
              <p:nvSpPr>
                <p:cNvPr id="58" name="TextBox 57"/>
                <p:cNvSpPr txBox="1"/>
                <p:nvPr/>
              </p:nvSpPr>
              <p:spPr>
                <a:xfrm flipH="1">
                  <a:off x="472937" y="5269735"/>
                  <a:ext cx="303883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US" sz="1100" dirty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¿</a:t>
                  </a:r>
                  <a:r>
                    <a:rPr lang="en-US" sz="1100" dirty="0" err="1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Qué</a:t>
                  </a:r>
                  <a:r>
                    <a:rPr lang="en-US" sz="1100" dirty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</a:t>
                  </a:r>
                  <a:r>
                    <a:rPr lang="en-US" sz="1100" dirty="0" err="1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está</a:t>
                  </a:r>
                  <a:r>
                    <a:rPr lang="en-US" sz="1100" dirty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</a:t>
                  </a:r>
                  <a:r>
                    <a:rPr lang="en-US" sz="1100" dirty="0" err="1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ocurriendo</a:t>
                  </a:r>
                  <a:r>
                    <a:rPr lang="en-US" sz="1100" dirty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? ¿</a:t>
                  </a:r>
                  <a:r>
                    <a:rPr lang="en-US" sz="1100" dirty="0" err="1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Cuáles</a:t>
                  </a:r>
                  <a:r>
                    <a:rPr lang="en-US" sz="1100" dirty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son los </a:t>
                  </a:r>
                  <a:r>
                    <a:rPr lang="en-US" sz="1100" dirty="0" err="1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elementos</a:t>
                  </a:r>
                  <a:r>
                    <a:rPr lang="en-US" sz="1100" dirty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</a:t>
                  </a:r>
                  <a:r>
                    <a:rPr lang="en-US" sz="1100" dirty="0" err="1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importantes</a:t>
                  </a:r>
                  <a:r>
                    <a:rPr lang="en-US" sz="1100" dirty="0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?</a:t>
                  </a:r>
                  <a:endParaRPr lang="en-US" sz="1100" dirty="0">
                    <a:solidFill>
                      <a:srgbClr val="000000"/>
                    </a:solidFill>
                    <a:latin typeface="Futura Condensed"/>
                    <a:cs typeface="Futura Condensed"/>
                  </a:endParaRP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 flipH="1">
                  <a:off x="3768293" y="5269735"/>
                  <a:ext cx="303883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US" sz="1100" dirty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¿</a:t>
                  </a:r>
                  <a:r>
                    <a:rPr lang="en-US" sz="1100" dirty="0" err="1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Qué</a:t>
                  </a:r>
                  <a:r>
                    <a:rPr lang="en-US" sz="1100" dirty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</a:t>
                  </a:r>
                  <a:r>
                    <a:rPr lang="en-US" sz="1100" dirty="0" err="1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está</a:t>
                  </a:r>
                  <a:r>
                    <a:rPr lang="en-US" sz="1100" dirty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</a:t>
                  </a:r>
                  <a:r>
                    <a:rPr lang="en-US" sz="1100" dirty="0" err="1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ocurriendo</a:t>
                  </a:r>
                  <a:r>
                    <a:rPr lang="en-US" sz="1100" dirty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? ¿</a:t>
                  </a:r>
                  <a:r>
                    <a:rPr lang="en-US" sz="1100" dirty="0" err="1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Cuáles</a:t>
                  </a:r>
                  <a:r>
                    <a:rPr lang="en-US" sz="1100" dirty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son los </a:t>
                  </a:r>
                  <a:r>
                    <a:rPr lang="en-US" sz="1100" dirty="0" err="1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elementos</a:t>
                  </a:r>
                  <a:r>
                    <a:rPr lang="en-US" sz="1100" dirty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</a:t>
                  </a:r>
                  <a:r>
                    <a:rPr lang="en-US" sz="1100" dirty="0" err="1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importantes</a:t>
                  </a:r>
                  <a:r>
                    <a:rPr lang="en-US" sz="1100" dirty="0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?</a:t>
                  </a:r>
                  <a:endParaRPr lang="en-US" sz="1100" dirty="0">
                    <a:solidFill>
                      <a:srgbClr val="000000"/>
                    </a:solidFill>
                    <a:latin typeface="Futura Condensed"/>
                    <a:cs typeface="Futura Condensed"/>
                  </a:endParaRPr>
                </a:p>
              </p:txBody>
            </p:sp>
          </p:grpSp>
          <p:pic>
            <p:nvPicPr>
              <p:cNvPr id="52" name="Picture 51" descr="Screen Shot 2014-06-18 at 7.17.11 PM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1116" y="2826094"/>
                <a:ext cx="3078717" cy="2481735"/>
              </a:xfrm>
              <a:prstGeom prst="rect">
                <a:avLst/>
              </a:prstGeom>
            </p:spPr>
          </p:pic>
        </p:grpSp>
      </p:grpSp>
      <p:grpSp>
        <p:nvGrpSpPr>
          <p:cNvPr id="74" name="Group 73"/>
          <p:cNvGrpSpPr/>
          <p:nvPr/>
        </p:nvGrpSpPr>
        <p:grpSpPr>
          <a:xfrm>
            <a:off x="2226160" y="804323"/>
            <a:ext cx="5298990" cy="668854"/>
            <a:chOff x="1981046" y="804323"/>
            <a:chExt cx="5145917" cy="668854"/>
          </a:xfrm>
        </p:grpSpPr>
        <p:sp>
          <p:nvSpPr>
            <p:cNvPr id="75" name="TextBox 74"/>
            <p:cNvSpPr txBox="1"/>
            <p:nvPr/>
          </p:nvSpPr>
          <p:spPr>
            <a:xfrm>
              <a:off x="2073504" y="804323"/>
              <a:ext cx="4986033" cy="35394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r>
                <a:rPr lang="en-US" sz="1100" dirty="0" smtClean="0">
                  <a:latin typeface="Futura Condensed"/>
                  <a:cs typeface="Futura Condensed"/>
                </a:rPr>
                <a:t>ESCENAS DEL PROYECTO POR: ___________________________________________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981046" y="1196178"/>
              <a:ext cx="514591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err="1" smtClean="0">
                  <a:latin typeface="Futura Condensed"/>
                  <a:cs typeface="Futura Condensed"/>
                </a:rPr>
                <a:t>Utiliza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espacio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abajo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dibujar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bocetos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será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47715" y="595840"/>
            <a:ext cx="281594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latin typeface="Futura Condensed"/>
                <a:cs typeface="Futura Condensed"/>
              </a:rPr>
              <a:t>ESCENAS DEL PROYECTO</a:t>
            </a:r>
            <a:br>
              <a:rPr lang="en-US" sz="3400" dirty="0" smtClean="0">
                <a:latin typeface="Futura Condensed"/>
                <a:cs typeface="Futura Condensed"/>
              </a:rPr>
            </a:br>
            <a:endParaRPr lang="en-US" sz="3400" dirty="0" smtClean="0">
              <a:latin typeface="Futura Condensed"/>
              <a:cs typeface="Futura Condensed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1" y="2128868"/>
            <a:ext cx="7582143" cy="479582"/>
            <a:chOff x="-1" y="2128868"/>
            <a:chExt cx="7582143" cy="479582"/>
          </a:xfrm>
        </p:grpSpPr>
        <p:sp>
          <p:nvSpPr>
            <p:cNvPr id="26" name="Rectangle 13"/>
            <p:cNvSpPr/>
            <p:nvPr/>
          </p:nvSpPr>
          <p:spPr>
            <a:xfrm>
              <a:off x="-1" y="2128868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90067" y="2128868"/>
              <a:ext cx="6529076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BOCETOS DE ESCENAS DE MI PROYECTO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6804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457200" y="2832776"/>
            <a:ext cx="3324338" cy="4927808"/>
            <a:chOff x="422410" y="2832776"/>
            <a:chExt cx="3324338" cy="4927808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443198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Presenta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concepto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Sprint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dedicado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trabajar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manera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intensa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desarrollo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escriban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objetivos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sesión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revisión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respondiendo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o en los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equipos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Entrega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fichas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Planificación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Escenas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así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Feedback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200" dirty="0" smtClean="0">
                  <a:latin typeface="Futura Condensed"/>
                  <a:cs typeface="Futura Condensed"/>
                </a:rPr>
                <a:t> no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dirigidos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guiarlos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objetivos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originales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animarlos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realizar</a:t>
              </a:r>
              <a:r>
                <a:rPr lang="en-US" sz="1200" dirty="0" smtClean="0">
                  <a:latin typeface="Futura Condensed"/>
                  <a:cs typeface="Futura Condensed"/>
                </a:rPr>
                <a:t> planes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refinar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función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feedback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recibido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libremente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Distribuye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recursos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apoyo</a:t>
              </a:r>
              <a:r>
                <a:rPr lang="en-US" sz="1200" dirty="0" smtClean="0">
                  <a:latin typeface="Futura Condensed"/>
                  <a:cs typeface="Futura Condensed"/>
                </a:rPr>
                <a:t> extra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necesiten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Además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ayuda</a:t>
              </a:r>
              <a:r>
                <a:rPr lang="en-US" sz="1200" dirty="0" smtClean="0">
                  <a:latin typeface="Futura Condensed"/>
                  <a:cs typeface="Futura Condensed"/>
                </a:rPr>
                <a:t> entre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tener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mano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colección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recursos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apoyo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ayudar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avanzar</a:t>
              </a:r>
              <a:r>
                <a:rPr lang="en-US" sz="1200" dirty="0" smtClean="0">
                  <a:latin typeface="Futura Condensed"/>
                  <a:cs typeface="Futura Condensed"/>
                </a:rPr>
                <a:t>.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ejemplo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aportar</a:t>
              </a:r>
              <a:r>
                <a:rPr lang="en-US" sz="1200" dirty="0" smtClean="0">
                  <a:latin typeface="Futura Condensed"/>
                  <a:cs typeface="Futura Condensed"/>
                </a:rPr>
                <a:t> ideas, y en la web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ScratchED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>
                  <a:latin typeface="Futura Condensed"/>
                  <a:cs typeface="Futura Condensed"/>
                </a:rPr>
                <a:t>(http://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scratched.gse.harvard.edu</a:t>
              </a:r>
              <a:r>
                <a:rPr lang="en-US" sz="1200" dirty="0" smtClean="0">
                  <a:latin typeface="Futura Condensed"/>
                  <a:cs typeface="Futura Condensed"/>
                </a:rPr>
                <a:t>)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encontrar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recursos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intersantes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 algn="just">
                <a:buFont typeface="Wingdings" charset="2"/>
                <a:buChar char="q"/>
              </a:pPr>
              <a:r>
                <a:rPr lang="en-US" sz="1200" spc="-20" dirty="0" smtClean="0">
                  <a:latin typeface="Futura Condensed"/>
                  <a:cs typeface="Futura Condensed"/>
                </a:rPr>
                <a:t>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podrían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subir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versiones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spc="-10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220036" y="734521"/>
            <a:ext cx="281594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latin typeface="Futura Condensed"/>
                <a:cs typeface="Futura Condensed"/>
              </a:rPr>
              <a:t>SPRINT DE DISEÑO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22218" y="795405"/>
            <a:ext cx="2999848" cy="1046440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Utilizarán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conceptos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prácticas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computacionales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continuar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desarrollo</a:t>
            </a:r>
            <a:r>
              <a:rPr lang="en-US" sz="1200" dirty="0" smtClean="0">
                <a:latin typeface="Futura Condensed"/>
                <a:cs typeface="Futura Condensed"/>
              </a:rPr>
              <a:t> de un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Scratch de </a:t>
            </a:r>
            <a:r>
              <a:rPr lang="en-US" sz="1200" dirty="0" err="1" smtClean="0">
                <a:latin typeface="Futura Condensed"/>
                <a:cs typeface="Futura Condensed"/>
              </a:rPr>
              <a:t>su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elección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007796" y="2832776"/>
            <a:ext cx="3307404" cy="957492"/>
            <a:chOff x="3992282" y="2832776"/>
            <a:chExt cx="3307404" cy="957492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Recursos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adicionales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muestra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fichas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Cartas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Scratch,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materiales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manualidades</a:t>
              </a:r>
              <a:r>
                <a:rPr lang="en-US" sz="1200" dirty="0" smtClean="0">
                  <a:latin typeface="Futura Condensed"/>
                  <a:cs typeface="Futura Condensed"/>
                </a:rPr>
                <a:t>)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4007796" y="3985230"/>
            <a:ext cx="3307404" cy="957492"/>
            <a:chOff x="3992282" y="2832776"/>
            <a:chExt cx="3307404" cy="957492"/>
          </a:xfrm>
        </p:grpSpPr>
        <p:sp>
          <p:nvSpPr>
            <p:cNvPr id="60" name="TextBox 59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parte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vas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trabajar</a:t>
              </a:r>
              <a:r>
                <a:rPr lang="en-US" sz="1200" dirty="0" smtClean="0">
                  <a:latin typeface="Futura Condensed"/>
                  <a:cs typeface="Futura Condensed"/>
                </a:rPr>
                <a:t> hoy?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cosas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necesitar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avanzar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4007796" y="5167919"/>
            <a:ext cx="3307404" cy="1326824"/>
            <a:chOff x="3992282" y="2832776"/>
            <a:chExt cx="3307404" cy="1326824"/>
          </a:xfrm>
        </p:grpSpPr>
        <p:sp>
          <p:nvSpPr>
            <p:cNvPr id="64" name="TextBox 63"/>
            <p:cNvSpPr txBox="1"/>
            <p:nvPr/>
          </p:nvSpPr>
          <p:spPr>
            <a:xfrm>
              <a:off x="4089400" y="3328603"/>
              <a:ext cx="3117152" cy="83099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o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están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avanzando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razonablemente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opiniones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o ideas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darles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/>
          <p:nvPr/>
        </p:nvSpPr>
        <p:spPr>
          <a:xfrm>
            <a:off x="2535516" y="169242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45–60 MINUTOS</a:t>
            </a:r>
          </a:p>
        </p:txBody>
      </p:sp>
      <p:pic>
        <p:nvPicPr>
          <p:cNvPr id="53" name="Picture 52" descr="clock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0"/>
          <a:stretch/>
        </p:blipFill>
        <p:spPr>
          <a:xfrm>
            <a:off x="2278506" y="1808284"/>
            <a:ext cx="324746" cy="267915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3669537" y="794340"/>
            <a:ext cx="442062" cy="1123360"/>
            <a:chOff x="2853673" y="794340"/>
            <a:chExt cx="442062" cy="1123360"/>
          </a:xfrm>
        </p:grpSpPr>
        <p:cxnSp>
          <p:nvCxnSpPr>
            <p:cNvPr id="68" name="Straight Connector 67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457995" y="7754814"/>
            <a:ext cx="6857205" cy="352518"/>
            <a:chOff x="457995" y="7630731"/>
            <a:chExt cx="6857205" cy="352518"/>
          </a:xfrm>
        </p:grpSpPr>
        <p:sp>
          <p:nvSpPr>
            <p:cNvPr id="75" name="TextBox 74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6" name="Straight Connector 75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78" name="Straight Connector 77"/>
          <p:cNvCxnSpPr/>
          <p:nvPr/>
        </p:nvCxnSpPr>
        <p:spPr>
          <a:xfrm>
            <a:off x="3857013" y="8237626"/>
            <a:ext cx="0" cy="1654825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9" name="Group 78"/>
          <p:cNvGrpSpPr/>
          <p:nvPr/>
        </p:nvGrpSpPr>
        <p:grpSpPr>
          <a:xfrm>
            <a:off x="4104914" y="8312528"/>
            <a:ext cx="3117152" cy="1158779"/>
            <a:chOff x="3746748" y="8217641"/>
            <a:chExt cx="3475318" cy="1158779"/>
          </a:xfrm>
        </p:grpSpPr>
        <p:sp>
          <p:nvSpPr>
            <p:cNvPr id="80" name="TextBox 79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82" name="Straight Connector 81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1" name="TextBox 90"/>
          <p:cNvSpPr txBox="1"/>
          <p:nvPr/>
        </p:nvSpPr>
        <p:spPr>
          <a:xfrm>
            <a:off x="551129" y="8237626"/>
            <a:ext cx="3231204" cy="156966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Todas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está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limitadas</a:t>
            </a:r>
            <a:r>
              <a:rPr lang="en-US" sz="1200" dirty="0" smtClean="0">
                <a:latin typeface="Futura Condensed"/>
                <a:cs typeface="Futura Condensed"/>
              </a:rPr>
              <a:t> –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tiempo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recursos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nuestras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propias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habilidades</a:t>
            </a:r>
            <a:r>
              <a:rPr lang="en-US" sz="1200" dirty="0" smtClean="0">
                <a:latin typeface="Futura Condensed"/>
                <a:cs typeface="Futura Condensed"/>
              </a:rPr>
              <a:t> en un </a:t>
            </a:r>
            <a:r>
              <a:rPr lang="en-US" sz="1200" dirty="0" err="1" smtClean="0">
                <a:latin typeface="Futura Condensed"/>
                <a:cs typeface="Futura Condensed"/>
              </a:rPr>
              <a:t>momento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determinado</a:t>
            </a:r>
            <a:r>
              <a:rPr lang="en-US" sz="1200" dirty="0" smtClean="0">
                <a:latin typeface="Futura Condensed"/>
                <a:cs typeface="Futura Condensed"/>
              </a:rPr>
              <a:t> – y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tanto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deben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hacerse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concesiones</a:t>
            </a:r>
            <a:r>
              <a:rPr lang="en-US" sz="1200" dirty="0" smtClean="0">
                <a:latin typeface="Futura Condensed"/>
                <a:cs typeface="Futura Condensed"/>
              </a:rPr>
              <a:t>. Las </a:t>
            </a:r>
            <a:r>
              <a:rPr lang="en-US" sz="1200" dirty="0" err="1" smtClean="0">
                <a:latin typeface="Futura Condensed"/>
                <a:cs typeface="Futura Condensed"/>
              </a:rPr>
              <a:t>sesiones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libres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latin typeface="Futura Condensed"/>
                <a:cs typeface="Futura Condensed"/>
              </a:rPr>
              <a:t> son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gran </a:t>
            </a:r>
            <a:r>
              <a:rPr lang="en-US" sz="1200" dirty="0" err="1" smtClean="0">
                <a:latin typeface="Futura Condensed"/>
                <a:cs typeface="Futura Condensed"/>
              </a:rPr>
              <a:t>oportunidad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mantener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conversaciones</a:t>
            </a:r>
            <a:r>
              <a:rPr lang="en-US" sz="1200" dirty="0" smtClean="0">
                <a:latin typeface="Futura Condensed"/>
                <a:cs typeface="Futura Condensed"/>
              </a:rPr>
              <a:t> con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elementos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esenciales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. ¿</a:t>
            </a:r>
            <a:r>
              <a:rPr lang="en-US" sz="1200" dirty="0" err="1" smtClean="0">
                <a:latin typeface="Futura Condensed"/>
                <a:cs typeface="Futura Condensed"/>
              </a:rPr>
              <a:t>Cuáles</a:t>
            </a:r>
            <a:r>
              <a:rPr lang="en-US" sz="1200" dirty="0" smtClean="0">
                <a:latin typeface="Futura Condensed"/>
                <a:cs typeface="Futura Condensed"/>
              </a:rPr>
              <a:t> son los </a:t>
            </a:r>
            <a:r>
              <a:rPr lang="en-US" sz="1200" dirty="0" err="1" smtClean="0">
                <a:latin typeface="Futura Condensed"/>
                <a:cs typeface="Futura Condensed"/>
              </a:rPr>
              <a:t>aspectos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importantes</a:t>
            </a:r>
            <a:r>
              <a:rPr lang="en-US" sz="1200" dirty="0" smtClean="0">
                <a:latin typeface="Futura Condensed"/>
                <a:cs typeface="Futura Condensed"/>
              </a:rPr>
              <a:t>? ¿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conseguir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razonablemente</a:t>
            </a:r>
            <a:r>
              <a:rPr lang="en-US" sz="1200" dirty="0" smtClean="0">
                <a:latin typeface="Futura Condensed"/>
                <a:cs typeface="Futura Condensed"/>
              </a:rPr>
              <a:t> en el </a:t>
            </a:r>
            <a:r>
              <a:rPr lang="en-US" sz="1200" dirty="0" err="1" smtClean="0">
                <a:latin typeface="Futura Condensed"/>
                <a:cs typeface="Futura Condensed"/>
              </a:rPr>
              <a:t>tiempo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queda</a:t>
            </a:r>
            <a:r>
              <a:rPr lang="en-US" sz="1200" dirty="0" smtClean="0">
                <a:latin typeface="Futura Condensed"/>
                <a:cs typeface="Futura Condensed"/>
              </a:rPr>
              <a:t>?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120</a:t>
            </a:r>
            <a:endParaRPr lang="en-US" dirty="0"/>
          </a:p>
        </p:txBody>
      </p:sp>
      <p:pic>
        <p:nvPicPr>
          <p:cNvPr id="49" name="Picture 48" descr="Unit6activit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34" y="0"/>
            <a:ext cx="493776" cy="2791968"/>
          </a:xfrm>
          <a:prstGeom prst="rect">
            <a:avLst/>
          </a:prstGeom>
        </p:spPr>
      </p:pic>
      <p:sp>
        <p:nvSpPr>
          <p:cNvPr id="44" name="TextBox 49"/>
          <p:cNvSpPr txBox="1"/>
          <p:nvPr/>
        </p:nvSpPr>
        <p:spPr>
          <a:xfrm rot="5400000">
            <a:off x="-422532" y="986250"/>
            <a:ext cx="243416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UNIDAD 6 - ACTIVIDAD</a:t>
            </a:r>
            <a:endParaRPr lang="en-US" sz="24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636530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t6designspri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998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457200" y="2832776"/>
            <a:ext cx="3324338" cy="4743143"/>
            <a:chOff x="422410" y="2832776"/>
            <a:chExt cx="3324338" cy="4743143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4247316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>
                  <a:latin typeface="Futura Condensed"/>
                  <a:cs typeface="Futura Condensed"/>
                </a:rPr>
                <a:t>Divide 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feedback de 3-4 personas, de forma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miembros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no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sean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miembros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equipo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feedback.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juntar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formando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crítica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0.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Distribuye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Feedback del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revisad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distintos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elementos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rellenen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parte superior de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nombre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título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dediquen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10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minutos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revisar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feedback y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rellenar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Roja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Amarilla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Verde.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revisión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esté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completa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estudiante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habrá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recibido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opiniones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miembros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feedback.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hayan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terminado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todas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rondas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feedback,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reúnan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equipos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revisar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el feedback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recibido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reflexionar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sugerencias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quieren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incorporar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siguiente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Sprint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recoger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todas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feedback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entregárselas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comenzar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próxima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sesión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Sprint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300031" y="595840"/>
            <a:ext cx="281594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latin typeface="Futura Condensed"/>
                <a:cs typeface="Futura Condensed"/>
              </a:rPr>
              <a:t>FEEDBACK DEL PROYECTO </a:t>
            </a:r>
          </a:p>
          <a:p>
            <a:endParaRPr lang="en-US" sz="3400" dirty="0" smtClean="0">
              <a:latin typeface="Futura Condensed"/>
              <a:cs typeface="Futura Condense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14625" y="795405"/>
            <a:ext cx="2999848" cy="1415772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Trabajarán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equipo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pequeños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grupos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crítica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darse</a:t>
            </a:r>
            <a:r>
              <a:rPr lang="en-US" sz="1200" dirty="0" smtClean="0">
                <a:latin typeface="Futura Condensed"/>
                <a:cs typeface="Futura Condensed"/>
              </a:rPr>
              <a:t> feedback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Probarán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desarrollo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Formularán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compartirán</a:t>
            </a:r>
            <a:r>
              <a:rPr lang="en-US" sz="1200" dirty="0" smtClean="0">
                <a:latin typeface="Futura Condensed"/>
                <a:cs typeface="Futura Condensed"/>
              </a:rPr>
              <a:t> feedback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007796" y="2832776"/>
            <a:ext cx="3307404" cy="772826"/>
            <a:chOff x="3992282" y="2832776"/>
            <a:chExt cx="3307404" cy="772826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276999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Feedback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endParaRPr lang="en-US" sz="1200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4007796" y="3721777"/>
            <a:ext cx="3307404" cy="1326824"/>
            <a:chOff x="3992282" y="2832776"/>
            <a:chExt cx="3307404" cy="1326824"/>
          </a:xfrm>
        </p:grpSpPr>
        <p:sp>
          <p:nvSpPr>
            <p:cNvPr id="60" name="TextBox 59"/>
            <p:cNvSpPr txBox="1"/>
            <p:nvPr/>
          </p:nvSpPr>
          <p:spPr>
            <a:xfrm>
              <a:off x="4089400" y="3328603"/>
              <a:ext cx="3117152" cy="83099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aspectos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alguien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darte</a:t>
              </a:r>
              <a:r>
                <a:rPr lang="en-US" sz="1200" dirty="0" smtClean="0">
                  <a:latin typeface="Futura Condensed"/>
                  <a:cs typeface="Futura Condensed"/>
                </a:rPr>
                <a:t> feedback?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opiniones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piensas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incorporar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continuación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4007796" y="5162575"/>
            <a:ext cx="3307404" cy="1326824"/>
            <a:chOff x="3992282" y="2832776"/>
            <a:chExt cx="3307404" cy="1326824"/>
          </a:xfrm>
        </p:grpSpPr>
        <p:sp>
          <p:nvSpPr>
            <p:cNvPr id="64" name="TextBox 63"/>
            <p:cNvSpPr txBox="1"/>
            <p:nvPr/>
          </p:nvSpPr>
          <p:spPr>
            <a:xfrm>
              <a:off x="4089400" y="3328603"/>
              <a:ext cx="3117152" cy="83099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Todos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tuvieron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oportunidad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dar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recibir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opiniones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desde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varias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fuentes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Todos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terminaron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Feedback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Box 66"/>
          <p:cNvSpPr txBox="1"/>
          <p:nvPr/>
        </p:nvSpPr>
        <p:spPr>
          <a:xfrm>
            <a:off x="2527923" y="169447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30–45 MINUTOS</a:t>
            </a:r>
          </a:p>
        </p:txBody>
      </p:sp>
      <p:pic>
        <p:nvPicPr>
          <p:cNvPr id="68" name="Picture 67" descr="30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475" y="1752620"/>
            <a:ext cx="329184" cy="329184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3661944" y="794340"/>
            <a:ext cx="442062" cy="1123360"/>
            <a:chOff x="2853673" y="794340"/>
            <a:chExt cx="442062" cy="112336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77" name="TextBox 76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8" name="Straight Connector 77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80" name="Straight Connector 79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82" name="TextBox 81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3" name="TextBox 92"/>
          <p:cNvSpPr txBox="1"/>
          <p:nvPr/>
        </p:nvSpPr>
        <p:spPr>
          <a:xfrm>
            <a:off x="551129" y="8142739"/>
            <a:ext cx="3231204" cy="830997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Personas </a:t>
            </a:r>
            <a:r>
              <a:rPr lang="en-US" sz="1200" dirty="0" err="1" smtClean="0">
                <a:latin typeface="Futura Condensed"/>
                <a:cs typeface="Futura Condensed"/>
              </a:rPr>
              <a:t>diferentes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ofrecerán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visiones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distintas</a:t>
            </a:r>
            <a:r>
              <a:rPr lang="en-US" sz="1200" dirty="0" smtClean="0">
                <a:latin typeface="Futura Condensed"/>
                <a:cs typeface="Futura Condensed"/>
              </a:rPr>
              <a:t> de un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desarrollo</a:t>
            </a:r>
            <a:r>
              <a:rPr lang="en-US" sz="1200" dirty="0" smtClean="0">
                <a:latin typeface="Futura Condensed"/>
                <a:cs typeface="Futura Condensed"/>
              </a:rPr>
              <a:t>. Genera </a:t>
            </a:r>
            <a:r>
              <a:rPr lang="en-US" sz="1200" dirty="0" err="1" smtClean="0">
                <a:latin typeface="Futura Condensed"/>
                <a:cs typeface="Futura Condensed"/>
              </a:rPr>
              <a:t>oportunidades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reciban</a:t>
            </a:r>
            <a:r>
              <a:rPr lang="en-US" sz="1200" dirty="0" smtClean="0">
                <a:latin typeface="Futura Condensed"/>
                <a:cs typeface="Futura Condensed"/>
              </a:rPr>
              <a:t> feedback de </a:t>
            </a:r>
            <a:r>
              <a:rPr lang="en-US" sz="1200" dirty="0" err="1" smtClean="0">
                <a:latin typeface="Futura Condensed"/>
                <a:cs typeface="Futura Condensed"/>
              </a:rPr>
              <a:t>fuentes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diferentes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incluidos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ellos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mismos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122</a:t>
            </a:r>
            <a:endParaRPr lang="en-US" dirty="0"/>
          </a:p>
        </p:txBody>
      </p:sp>
      <p:pic>
        <p:nvPicPr>
          <p:cNvPr id="46" name="Picture 45" descr="Unit6activit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34" y="0"/>
            <a:ext cx="493776" cy="2791968"/>
          </a:xfrm>
          <a:prstGeom prst="rect">
            <a:avLst/>
          </a:prstGeom>
        </p:spPr>
      </p:pic>
      <p:sp>
        <p:nvSpPr>
          <p:cNvPr id="44" name="TextBox 49"/>
          <p:cNvSpPr txBox="1"/>
          <p:nvPr/>
        </p:nvSpPr>
        <p:spPr>
          <a:xfrm rot="5400000">
            <a:off x="-422532" y="986250"/>
            <a:ext cx="243416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UNIDAD 6 - ACTIVIDAD</a:t>
            </a:r>
            <a:endParaRPr lang="en-US" sz="24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340690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/>
          <p:cNvGrpSpPr/>
          <p:nvPr/>
        </p:nvGrpSpPr>
        <p:grpSpPr>
          <a:xfrm>
            <a:off x="539756" y="2966076"/>
            <a:ext cx="6694076" cy="4666447"/>
            <a:chOff x="539756" y="2972508"/>
            <a:chExt cx="6694076" cy="4666447"/>
          </a:xfrm>
        </p:grpSpPr>
        <p:grpSp>
          <p:nvGrpSpPr>
            <p:cNvPr id="54" name="Group 53"/>
            <p:cNvGrpSpPr/>
            <p:nvPr/>
          </p:nvGrpSpPr>
          <p:grpSpPr>
            <a:xfrm>
              <a:off x="539756" y="2972508"/>
              <a:ext cx="6694076" cy="4666447"/>
              <a:chOff x="539756" y="2570480"/>
              <a:chExt cx="6694076" cy="4666447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539756" y="2570480"/>
                <a:ext cx="6694076" cy="4666447"/>
                <a:chOff x="539756" y="2756196"/>
                <a:chExt cx="6694076" cy="4523954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1680370" y="2756196"/>
                  <a:ext cx="1851154" cy="4523954"/>
                </a:xfrm>
                <a:prstGeom prst="rect">
                  <a:avLst/>
                </a:prstGeom>
                <a:solidFill>
                  <a:srgbClr val="FFC2BC"/>
                </a:solidFill>
                <a:ln w="3175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3531524" y="2756196"/>
                  <a:ext cx="1851154" cy="4523954"/>
                </a:xfrm>
                <a:prstGeom prst="rect">
                  <a:avLst/>
                </a:prstGeom>
                <a:solidFill>
                  <a:srgbClr val="FFFFCA"/>
                </a:solidFill>
                <a:ln w="3175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5382678" y="2756196"/>
                  <a:ext cx="1851154" cy="4523954"/>
                </a:xfrm>
                <a:prstGeom prst="rect">
                  <a:avLst/>
                </a:prstGeom>
                <a:solidFill>
                  <a:srgbClr val="C3FFC8"/>
                </a:solidFill>
                <a:ln w="3175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7" name="Group 66"/>
                <p:cNvGrpSpPr/>
                <p:nvPr/>
              </p:nvGrpSpPr>
              <p:grpSpPr>
                <a:xfrm>
                  <a:off x="539756" y="2756196"/>
                  <a:ext cx="6694075" cy="4523954"/>
                  <a:chOff x="539756" y="2833941"/>
                  <a:chExt cx="6694075" cy="4523954"/>
                </a:xfrm>
              </p:grpSpPr>
              <p:sp>
                <p:nvSpPr>
                  <p:cNvPr id="68" name="Rectangle 67"/>
                  <p:cNvSpPr/>
                  <p:nvPr/>
                </p:nvSpPr>
                <p:spPr>
                  <a:xfrm>
                    <a:off x="549584" y="2833941"/>
                    <a:ext cx="1130786" cy="4523954"/>
                  </a:xfrm>
                  <a:prstGeom prst="rect">
                    <a:avLst/>
                  </a:prstGeom>
                  <a:noFill/>
                  <a:ln w="3175" cmpd="sng">
                    <a:solidFill>
                      <a:schemeClr val="tx1"/>
                    </a:solidFill>
                    <a:prstDash val="soli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69" name="Group 68"/>
                  <p:cNvGrpSpPr/>
                  <p:nvPr/>
                </p:nvGrpSpPr>
                <p:grpSpPr>
                  <a:xfrm>
                    <a:off x="539756" y="4607350"/>
                    <a:ext cx="6694075" cy="2750545"/>
                    <a:chOff x="539756" y="4787650"/>
                    <a:chExt cx="6694075" cy="2750545"/>
                  </a:xfrm>
                </p:grpSpPr>
                <p:cxnSp>
                  <p:nvCxnSpPr>
                    <p:cNvPr id="70" name="Straight Connector 69"/>
                    <p:cNvCxnSpPr/>
                    <p:nvPr/>
                  </p:nvCxnSpPr>
                  <p:spPr>
                    <a:xfrm>
                      <a:off x="551119" y="4787650"/>
                      <a:ext cx="6682712" cy="0"/>
                    </a:xfrm>
                    <a:prstGeom prst="line">
                      <a:avLst/>
                    </a:prstGeom>
                    <a:ln w="3175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" name="Straight Connector 70"/>
                    <p:cNvCxnSpPr/>
                    <p:nvPr/>
                  </p:nvCxnSpPr>
                  <p:spPr>
                    <a:xfrm>
                      <a:off x="551119" y="6162922"/>
                      <a:ext cx="6682712" cy="0"/>
                    </a:xfrm>
                    <a:prstGeom prst="line">
                      <a:avLst/>
                    </a:prstGeom>
                    <a:ln w="3175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" name="Straight Connector 71"/>
                    <p:cNvCxnSpPr/>
                    <p:nvPr/>
                  </p:nvCxnSpPr>
                  <p:spPr>
                    <a:xfrm>
                      <a:off x="539756" y="7538195"/>
                      <a:ext cx="6694075" cy="0"/>
                    </a:xfrm>
                    <a:prstGeom prst="line">
                      <a:avLst/>
                    </a:prstGeom>
                    <a:ln w="3175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cxnSp>
            <p:nvCxnSpPr>
              <p:cNvPr id="60" name="Straight Connector 59"/>
              <p:cNvCxnSpPr/>
              <p:nvPr/>
            </p:nvCxnSpPr>
            <p:spPr>
              <a:xfrm>
                <a:off x="551120" y="2981155"/>
                <a:ext cx="6682712" cy="0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5" name="TextBox 54"/>
            <p:cNvSpPr txBox="1"/>
            <p:nvPr/>
          </p:nvSpPr>
          <p:spPr>
            <a:xfrm flipH="1">
              <a:off x="551120" y="3034807"/>
              <a:ext cx="11292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Futura Condensed"/>
                  <a:cs typeface="Futura Condensed"/>
                </a:rPr>
                <a:t>FEEDBACK POR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 flipH="1">
              <a:off x="3501043" y="2982553"/>
              <a:ext cx="1881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000" dirty="0">
                  <a:latin typeface="Futura Condensed"/>
                  <a:cs typeface="Futura Condensed"/>
                </a:rPr>
                <a:t>[AMARILLO] ¿Hay </a:t>
              </a:r>
              <a:r>
                <a:rPr lang="en-US" sz="1000" dirty="0" err="1">
                  <a:latin typeface="Futura Condensed"/>
                  <a:cs typeface="Futura Condensed"/>
                </a:rPr>
                <a:t>algo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que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es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confuso</a:t>
              </a:r>
              <a:r>
                <a:rPr lang="en-US" sz="1000" dirty="0">
                  <a:latin typeface="Futura Condensed"/>
                  <a:cs typeface="Futura Condensed"/>
                </a:rPr>
                <a:t> o </a:t>
              </a:r>
              <a:r>
                <a:rPr lang="en-US" sz="1000" dirty="0" err="1">
                  <a:latin typeface="Futura Condensed"/>
                  <a:cs typeface="Futura Condensed"/>
                </a:rPr>
                <a:t>que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podría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hacerse</a:t>
              </a:r>
              <a:r>
                <a:rPr lang="en-US" sz="1000" dirty="0">
                  <a:latin typeface="Futura Condensed"/>
                  <a:cs typeface="Futura Condensed"/>
                </a:rPr>
                <a:t> de </a:t>
              </a:r>
              <a:r>
                <a:rPr lang="en-US" sz="1000" dirty="0" err="1">
                  <a:latin typeface="Futura Condensed"/>
                  <a:cs typeface="Futura Condensed"/>
                </a:rPr>
                <a:t>otra</a:t>
              </a:r>
              <a:r>
                <a:rPr lang="en-US" sz="1000" dirty="0">
                  <a:latin typeface="Futura Condensed"/>
                  <a:cs typeface="Futura Condensed"/>
                </a:rPr>
                <a:t> forma?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 flipH="1">
              <a:off x="1646280" y="2988082"/>
              <a:ext cx="1926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000" dirty="0">
                  <a:latin typeface="Futura Condensed"/>
                  <a:cs typeface="Futura Condensed"/>
                </a:rPr>
                <a:t>[ROJO] ¿Hay </a:t>
              </a:r>
              <a:r>
                <a:rPr lang="en-US" sz="1000" dirty="0" err="1">
                  <a:latin typeface="Futura Condensed"/>
                  <a:cs typeface="Futura Condensed"/>
                </a:rPr>
                <a:t>algo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que</a:t>
              </a:r>
              <a:r>
                <a:rPr lang="en-US" sz="1000" dirty="0">
                  <a:latin typeface="Futura Condensed"/>
                  <a:cs typeface="Futura Condensed"/>
                </a:rPr>
                <a:t> no </a:t>
              </a:r>
              <a:r>
                <a:rPr lang="en-US" sz="1000" dirty="0" err="1">
                  <a:latin typeface="Futura Condensed"/>
                  <a:cs typeface="Futura Condensed"/>
                </a:rPr>
                <a:t>funciona</a:t>
              </a:r>
              <a:r>
                <a:rPr lang="en-US" sz="1000" dirty="0">
                  <a:latin typeface="Futura Condensed"/>
                  <a:cs typeface="Futura Condensed"/>
                </a:rPr>
                <a:t> o </a:t>
              </a:r>
              <a:r>
                <a:rPr lang="en-US" sz="1000" dirty="0" err="1">
                  <a:latin typeface="Futura Condensed"/>
                  <a:cs typeface="Futura Condensed"/>
                </a:rPr>
                <a:t>que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podría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mejorarse</a:t>
              </a:r>
              <a:r>
                <a:rPr lang="en-US" sz="1000" dirty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 flipH="1">
              <a:off x="5362356" y="2982553"/>
              <a:ext cx="187147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000" dirty="0">
                  <a:latin typeface="Futura Condensed"/>
                  <a:cs typeface="Futura Condensed"/>
                </a:rPr>
                <a:t>[VERDE] ¿Hay </a:t>
              </a:r>
              <a:r>
                <a:rPr lang="en-US" sz="1000" dirty="0" err="1">
                  <a:latin typeface="Futura Condensed"/>
                  <a:cs typeface="Futura Condensed"/>
                </a:rPr>
                <a:t>algo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que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funciona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bien</a:t>
              </a:r>
              <a:r>
                <a:rPr lang="en-US" sz="1000" dirty="0">
                  <a:latin typeface="Futura Condensed"/>
                  <a:cs typeface="Futura Condensed"/>
                </a:rPr>
                <a:t> o </a:t>
              </a:r>
              <a:r>
                <a:rPr lang="en-US" sz="1000" dirty="0" err="1">
                  <a:latin typeface="Futura Condensed"/>
                  <a:cs typeface="Futura Condensed"/>
                </a:rPr>
                <a:t>que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te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guste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especialmente</a:t>
              </a:r>
              <a:r>
                <a:rPr lang="en-US" sz="1000" dirty="0">
                  <a:latin typeface="Futura Condensed"/>
                  <a:cs typeface="Futura Condensed"/>
                </a:rPr>
                <a:t>?</a:t>
              </a:r>
            </a:p>
            <a:p>
              <a:pPr algn="just"/>
              <a:endParaRPr lang="en-US" sz="100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0" y="2143975"/>
            <a:ext cx="7772400" cy="476372"/>
            <a:chOff x="0" y="2143975"/>
            <a:chExt cx="7772400" cy="476372"/>
          </a:xfrm>
        </p:grpSpPr>
        <p:sp>
          <p:nvSpPr>
            <p:cNvPr id="45" name="Rectangle 44"/>
            <p:cNvSpPr/>
            <p:nvPr/>
          </p:nvSpPr>
          <p:spPr>
            <a:xfrm flipH="1">
              <a:off x="0" y="2143975"/>
              <a:ext cx="7772400" cy="476372"/>
            </a:xfrm>
            <a:prstGeom prst="rect">
              <a:avLst/>
            </a:pr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 flipH="1">
              <a:off x="448729" y="2152277"/>
              <a:ext cx="2776169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ROJO, AMARILLO, VERDE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447989" y="8268774"/>
            <a:ext cx="6942716" cy="104644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r>
              <a:rPr lang="en-US" sz="1200" dirty="0">
                <a:latin typeface="Futura Condensed"/>
                <a:cs typeface="Futura Condensed"/>
              </a:rPr>
              <a:t>PARTES DEL PROYECTO SOBRE LAS QUE PODRÍA REFLEXIONARSE:</a:t>
            </a:r>
          </a:p>
          <a:p>
            <a:pPr marL="171450" indent="-171450">
              <a:buFont typeface="Lucida Grande"/>
              <a:buChar char="+"/>
            </a:pPr>
            <a:r>
              <a:rPr lang="en-US" sz="1100" dirty="0" err="1" smtClean="0">
                <a:latin typeface="Futura Condensed"/>
                <a:cs typeface="Futura Condensed"/>
              </a:rPr>
              <a:t>Claridad</a:t>
            </a:r>
            <a:r>
              <a:rPr lang="en-US" sz="1100" dirty="0">
                <a:latin typeface="Futura Condensed"/>
                <a:cs typeface="Futura Condensed"/>
              </a:rPr>
              <a:t>: ¿Has </a:t>
            </a:r>
            <a:r>
              <a:rPr lang="en-US" sz="1100" dirty="0" err="1">
                <a:latin typeface="Futura Condensed"/>
                <a:cs typeface="Futura Condensed"/>
              </a:rPr>
              <a:t>entendido</a:t>
            </a:r>
            <a:r>
              <a:rPr lang="en-US" sz="1100" dirty="0">
                <a:latin typeface="Futura Condensed"/>
                <a:cs typeface="Futura Condensed"/>
              </a:rPr>
              <a:t> lo </a:t>
            </a:r>
            <a:r>
              <a:rPr lang="en-US" sz="1100" dirty="0" err="1">
                <a:latin typeface="Futura Condensed"/>
                <a:cs typeface="Futura Condensed"/>
              </a:rPr>
              <a:t>que</a:t>
            </a:r>
            <a:r>
              <a:rPr lang="en-US" sz="1100" dirty="0">
                <a:latin typeface="Futura Condensed"/>
                <a:cs typeface="Futura Condensed"/>
              </a:rPr>
              <a:t> se </a:t>
            </a:r>
            <a:r>
              <a:rPr lang="en-US" sz="1100" dirty="0" err="1">
                <a:latin typeface="Futura Condensed"/>
                <a:cs typeface="Futura Condensed"/>
              </a:rPr>
              <a:t>supone</a:t>
            </a:r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err="1">
                <a:latin typeface="Futura Condensed"/>
                <a:cs typeface="Futura Condensed"/>
              </a:rPr>
              <a:t>que</a:t>
            </a:r>
            <a:r>
              <a:rPr lang="en-US" sz="1100" dirty="0">
                <a:latin typeface="Futura Condensed"/>
                <a:cs typeface="Futura Condensed"/>
              </a:rPr>
              <a:t> el </a:t>
            </a:r>
            <a:r>
              <a:rPr lang="en-US" sz="1100" dirty="0" err="1">
                <a:latin typeface="Futura Condensed"/>
                <a:cs typeface="Futura Condensed"/>
              </a:rPr>
              <a:t>proyecto</a:t>
            </a:r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err="1">
                <a:latin typeface="Futura Condensed"/>
                <a:cs typeface="Futura Condensed"/>
              </a:rPr>
              <a:t>tiene</a:t>
            </a:r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err="1">
                <a:latin typeface="Futura Condensed"/>
                <a:cs typeface="Futura Condensed"/>
              </a:rPr>
              <a:t>que</a:t>
            </a:r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err="1">
                <a:latin typeface="Futura Condensed"/>
                <a:cs typeface="Futura Condensed"/>
              </a:rPr>
              <a:t>hacer</a:t>
            </a:r>
            <a:r>
              <a:rPr lang="en-US" sz="1100" dirty="0">
                <a:latin typeface="Futura Condensed"/>
                <a:cs typeface="Futura Condensed"/>
              </a:rPr>
              <a:t>?</a:t>
            </a:r>
          </a:p>
          <a:p>
            <a:pPr marL="171450" indent="-171450">
              <a:buFont typeface="Lucida Grande"/>
              <a:buChar char="+"/>
            </a:pPr>
            <a:r>
              <a:rPr lang="en-US" sz="1100" dirty="0" err="1">
                <a:latin typeface="Futura Condensed"/>
                <a:cs typeface="Futura Condensed"/>
              </a:rPr>
              <a:t>Funcionalidades</a:t>
            </a:r>
            <a:r>
              <a:rPr lang="en-US" sz="1100" dirty="0">
                <a:latin typeface="Futura Condensed"/>
                <a:cs typeface="Futura Condensed"/>
              </a:rPr>
              <a:t>: ¿</a:t>
            </a:r>
            <a:r>
              <a:rPr lang="en-US" sz="1100" dirty="0" err="1">
                <a:latin typeface="Futura Condensed"/>
                <a:cs typeface="Futura Condensed"/>
              </a:rPr>
              <a:t>Qué</a:t>
            </a:r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err="1">
                <a:latin typeface="Futura Condensed"/>
                <a:cs typeface="Futura Condensed"/>
              </a:rPr>
              <a:t>funcionalidades</a:t>
            </a:r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err="1">
                <a:latin typeface="Futura Condensed"/>
                <a:cs typeface="Futura Condensed"/>
              </a:rPr>
              <a:t>tiene</a:t>
            </a:r>
            <a:r>
              <a:rPr lang="en-US" sz="1100" dirty="0">
                <a:latin typeface="Futura Condensed"/>
                <a:cs typeface="Futura Condensed"/>
              </a:rPr>
              <a:t> el </a:t>
            </a:r>
            <a:r>
              <a:rPr lang="en-US" sz="1100" dirty="0" err="1">
                <a:latin typeface="Futura Condensed"/>
                <a:cs typeface="Futura Condensed"/>
              </a:rPr>
              <a:t>proyecto</a:t>
            </a:r>
            <a:r>
              <a:rPr lang="en-US" sz="1100" dirty="0">
                <a:latin typeface="Futura Condensed"/>
                <a:cs typeface="Futura Condensed"/>
              </a:rPr>
              <a:t>? ¿</a:t>
            </a:r>
            <a:r>
              <a:rPr lang="en-US" sz="1100" dirty="0" err="1">
                <a:latin typeface="Futura Condensed"/>
                <a:cs typeface="Futura Condensed"/>
              </a:rPr>
              <a:t>Funciona</a:t>
            </a:r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err="1">
                <a:latin typeface="Futura Condensed"/>
                <a:cs typeface="Futura Condensed"/>
              </a:rPr>
              <a:t>como</a:t>
            </a:r>
            <a:r>
              <a:rPr lang="en-US" sz="1100" dirty="0">
                <a:latin typeface="Futura Condensed"/>
                <a:cs typeface="Futura Condensed"/>
              </a:rPr>
              <a:t> se </a:t>
            </a:r>
            <a:r>
              <a:rPr lang="en-US" sz="1100" dirty="0" err="1">
                <a:latin typeface="Futura Condensed"/>
                <a:cs typeface="Futura Condensed"/>
              </a:rPr>
              <a:t>espera</a:t>
            </a:r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err="1">
                <a:latin typeface="Futura Condensed"/>
                <a:cs typeface="Futura Condensed"/>
              </a:rPr>
              <a:t>que</a:t>
            </a:r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err="1">
                <a:latin typeface="Futura Condensed"/>
                <a:cs typeface="Futura Condensed"/>
              </a:rPr>
              <a:t>debe</a:t>
            </a:r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err="1">
                <a:latin typeface="Futura Condensed"/>
                <a:cs typeface="Futura Condensed"/>
              </a:rPr>
              <a:t>hacerlo</a:t>
            </a:r>
            <a:r>
              <a:rPr lang="en-US" sz="1100" dirty="0">
                <a:latin typeface="Futura Condensed"/>
                <a:cs typeface="Futura Condensed"/>
              </a:rPr>
              <a:t>?</a:t>
            </a:r>
          </a:p>
          <a:p>
            <a:pPr marL="171450" indent="-171450">
              <a:buFont typeface="Lucida Grande"/>
              <a:buChar char="+"/>
            </a:pPr>
            <a:r>
              <a:rPr lang="en-US" sz="1100" dirty="0" err="1">
                <a:latin typeface="Futura Condensed"/>
                <a:cs typeface="Futura Condensed"/>
              </a:rPr>
              <a:t>Encanto</a:t>
            </a:r>
            <a:r>
              <a:rPr lang="en-US" sz="1100" dirty="0">
                <a:latin typeface="Futura Condensed"/>
                <a:cs typeface="Futura Condensed"/>
              </a:rPr>
              <a:t>: ¿El </a:t>
            </a:r>
            <a:r>
              <a:rPr lang="en-US" sz="1100" dirty="0" err="1">
                <a:latin typeface="Futura Condensed"/>
                <a:cs typeface="Futura Condensed"/>
              </a:rPr>
              <a:t>proyecto</a:t>
            </a:r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err="1">
                <a:latin typeface="Futura Condensed"/>
                <a:cs typeface="Futura Condensed"/>
              </a:rPr>
              <a:t>engancha</a:t>
            </a:r>
            <a:r>
              <a:rPr lang="en-US" sz="1100" dirty="0">
                <a:latin typeface="Futura Condensed"/>
                <a:cs typeface="Futura Condensed"/>
              </a:rPr>
              <a:t>? ¿</a:t>
            </a:r>
            <a:r>
              <a:rPr lang="en-US" sz="1100" dirty="0" err="1">
                <a:latin typeface="Futura Condensed"/>
                <a:cs typeface="Futura Condensed"/>
              </a:rPr>
              <a:t>Es</a:t>
            </a:r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err="1">
                <a:latin typeface="Futura Condensed"/>
                <a:cs typeface="Futura Condensed"/>
              </a:rPr>
              <a:t>interactivo</a:t>
            </a:r>
            <a:r>
              <a:rPr lang="en-US" sz="1100" dirty="0">
                <a:latin typeface="Futura Condensed"/>
                <a:cs typeface="Futura Condensed"/>
              </a:rPr>
              <a:t>, original, </a:t>
            </a:r>
            <a:r>
              <a:rPr lang="en-US" sz="1100" dirty="0" err="1">
                <a:latin typeface="Futura Condensed"/>
                <a:cs typeface="Futura Condensed"/>
              </a:rPr>
              <a:t>sofisticado</a:t>
            </a:r>
            <a:r>
              <a:rPr lang="en-US" sz="1100" dirty="0">
                <a:latin typeface="Futura Condensed"/>
                <a:cs typeface="Futura Condensed"/>
              </a:rPr>
              <a:t>, </a:t>
            </a:r>
            <a:r>
              <a:rPr lang="en-US" sz="1100" dirty="0" err="1">
                <a:latin typeface="Futura Condensed"/>
                <a:cs typeface="Futura Condensed"/>
              </a:rPr>
              <a:t>divertido</a:t>
            </a:r>
            <a:r>
              <a:rPr lang="en-US" sz="1100" dirty="0">
                <a:latin typeface="Futura Condensed"/>
                <a:cs typeface="Futura Condensed"/>
              </a:rPr>
              <a:t> o </a:t>
            </a:r>
            <a:r>
              <a:rPr lang="en-US" sz="1100" dirty="0" err="1">
                <a:latin typeface="Futura Condensed"/>
                <a:cs typeface="Futura Condensed"/>
              </a:rPr>
              <a:t>intresante</a:t>
            </a:r>
            <a:r>
              <a:rPr lang="en-US" sz="1100" dirty="0">
                <a:latin typeface="Futura Condensed"/>
                <a:cs typeface="Futura Condensed"/>
              </a:rPr>
              <a:t>? ¿</a:t>
            </a:r>
            <a:r>
              <a:rPr lang="en-US" sz="1100" dirty="0" err="1">
                <a:latin typeface="Futura Condensed"/>
                <a:cs typeface="Futura Condensed"/>
              </a:rPr>
              <a:t>Cómo</a:t>
            </a:r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err="1">
                <a:latin typeface="Futura Condensed"/>
                <a:cs typeface="Futura Condensed"/>
              </a:rPr>
              <a:t>te</a:t>
            </a:r>
            <a:r>
              <a:rPr lang="en-US" sz="1100" dirty="0">
                <a:latin typeface="Futura Condensed"/>
                <a:cs typeface="Futura Condensed"/>
              </a:rPr>
              <a:t> has </a:t>
            </a:r>
            <a:r>
              <a:rPr lang="en-US" sz="1100" dirty="0" err="1">
                <a:latin typeface="Futura Condensed"/>
                <a:cs typeface="Futura Condensed"/>
              </a:rPr>
              <a:t>sentido</a:t>
            </a:r>
            <a:r>
              <a:rPr lang="en-US" sz="1100" dirty="0">
                <a:latin typeface="Futura Condensed"/>
                <a:cs typeface="Futura Condensed"/>
              </a:rPr>
              <a:t> al </a:t>
            </a:r>
            <a:r>
              <a:rPr lang="en-US" sz="1100" dirty="0" err="1">
                <a:latin typeface="Futura Condensed"/>
                <a:cs typeface="Futura Condensed"/>
              </a:rPr>
              <a:t>interaccionar</a:t>
            </a:r>
            <a:r>
              <a:rPr lang="en-US" sz="1100" dirty="0">
                <a:latin typeface="Futura Condensed"/>
                <a:cs typeface="Futura Condensed"/>
              </a:rPr>
              <a:t> con el </a:t>
            </a:r>
            <a:r>
              <a:rPr lang="en-US" sz="1100" dirty="0" err="1">
                <a:latin typeface="Futura Condensed"/>
                <a:cs typeface="Futura Condensed"/>
              </a:rPr>
              <a:t>proyecto</a:t>
            </a:r>
            <a:r>
              <a:rPr lang="en-US" sz="1100" dirty="0">
                <a:latin typeface="Futura Condensed"/>
                <a:cs typeface="Futura Condensed"/>
              </a:rPr>
              <a:t>?</a:t>
            </a:r>
          </a:p>
          <a:p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72763" y="801915"/>
            <a:ext cx="4986033" cy="793807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Futura Condensed"/>
                <a:cs typeface="Futura Condensed"/>
              </a:rPr>
              <a:t>FEEDBACK PARA:  __________________________________________________</a:t>
            </a:r>
            <a:endParaRPr lang="en-US" sz="1100" dirty="0">
              <a:latin typeface="Futura Condensed"/>
              <a:cs typeface="Futura Condensed"/>
            </a:endParaRPr>
          </a:p>
          <a:p>
            <a:pPr>
              <a:lnSpc>
                <a:spcPct val="150000"/>
              </a:lnSpc>
            </a:pPr>
            <a:endParaRPr lang="en-US" sz="500" dirty="0">
              <a:latin typeface="Futura Condensed"/>
              <a:cs typeface="Futura Condensed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Futura Condensed"/>
                <a:cs typeface="Futura Condensed"/>
              </a:rPr>
              <a:t>TÍTULO DEL PROYECTO:   _______________________________________________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0418" y="705319"/>
            <a:ext cx="208281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Futura Condensed"/>
                <a:cs typeface="Futura Condensed"/>
              </a:rPr>
              <a:t>FEEDBACK DEL PROYECTO </a:t>
            </a:r>
          </a:p>
          <a:p>
            <a:endParaRPr lang="en-US" sz="3400" dirty="0" smtClean="0">
              <a:latin typeface="Futura Condensed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536526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457200" y="2832776"/>
            <a:ext cx="3324338" cy="3542814"/>
            <a:chOff x="422410" y="2832776"/>
            <a:chExt cx="3324338" cy="3542814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04698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smtClean="0">
                  <a:latin typeface="Futura Condensed"/>
                  <a:cs typeface="Futura Condensed"/>
                </a:rPr>
                <a:t>En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realizarán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revisión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durante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pondrán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día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junto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progresos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realizados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cuanto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preparán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un plan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siguiente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sprint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base al feedback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recibido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distribuir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Revisión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guiar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durante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smtClean="0">
                  <a:latin typeface="Futura Condensed"/>
                  <a:cs typeface="Futura Condensed"/>
                </a:rPr>
                <a:t>Divide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equipos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entregar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>
                  <a:latin typeface="Futura Condensed"/>
                  <a:cs typeface="Futura Condensed"/>
                </a:rPr>
                <a:t>a los </a:t>
              </a:r>
              <a:r>
                <a:rPr lang="en-US" sz="1200" dirty="0" err="1">
                  <a:latin typeface="Futura Condensed"/>
                  <a:cs typeface="Futura Condensed"/>
                </a:rPr>
                <a:t>alumnos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sus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fichas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Planificación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smtClean="0">
                  <a:latin typeface="Futura Condensed"/>
                  <a:cs typeface="Futura Condensed"/>
                </a:rPr>
                <a:t>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>
                  <a:latin typeface="Futura Condensed"/>
                  <a:cs typeface="Futura Condensed"/>
                </a:rPr>
                <a:t>así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como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las</a:t>
              </a:r>
              <a:r>
                <a:rPr lang="en-US" sz="1200" dirty="0">
                  <a:latin typeface="Futura Condensed"/>
                  <a:cs typeface="Futura Condensed"/>
                </a:rPr>
                <a:t> de Feedback y </a:t>
              </a:r>
              <a:r>
                <a:rPr lang="en-US" sz="1200" dirty="0" err="1">
                  <a:latin typeface="Futura Condensed"/>
                  <a:cs typeface="Futura Condensed"/>
                </a:rPr>
                <a:t>Grupos</a:t>
              </a:r>
              <a:r>
                <a:rPr lang="en-US" sz="1200" dirty="0">
                  <a:latin typeface="Futura Condensed"/>
                  <a:cs typeface="Futura Condensed"/>
                </a:rPr>
                <a:t> no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dirigidos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 smtClean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reflexionen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objetivos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originales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el feedback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recibido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Invita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hacer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boceto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próximos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pasos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de los planes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refinar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próximo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Sprint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>
                <a:latin typeface="Futura Condensed"/>
                <a:cs typeface="Futura Condense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300031" y="595840"/>
            <a:ext cx="281594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latin typeface="Futura Condensed"/>
                <a:cs typeface="Futura Condensed"/>
              </a:rPr>
              <a:t>REVISIÓN DEL PROYECTO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14625" y="795405"/>
            <a:ext cx="2999848" cy="1600438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Revisarán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progreso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y el feedback </a:t>
            </a:r>
            <a:r>
              <a:rPr lang="en-US" sz="1200" dirty="0" err="1" smtClean="0">
                <a:latin typeface="Futura Condensed"/>
                <a:cs typeface="Futura Condensed"/>
              </a:rPr>
              <a:t>recibido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Desarrollarán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resumen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tareas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necesarias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terminar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Generarán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lista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recursos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necesarios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para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terminar</a:t>
            </a:r>
            <a:r>
              <a:rPr lang="en-US" sz="1200" dirty="0">
                <a:latin typeface="Futura Condensed"/>
                <a:cs typeface="Futura Condensed"/>
              </a:rPr>
              <a:t> el </a:t>
            </a:r>
            <a:r>
              <a:rPr lang="en-US" sz="1200" dirty="0" err="1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007796" y="2832776"/>
            <a:ext cx="3307404" cy="772826"/>
            <a:chOff x="3992282" y="2832776"/>
            <a:chExt cx="3307404" cy="772826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276999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R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evisión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>
                  <a:latin typeface="Futura Condensed"/>
                  <a:cs typeface="Futura Condensed"/>
                </a:rPr>
                <a:t>P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royecto</a:t>
              </a:r>
              <a:endParaRPr lang="en-US" sz="1200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4007796" y="3721531"/>
            <a:ext cx="3307404" cy="1696156"/>
            <a:chOff x="3992282" y="2832776"/>
            <a:chExt cx="3307404" cy="1696156"/>
          </a:xfrm>
        </p:grpSpPr>
        <p:sp>
          <p:nvSpPr>
            <p:cNvPr id="60" name="TextBox 59"/>
            <p:cNvSpPr txBox="1"/>
            <p:nvPr/>
          </p:nvSpPr>
          <p:spPr>
            <a:xfrm>
              <a:off x="4089400" y="3328603"/>
              <a:ext cx="3117152" cy="1200329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Cuál</a:t>
              </a:r>
              <a:r>
                <a:rPr lang="en-US" sz="1200" dirty="0" smtClean="0">
                  <a:latin typeface="Futura Condensed"/>
                  <a:cs typeface="Futura Condensed"/>
                </a:rPr>
                <a:t> ha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parte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favorita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hasta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momento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partes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hay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todavía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partes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vas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trabajar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continuación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tareas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necesitarías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ayuda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avanzar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4007796" y="5521271"/>
            <a:ext cx="3307404" cy="1511490"/>
            <a:chOff x="3992282" y="2832776"/>
            <a:chExt cx="3307404" cy="1511490"/>
          </a:xfrm>
        </p:grpSpPr>
        <p:sp>
          <p:nvSpPr>
            <p:cNvPr id="64" name="TextBox 63"/>
            <p:cNvSpPr txBox="1"/>
            <p:nvPr/>
          </p:nvSpPr>
          <p:spPr>
            <a:xfrm>
              <a:off x="4089400" y="3328603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equipos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están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avanzando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razonablemente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están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haciendo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planes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factibles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miembros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equipos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t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rabajan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manera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cooperativa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colaborativa</a:t>
              </a:r>
              <a:r>
                <a:rPr lang="en-US" sz="1200" dirty="0" smtClean="0">
                  <a:latin typeface="Futura Condensed"/>
                  <a:cs typeface="Futura Condensed"/>
                </a:rPr>
                <a:t>?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Debaten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responsabilidades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3661944" y="794340"/>
            <a:ext cx="442062" cy="1123360"/>
            <a:chOff x="2853673" y="794340"/>
            <a:chExt cx="442062" cy="1123360"/>
          </a:xfrm>
        </p:grpSpPr>
        <p:cxnSp>
          <p:nvCxnSpPr>
            <p:cNvPr id="68" name="Straight Connector 67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/>
          <p:cNvSpPr txBox="1"/>
          <p:nvPr/>
        </p:nvSpPr>
        <p:spPr>
          <a:xfrm>
            <a:off x="2527923" y="169420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15–30 MINUTOS</a:t>
            </a:r>
          </a:p>
        </p:txBody>
      </p:sp>
      <p:pic>
        <p:nvPicPr>
          <p:cNvPr id="75" name="Picture 74" descr="15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408" y="1754376"/>
            <a:ext cx="324022" cy="324022"/>
          </a:xfrm>
          <a:prstGeom prst="rect">
            <a:avLst/>
          </a:prstGeom>
        </p:spPr>
      </p:pic>
      <p:grpSp>
        <p:nvGrpSpPr>
          <p:cNvPr id="76" name="Group 75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77" name="TextBox 76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8" name="Straight Connector 77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80" name="Straight Connector 79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82" name="TextBox 81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3" name="TextBox 92"/>
          <p:cNvSpPr txBox="1"/>
          <p:nvPr/>
        </p:nvSpPr>
        <p:spPr>
          <a:xfrm>
            <a:off x="551129" y="8142739"/>
            <a:ext cx="3231204" cy="646331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La </a:t>
            </a:r>
            <a:r>
              <a:rPr lang="en-US" sz="1200" dirty="0" err="1" smtClean="0">
                <a:latin typeface="Futura Condensed"/>
                <a:cs typeface="Futura Condensed"/>
              </a:rPr>
              <a:t>revisión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planificación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corta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Recomendamos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utilizarla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calentamiento</a:t>
            </a:r>
            <a:r>
              <a:rPr lang="en-US" sz="1200" dirty="0" smtClean="0"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latin typeface="Futura Condensed"/>
                <a:cs typeface="Futura Condensed"/>
              </a:rPr>
              <a:t>comienzo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sesión</a:t>
            </a:r>
            <a:r>
              <a:rPr lang="en-US" sz="1200" dirty="0" smtClean="0">
                <a:latin typeface="Futura Condensed"/>
                <a:cs typeface="Futura Condensed"/>
              </a:rPr>
              <a:t> Sprint de </a:t>
            </a:r>
            <a:r>
              <a:rPr lang="en-US" sz="1200" dirty="0" err="1" smtClean="0"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124</a:t>
            </a:r>
            <a:endParaRPr lang="en-US" dirty="0"/>
          </a:p>
        </p:txBody>
      </p:sp>
      <p:pic>
        <p:nvPicPr>
          <p:cNvPr id="46" name="Picture 45" descr="Unit6activit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34" y="0"/>
            <a:ext cx="493776" cy="2791968"/>
          </a:xfrm>
          <a:prstGeom prst="rect">
            <a:avLst/>
          </a:prstGeom>
        </p:spPr>
      </p:pic>
      <p:sp>
        <p:nvSpPr>
          <p:cNvPr id="48" name="TextBox 49"/>
          <p:cNvSpPr txBox="1"/>
          <p:nvPr/>
        </p:nvSpPr>
        <p:spPr>
          <a:xfrm rot="5400000">
            <a:off x="-422532" y="986250"/>
            <a:ext cx="243416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UNIDAD 6 - ACTIVIDAD</a:t>
            </a:r>
            <a:endParaRPr lang="en-US" sz="24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34329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6378" y="2285710"/>
            <a:ext cx="7613574" cy="479582"/>
            <a:chOff x="176378" y="2285710"/>
            <a:chExt cx="7613574" cy="479582"/>
          </a:xfrm>
        </p:grpSpPr>
        <p:sp>
          <p:nvSpPr>
            <p:cNvPr id="26" name="Rectangle 13"/>
            <p:cNvSpPr/>
            <p:nvPr/>
          </p:nvSpPr>
          <p:spPr>
            <a:xfrm flipH="1">
              <a:off x="176378" y="2285710"/>
              <a:ext cx="7613574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 flipH="1">
              <a:off x="452118" y="2303627"/>
              <a:ext cx="257481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LA “IDEA PRINCIPAL”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76485" y="3163570"/>
            <a:ext cx="3130069" cy="4401204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Cuando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compartimos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un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borrador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guía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con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docentes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reacción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inicial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muy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habitual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fue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“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Unidad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0?!?! ¿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Por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qué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0?”</a:t>
            </a:r>
          </a:p>
          <a:p>
            <a:pPr algn="just"/>
            <a:endParaRPr lang="en-US" sz="1400" dirty="0">
              <a:solidFill>
                <a:srgbClr val="000000"/>
              </a:solidFill>
              <a:latin typeface="Futura Condensed"/>
              <a:cs typeface="Futura Condensed"/>
            </a:endParaRPr>
          </a:p>
          <a:p>
            <a:pPr algn="just"/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Lo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pretendimos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fue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trasladar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se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trata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unidad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400" i="1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preparación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apoyándote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establecer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cultura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informática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creativa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creando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personalizando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compartiendo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reflexionando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 A lo largo de la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guía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quedará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patente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Futura Condensed"/>
                <a:cs typeface="Futura Condensed"/>
              </a:rPr>
              <a:t>n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uestro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objetivo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dar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soporte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este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tipo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cultura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aprendizaje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</a:t>
            </a:r>
            <a:endParaRPr lang="en-US" sz="1400" dirty="0">
              <a:solidFill>
                <a:srgbClr val="000000"/>
              </a:solidFill>
              <a:latin typeface="Futura Condensed"/>
              <a:cs typeface="Futura Condensed"/>
            </a:endParaRPr>
          </a:p>
          <a:p>
            <a:pPr algn="just"/>
            <a:endParaRPr lang="en-US" sz="1400" dirty="0">
              <a:solidFill>
                <a:srgbClr val="000000"/>
              </a:solidFill>
              <a:latin typeface="Futura Condensed"/>
              <a:cs typeface="Futura Condensed"/>
            </a:endParaRPr>
          </a:p>
          <a:p>
            <a:pPr algn="just"/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La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cultura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la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informática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creativa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tiene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dimensión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intelectual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conecta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con un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conjunto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conceptos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prácticas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computacionales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Tiene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dimensión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física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animando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interaccionar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con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otros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través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la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colocación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mesas,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sillas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ordenadores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 Y,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más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importante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aún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tiene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dimensión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afectiva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cultivando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un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sentido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confianza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</a:t>
            </a:r>
            <a:r>
              <a:rPr lang="en-US" sz="14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audacia</a:t>
            </a:r>
            <a:r>
              <a:rPr lang="en-US" sz="14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</a:t>
            </a:r>
            <a:endParaRPr lang="en-US" sz="1400" dirty="0">
              <a:solidFill>
                <a:srgbClr val="000000"/>
              </a:solidFill>
              <a:latin typeface="Futura Condensed"/>
              <a:cs typeface="Futura Condensed"/>
            </a:endParaRPr>
          </a:p>
        </p:txBody>
      </p:sp>
      <p:sp>
        <p:nvSpPr>
          <p:cNvPr id="88" name="Oval Callout 87"/>
          <p:cNvSpPr/>
          <p:nvPr/>
        </p:nvSpPr>
        <p:spPr>
          <a:xfrm rot="631125">
            <a:off x="3767013" y="2978734"/>
            <a:ext cx="3726456" cy="3591135"/>
          </a:xfrm>
          <a:prstGeom prst="wedgeEllipseCallout">
            <a:avLst>
              <a:gd name="adj1" fmla="val -40370"/>
              <a:gd name="adj2" fmla="val 54941"/>
            </a:avLst>
          </a:prstGeom>
          <a:noFill/>
          <a:ln w="9525" cmpd="sng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2500" lnSpcReduction="10000"/>
          </a:bodyPr>
          <a:lstStyle/>
          <a:p>
            <a:pPr algn="just"/>
            <a:endParaRPr lang="en-US" sz="1200" dirty="0" smtClean="0">
              <a:solidFill>
                <a:schemeClr val="tx1"/>
              </a:solidFill>
              <a:latin typeface="Futura Condensed"/>
              <a:cs typeface="Futura Condensed"/>
            </a:endParaRPr>
          </a:p>
          <a:p>
            <a:pPr algn="just"/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Futura Condensed"/>
                <a:cs typeface="Futura Condensed"/>
              </a:rPr>
              <a:t>una</a:t>
            </a:r>
            <a:r>
              <a:rPr lang="en-US" sz="1200" dirty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Futura Condensed"/>
                <a:cs typeface="Futura Condensed"/>
              </a:rPr>
              <a:t>cultura</a:t>
            </a:r>
            <a:r>
              <a:rPr lang="en-US" sz="1200" dirty="0">
                <a:solidFill>
                  <a:schemeClr val="tx1"/>
                </a:solidFill>
                <a:latin typeface="Futura Condensed"/>
                <a:cs typeface="Futura Condensed"/>
              </a:rPr>
              <a:t> o un </a:t>
            </a:r>
            <a:r>
              <a:rPr lang="en-US" sz="1200" dirty="0" err="1">
                <a:solidFill>
                  <a:schemeClr val="tx1"/>
                </a:solidFill>
                <a:latin typeface="Futura Condensed"/>
                <a:cs typeface="Futura Condensed"/>
              </a:rPr>
              <a:t>clima</a:t>
            </a:r>
            <a:r>
              <a:rPr lang="en-US" sz="1200" dirty="0">
                <a:solidFill>
                  <a:schemeClr val="tx1"/>
                </a:solidFill>
                <a:latin typeface="Futura Condensed"/>
                <a:cs typeface="Futura Condensed"/>
              </a:rPr>
              <a:t> en 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el aula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resulta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mucha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ayuda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Comienzo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el primer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día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–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consiguiendo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chicos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aprecien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van a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cometer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errores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voy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estar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pidiéndoles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cosas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son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difíciles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Yo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siempre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dejo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eso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claro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 Y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ellos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no, al principio,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simplemente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porque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quieren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triunfar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Incluso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adultos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no les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gusta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fallar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cometer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errores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Pero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importante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, me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parece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cuando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te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encuentras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dificultades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no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momento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rendirte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ni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llorar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momento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pensar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estrategias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resolver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problema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, o de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buscar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ayuda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 No hay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motivo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venirse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abajo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rendirse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– hay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perseverar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</a:t>
            </a:r>
          </a:p>
          <a:p>
            <a:pPr algn="just"/>
            <a:endParaRPr lang="en-US" sz="1200" dirty="0">
              <a:solidFill>
                <a:schemeClr val="tx1"/>
              </a:solidFill>
              <a:latin typeface="Futura Condensed"/>
              <a:cs typeface="Futura Condensed"/>
            </a:endParaRPr>
          </a:p>
          <a:p>
            <a:pPr marL="965200" algn="just"/>
            <a:r>
              <a:rPr lang="en-US" sz="1200" dirty="0">
                <a:solidFill>
                  <a:schemeClr val="tx1"/>
                </a:solidFill>
                <a:latin typeface="Futura Condensed"/>
                <a:cs typeface="Futura Condensed"/>
              </a:rPr>
              <a:t>TS,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maestra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primaria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</a:t>
            </a:r>
            <a:endParaRPr lang="en-US" sz="1200" dirty="0">
              <a:solidFill>
                <a:schemeClr val="tx1"/>
              </a:solidFill>
              <a:latin typeface="Futura Condensed"/>
              <a:cs typeface="Futura Condensed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7200" y="464006"/>
            <a:ext cx="281594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UNIDAD 0</a:t>
            </a:r>
          </a:p>
          <a:p>
            <a:r>
              <a:rPr lang="en-US" sz="5300" dirty="0" smtClean="0">
                <a:latin typeface="Futura Condensed"/>
                <a:cs typeface="Futura Condensed"/>
              </a:rPr>
              <a:t>RESUMEN</a:t>
            </a:r>
            <a:endParaRPr lang="en-US" sz="5300" dirty="0">
              <a:latin typeface="Futura Condensed"/>
              <a:cs typeface="Futura Condensed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4127947" y="8560493"/>
            <a:ext cx="3307404" cy="1412384"/>
            <a:chOff x="4023935" y="8555725"/>
            <a:chExt cx="3307404" cy="1412384"/>
          </a:xfrm>
        </p:grpSpPr>
        <p:grpSp>
          <p:nvGrpSpPr>
            <p:cNvPr id="7" name="Group 6"/>
            <p:cNvGrpSpPr/>
            <p:nvPr/>
          </p:nvGrpSpPr>
          <p:grpSpPr>
            <a:xfrm>
              <a:off x="4023935" y="8555725"/>
              <a:ext cx="3307404" cy="1412384"/>
              <a:chOff x="11663738" y="7649002"/>
              <a:chExt cx="3307404" cy="1412384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11663738" y="7953390"/>
                <a:ext cx="3117153" cy="1107996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1" rtlCol="0">
                <a:spAutoFit/>
              </a:bodyPr>
              <a:lstStyle/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Coordínate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con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departamento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informática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asegurarte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los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ordenadores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pueden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acceder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a la web de Scratch.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smtClean="0">
                    <a:latin typeface="Futura Condensed"/>
                    <a:cs typeface="Futura Condensed"/>
                  </a:rPr>
                  <a:t>¿No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dispones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conexión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a internet?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Puedes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descargar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una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versión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offline de Scratch:</a:t>
                </a:r>
                <a:br>
                  <a:rPr lang="en-US" sz="1100" dirty="0" smtClean="0">
                    <a:latin typeface="Futura Condensed"/>
                    <a:cs typeface="Futura Condensed"/>
                  </a:rPr>
                </a:br>
                <a:r>
                  <a:rPr lang="en-US" sz="1100" dirty="0" smtClean="0">
                    <a:latin typeface="Futura Condensed"/>
                    <a:cs typeface="Futura Condensed"/>
                  </a:rPr>
                  <a:t>http</a:t>
                </a:r>
                <a:r>
                  <a:rPr lang="en-US" sz="1100" dirty="0">
                    <a:latin typeface="Futura Condensed"/>
                    <a:cs typeface="Futura Condensed"/>
                  </a:rPr>
                  <a:t>://</a:t>
                </a:r>
                <a:r>
                  <a:rPr lang="en-US" sz="1100" dirty="0" err="1">
                    <a:latin typeface="Futura Condensed"/>
                    <a:cs typeface="Futura Condensed"/>
                  </a:rPr>
                  <a:t>scratch.mit.edu</a:t>
                </a:r>
                <a:r>
                  <a:rPr lang="en-US" sz="1100" dirty="0">
                    <a:latin typeface="Futura Condensed"/>
                    <a:cs typeface="Futura Condensed"/>
                  </a:rPr>
                  <a:t>/scratch2download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1663738" y="7649002"/>
                <a:ext cx="330740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Futura Condensed"/>
                    <a:cs typeface="Futura Condensed"/>
                  </a:rPr>
                  <a:t>NOTAS</a:t>
                </a:r>
                <a:endParaRPr lang="en-US" sz="14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86" name="Straight Connector 85"/>
            <p:cNvCxnSpPr/>
            <p:nvPr/>
          </p:nvCxnSpPr>
          <p:spPr>
            <a:xfrm>
              <a:off x="4100135" y="8858151"/>
              <a:ext cx="3110378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127947" y="7550991"/>
            <a:ext cx="3307404" cy="904552"/>
            <a:chOff x="4127947" y="7437357"/>
            <a:chExt cx="3307404" cy="904552"/>
          </a:xfrm>
        </p:grpSpPr>
        <p:grpSp>
          <p:nvGrpSpPr>
            <p:cNvPr id="18" name="Group 17"/>
            <p:cNvGrpSpPr/>
            <p:nvPr/>
          </p:nvGrpSpPr>
          <p:grpSpPr>
            <a:xfrm>
              <a:off x="4127947" y="7437357"/>
              <a:ext cx="3307404" cy="904552"/>
              <a:chOff x="4127947" y="7666859"/>
              <a:chExt cx="3307404" cy="904552"/>
            </a:xfrm>
          </p:grpSpPr>
          <p:sp>
            <p:nvSpPr>
              <p:cNvPr id="57" name="TextBox 56"/>
              <p:cNvSpPr txBox="1"/>
              <p:nvPr/>
            </p:nvSpPr>
            <p:spPr>
              <a:xfrm>
                <a:off x="4127947" y="7971247"/>
                <a:ext cx="3117153" cy="600164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2" rtlCol="0">
                <a:spAutoFit/>
              </a:bodyPr>
              <a:lstStyle/>
              <a:p>
                <a:pPr marL="171450" indent="-171450">
                  <a:buFont typeface="Lucida Grande"/>
                  <a:buChar char="+"/>
                </a:pPr>
                <a:r>
                  <a:rPr lang="en-US" sz="1100" dirty="0" smtClean="0">
                    <a:latin typeface="Futura Condensed"/>
                    <a:cs typeface="Futura Condensed"/>
                  </a:rPr>
                  <a:t>Editor del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perfil</a:t>
                </a:r>
                <a:endParaRPr lang="en-US" sz="11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Página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del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proyecto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Estudio</a:t>
                </a:r>
                <a:endParaRPr lang="en-US" sz="11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Grupo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crítica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Rojo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,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amarillo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,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verde</a:t>
                </a:r>
                <a:endParaRPr lang="en-US" sz="1100" dirty="0" smtClean="0">
                  <a:latin typeface="Futura Condensed"/>
                  <a:cs typeface="Futura Condensed"/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4127947" y="7666859"/>
                <a:ext cx="330740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Futura Condensed"/>
                    <a:cs typeface="Futura Condensed"/>
                  </a:rPr>
                  <a:t>PALABRAS CLAVE, CONCEPTOS Y PRÁCTICAS</a:t>
                </a:r>
                <a:endParaRPr lang="en-US" sz="14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32" name="Straight Connector 31"/>
            <p:cNvCxnSpPr/>
            <p:nvPr/>
          </p:nvCxnSpPr>
          <p:spPr>
            <a:xfrm>
              <a:off x="4204147" y="7738841"/>
              <a:ext cx="3108619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476485" y="7550991"/>
            <a:ext cx="3307404" cy="2084844"/>
            <a:chOff x="375350" y="7667820"/>
            <a:chExt cx="3307404" cy="2084844"/>
          </a:xfrm>
        </p:grpSpPr>
        <p:sp>
          <p:nvSpPr>
            <p:cNvPr id="49" name="TextBox 48"/>
            <p:cNvSpPr txBox="1"/>
            <p:nvPr/>
          </p:nvSpPr>
          <p:spPr>
            <a:xfrm>
              <a:off x="375350" y="7667820"/>
              <a:ext cx="33074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Futura Condensed"/>
                  <a:cs typeface="Futura Condensed"/>
                </a:rPr>
                <a:t>OBJETIVOS DE APRENDIZAJE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75350" y="7967560"/>
              <a:ext cx="3231204" cy="1785104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Futura Condensed"/>
                  <a:cs typeface="Futura Condensed"/>
                </a:rPr>
                <a:t>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100" dirty="0" smtClean="0">
                  <a:latin typeface="Futura Condensed"/>
                  <a:cs typeface="Futura Condensed"/>
                </a:rPr>
                <a:t>: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err="1" smtClean="0">
                  <a:latin typeface="Futura Condensed"/>
                  <a:cs typeface="Futura Condensed"/>
                </a:rPr>
                <a:t>Conocerán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concepto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informática</a:t>
              </a:r>
              <a:r>
                <a:rPr lang="en-US" sz="110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contexto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Scratch.</a:t>
              </a:r>
              <a:endParaRPr lang="en-US" sz="11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err="1" smtClean="0">
                  <a:latin typeface="Futura Condensed"/>
                  <a:cs typeface="Futura Condensed"/>
                </a:rPr>
                <a:t>Podrán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imaginar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posibilidades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propias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creaciones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informáticas</a:t>
              </a:r>
              <a:r>
                <a:rPr lang="en-US" sz="1100" dirty="0" smtClean="0">
                  <a:latin typeface="Futura Condensed"/>
                  <a:cs typeface="Futura Condensed"/>
                </a:rPr>
                <a:t> con Scratch.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smtClean="0">
                  <a:latin typeface="Futura Condensed"/>
                  <a:cs typeface="Futura Condensed"/>
                </a:rPr>
                <a:t>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familiarizarán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con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recursos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apoyo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creaciones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informáticas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smtClean="0">
                  <a:latin typeface="Futura Condensed"/>
                  <a:cs typeface="Futura Condensed"/>
                </a:rPr>
                <a:t>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prepararán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100" dirty="0" smtClean="0">
                  <a:latin typeface="Futura Condensed"/>
                  <a:cs typeface="Futura Condensed"/>
                </a:rPr>
                <a:t> Scratch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cuentas</a:t>
              </a:r>
              <a:r>
                <a:rPr lang="en-US" sz="1100" dirty="0" smtClean="0">
                  <a:latin typeface="Futura Condensed"/>
                  <a:cs typeface="Futura Condensed"/>
                </a:rPr>
                <a:t> en la web de Scratch,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explorando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estudios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diario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organizando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crítica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474134" y="7969285"/>
              <a:ext cx="3110378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04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073227" y="1269645"/>
            <a:ext cx="514591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spc="-20" dirty="0" smtClean="0">
                <a:latin typeface="Futura Condensed"/>
                <a:cs typeface="Futura Condensed"/>
              </a:rPr>
              <a:t>Debate con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equipo</a:t>
            </a:r>
            <a:r>
              <a:rPr lang="en-US" sz="1200" spc="-20" dirty="0" smtClean="0">
                <a:latin typeface="Futura Condensed"/>
                <a:cs typeface="Futura Condensed"/>
              </a:rPr>
              <a:t> el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progreso</a:t>
            </a:r>
            <a:r>
              <a:rPr lang="en-US" sz="1200" spc="-20" dirty="0" smtClean="0">
                <a:latin typeface="Futura Condensed"/>
                <a:cs typeface="Futura Condensed"/>
              </a:rPr>
              <a:t> en el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diseño</a:t>
            </a:r>
            <a:r>
              <a:rPr lang="en-US" sz="1200" spc="-20" dirty="0" smtClean="0">
                <a:latin typeface="Futura Condensed"/>
                <a:cs typeface="Futura Condensed"/>
              </a:rPr>
              <a:t> del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spc="-20" dirty="0" smtClean="0">
                <a:latin typeface="Futura Condensed"/>
                <a:cs typeface="Futura Condensed"/>
              </a:rPr>
              <a:t> y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preparad</a:t>
            </a:r>
            <a:r>
              <a:rPr lang="en-US" sz="1200" spc="-20" dirty="0" smtClean="0">
                <a:latin typeface="Futura Condensed"/>
                <a:cs typeface="Futura Condensed"/>
              </a:rPr>
              <a:t> un plan con los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próximos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pasos</a:t>
            </a:r>
            <a:r>
              <a:rPr lang="en-US" sz="1200" spc="-20" dirty="0" smtClean="0">
                <a:latin typeface="Futura Condensed"/>
                <a:cs typeface="Futura Condensed"/>
              </a:rPr>
              <a:t> a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realizar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teniendo</a:t>
            </a:r>
            <a:r>
              <a:rPr lang="en-US" sz="1200" spc="-20" dirty="0" smtClean="0">
                <a:latin typeface="Futura Condensed"/>
                <a:cs typeface="Futura Condensed"/>
              </a:rPr>
              <a:t> en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cuenta</a:t>
            </a:r>
            <a:r>
              <a:rPr lang="en-US" sz="1200" spc="-20" dirty="0" smtClean="0">
                <a:latin typeface="Futura Condensed"/>
                <a:cs typeface="Futura Condensed"/>
              </a:rPr>
              <a:t> el feedback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recibido</a:t>
            </a:r>
            <a:r>
              <a:rPr lang="en-US" sz="1200" spc="-2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557895" y="6563962"/>
            <a:ext cx="3047842" cy="2978109"/>
          </a:xfrm>
          <a:prstGeom prst="rect">
            <a:avLst/>
          </a:prstGeom>
          <a:noFill/>
          <a:ln w="3175" cmpd="sng">
            <a:solidFill>
              <a:srgbClr val="0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3853251" y="6563962"/>
            <a:ext cx="3047842" cy="2978109"/>
          </a:xfrm>
          <a:prstGeom prst="rect">
            <a:avLst/>
          </a:prstGeom>
          <a:noFill/>
          <a:ln w="3175" cmpd="sng">
            <a:solidFill>
              <a:srgbClr val="0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557894" y="6572585"/>
            <a:ext cx="6343199" cy="430887"/>
            <a:chOff x="549582" y="2758606"/>
            <a:chExt cx="6343199" cy="430887"/>
          </a:xfrm>
        </p:grpSpPr>
        <p:sp>
          <p:nvSpPr>
            <p:cNvPr id="78" name="TextBox 77"/>
            <p:cNvSpPr txBox="1"/>
            <p:nvPr/>
          </p:nvSpPr>
          <p:spPr>
            <a:xfrm flipH="1">
              <a:off x="549582" y="2758606"/>
              <a:ext cx="304784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Futura Condensed"/>
                  <a:cs typeface="Futura Condensed"/>
                </a:rPr>
                <a:t>¿En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partes</a:t>
              </a:r>
              <a:r>
                <a:rPr lang="en-US" sz="1100" dirty="0" smtClean="0">
                  <a:latin typeface="Futura Condensed"/>
                  <a:cs typeface="Futura Condensed"/>
                </a:rPr>
                <a:t> del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va</a:t>
              </a:r>
              <a:r>
                <a:rPr lang="en-US" sz="1100" dirty="0" smtClean="0">
                  <a:latin typeface="Futura Condensed"/>
                  <a:cs typeface="Futura Condensed"/>
                </a:rPr>
                <a:t>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trabajar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miembro</a:t>
              </a:r>
              <a:r>
                <a:rPr lang="en-US" sz="1100" dirty="0" smtClean="0">
                  <a:latin typeface="Futura Condensed"/>
                  <a:cs typeface="Futura Condensed"/>
                </a:rPr>
                <a:t> del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equipo</a:t>
              </a:r>
              <a:r>
                <a:rPr lang="en-US" sz="1100" dirty="0" smtClean="0">
                  <a:latin typeface="Futura Condensed"/>
                  <a:cs typeface="Futura Condensed"/>
                </a:rPr>
                <a:t>?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 flipH="1">
              <a:off x="3844939" y="2758606"/>
              <a:ext cx="30478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Futura Condensed"/>
                  <a:cs typeface="Futura Condensed"/>
                </a:rPr>
                <a:t>¿Con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cosas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podríais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necesitar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ayuda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poder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avanzar</a:t>
              </a:r>
              <a:r>
                <a:rPr lang="en-US" sz="1100" dirty="0" smtClean="0">
                  <a:latin typeface="Futura Condensed"/>
                  <a:cs typeface="Futura Condensed"/>
                </a:rPr>
                <a:t>?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416557" y="804323"/>
            <a:ext cx="4986033" cy="353943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r>
              <a:rPr lang="en-US" sz="1100" dirty="0" smtClean="0">
                <a:latin typeface="Futura Condensed"/>
                <a:cs typeface="Futura Condensed"/>
              </a:rPr>
              <a:t>REVISIÓN POR: ____________________________________________________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67373" y="2775889"/>
            <a:ext cx="3047842" cy="2978109"/>
          </a:xfrm>
          <a:prstGeom prst="rect">
            <a:avLst/>
          </a:prstGeom>
          <a:noFill/>
          <a:ln w="3175" cmpd="sng">
            <a:solidFill>
              <a:srgbClr val="0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862729" y="2775889"/>
            <a:ext cx="3047842" cy="2978109"/>
          </a:xfrm>
          <a:prstGeom prst="rect">
            <a:avLst/>
          </a:prstGeom>
          <a:noFill/>
          <a:ln w="3175" cmpd="sng">
            <a:solidFill>
              <a:srgbClr val="0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567372" y="2784512"/>
            <a:ext cx="6343199" cy="261610"/>
            <a:chOff x="549582" y="2758606"/>
            <a:chExt cx="6343199" cy="261610"/>
          </a:xfrm>
        </p:grpSpPr>
        <p:sp>
          <p:nvSpPr>
            <p:cNvPr id="40" name="TextBox 39"/>
            <p:cNvSpPr txBox="1"/>
            <p:nvPr/>
          </p:nvSpPr>
          <p:spPr>
            <a:xfrm flipH="1">
              <a:off x="549582" y="2758606"/>
              <a:ext cx="304784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Futura Condensed"/>
                  <a:cs typeface="Futura Condensed"/>
                </a:rPr>
                <a:t>¿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100" dirty="0" smtClean="0">
                  <a:latin typeface="Futura Condensed"/>
                  <a:cs typeface="Futura Condensed"/>
                </a:rPr>
                <a:t> parte del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proceso</a:t>
              </a:r>
              <a:r>
                <a:rPr lang="en-US" sz="1100" dirty="0" smtClean="0">
                  <a:latin typeface="Futura Condensed"/>
                  <a:cs typeface="Futura Condensed"/>
                </a:rPr>
                <a:t> ha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sido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favorita</a:t>
              </a:r>
              <a:r>
                <a:rPr lang="en-US" sz="1100" dirty="0" smtClean="0">
                  <a:latin typeface="Futura Condensed"/>
                  <a:cs typeface="Futura Condensed"/>
                </a:rPr>
                <a:t> hasta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momento</a:t>
              </a:r>
              <a:r>
                <a:rPr lang="en-US" sz="1100" dirty="0" smtClean="0">
                  <a:latin typeface="Futura Condensed"/>
                  <a:cs typeface="Futura Condensed"/>
                </a:rPr>
                <a:t>?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 flipH="1">
              <a:off x="3844939" y="2758606"/>
              <a:ext cx="30478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Futura Condensed"/>
                  <a:cs typeface="Futura Condensed"/>
                </a:rPr>
                <a:t>¿En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partes</a:t>
              </a:r>
              <a:r>
                <a:rPr lang="en-US" sz="1100" dirty="0" smtClean="0">
                  <a:latin typeface="Futura Condensed"/>
                  <a:cs typeface="Futura Condensed"/>
                </a:rPr>
                <a:t> del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aún</a:t>
              </a:r>
              <a:r>
                <a:rPr lang="en-US" sz="1100" dirty="0" smtClean="0">
                  <a:latin typeface="Futura Condensed"/>
                  <a:cs typeface="Futura Condensed"/>
                </a:rPr>
                <a:t> hay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trabajar</a:t>
              </a:r>
              <a:r>
                <a:rPr lang="en-US" sz="1100" dirty="0" smtClean="0">
                  <a:latin typeface="Futura Condensed"/>
                  <a:cs typeface="Futura Condensed"/>
                </a:rPr>
                <a:t>?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362313" y="595840"/>
            <a:ext cx="281594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latin typeface="Futura Condensed"/>
                <a:cs typeface="Futura Condensed"/>
              </a:rPr>
              <a:t>REVISIÓN DEL PROYECTO</a:t>
            </a:r>
          </a:p>
          <a:p>
            <a:endParaRPr lang="en-US" sz="3400" dirty="0" smtClean="0">
              <a:latin typeface="Futura Condensed"/>
              <a:cs typeface="Futura Condensed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0" y="2128868"/>
            <a:ext cx="7582143" cy="479582"/>
            <a:chOff x="-1" y="2128868"/>
            <a:chExt cx="7582143" cy="479582"/>
          </a:xfrm>
        </p:grpSpPr>
        <p:sp>
          <p:nvSpPr>
            <p:cNvPr id="33" name="Rectangle 13"/>
            <p:cNvSpPr/>
            <p:nvPr/>
          </p:nvSpPr>
          <p:spPr>
            <a:xfrm>
              <a:off x="-1" y="2128868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57199" y="2128868"/>
              <a:ext cx="6761944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PROGRESO DEL PROYECTO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0" y="5917944"/>
            <a:ext cx="7582143" cy="479582"/>
            <a:chOff x="-1" y="2128868"/>
            <a:chExt cx="7582143" cy="479582"/>
          </a:xfrm>
        </p:grpSpPr>
        <p:sp>
          <p:nvSpPr>
            <p:cNvPr id="38" name="Rectangle 13"/>
            <p:cNvSpPr/>
            <p:nvPr/>
          </p:nvSpPr>
          <p:spPr>
            <a:xfrm>
              <a:off x="-1" y="2128868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57199" y="2128868"/>
              <a:ext cx="6761944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PRÓXIMOS PASOS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3254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457200" y="2832776"/>
            <a:ext cx="3324338" cy="4650810"/>
            <a:chOff x="422410" y="2832776"/>
            <a:chExt cx="3324338" cy="4650810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415498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Montar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no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dirigido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idea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hemos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tomado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IDEO.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Presenta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concepto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no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dirigido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en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compartirán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desarrollo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pedirán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feedback a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diverso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gente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entregar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no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dirigido</a:t>
              </a:r>
              <a:r>
                <a:rPr lang="en-US" sz="1200" spc="-20" dirty="0">
                  <a:latin typeface="Futura Condensed"/>
                  <a:cs typeface="Futura Condensed"/>
                </a:rPr>
                <a:t> 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spc="-1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Ayuda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hagan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lluvia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ideas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posibles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participantes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no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dirigido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Anímalos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piensen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público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objetivo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pero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también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usuarios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no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habituales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casos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inesperados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puedan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aportar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punto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vista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único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interesante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ejemplo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padres,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profesores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hermanos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miembros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comunidad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educativa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…).</a:t>
              </a:r>
              <a:endParaRPr lang="en-US" sz="1200" spc="-1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identifiquen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entrevisten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observen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recojan</a:t>
              </a:r>
              <a:r>
                <a:rPr lang="en-US" sz="1200" dirty="0" smtClean="0">
                  <a:latin typeface="Futura Condensed"/>
                  <a:cs typeface="Futura Condensed"/>
                </a:rPr>
                <a:t> el feedback de dos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miembros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dirty="0" smtClean="0">
                  <a:latin typeface="Futura Condensed"/>
                  <a:cs typeface="Futura Condensed"/>
                </a:rPr>
                <a:t> no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dirigido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 smtClean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Permite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reúnan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con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miembros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equipo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compartir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el feedback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hayan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recibido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fuentes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diferentes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recoger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no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dirigido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entregárselas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comienzo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Revisión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sesiones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Sprint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214625" y="795405"/>
            <a:ext cx="2999848" cy="861774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 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Entrevistarán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observarán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pediran</a:t>
            </a:r>
            <a:r>
              <a:rPr lang="en-US" sz="1200" dirty="0" smtClean="0">
                <a:latin typeface="Futura Condensed"/>
                <a:cs typeface="Futura Condensed"/>
              </a:rPr>
              <a:t> feedback a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desarrollo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007796" y="2832776"/>
            <a:ext cx="3307404" cy="772826"/>
            <a:chOff x="3992282" y="2832776"/>
            <a:chExt cx="3307404" cy="772826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276999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dirty="0" smtClean="0">
                  <a:latin typeface="Futura Condensed"/>
                  <a:cs typeface="Futura Condensed"/>
                </a:rPr>
                <a:t> no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dirigido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4007796" y="3721777"/>
            <a:ext cx="3307404" cy="1142158"/>
            <a:chOff x="3992282" y="2832776"/>
            <a:chExt cx="3307404" cy="1142158"/>
          </a:xfrm>
        </p:grpSpPr>
        <p:sp>
          <p:nvSpPr>
            <p:cNvPr id="60" name="TextBox 59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Describe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participantes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dirty="0" smtClean="0">
                  <a:latin typeface="Futura Condensed"/>
                  <a:cs typeface="Futura Condensed"/>
                </a:rPr>
                <a:t> no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dirigido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explica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escogiste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influir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ideas?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4007796" y="4973690"/>
            <a:ext cx="3307404" cy="957492"/>
            <a:chOff x="3992282" y="2832776"/>
            <a:chExt cx="3307404" cy="957492"/>
          </a:xfrm>
        </p:grpSpPr>
        <p:sp>
          <p:nvSpPr>
            <p:cNvPr id="64" name="TextBox 63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identificaron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entrevistaron</a:t>
              </a:r>
              <a:r>
                <a:rPr lang="en-US" sz="1200" dirty="0" smtClean="0">
                  <a:latin typeface="Futura Condensed"/>
                  <a:cs typeface="Futura Condensed"/>
                </a:rPr>
                <a:t> a dos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participantes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dirty="0" smtClean="0">
                  <a:latin typeface="Futura Condensed"/>
                  <a:cs typeface="Futura Condensed"/>
                </a:rPr>
                <a:t> no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dirigido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/>
          <p:cNvSpPr txBox="1"/>
          <p:nvPr/>
        </p:nvSpPr>
        <p:spPr>
          <a:xfrm>
            <a:off x="1300031" y="595840"/>
            <a:ext cx="281594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latin typeface="Futura Condensed"/>
                <a:cs typeface="Futura Condensed"/>
              </a:rPr>
              <a:t>GRUPO NO DIRIGIDO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527923" y="169447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30–45 MINUTOS</a:t>
            </a:r>
          </a:p>
        </p:txBody>
      </p:sp>
      <p:pic>
        <p:nvPicPr>
          <p:cNvPr id="68" name="Picture 67" descr="30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475" y="1752620"/>
            <a:ext cx="329184" cy="329184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3661944" y="794340"/>
            <a:ext cx="442062" cy="1123360"/>
            <a:chOff x="2853673" y="794340"/>
            <a:chExt cx="442062" cy="1123360"/>
          </a:xfrm>
        </p:grpSpPr>
        <p:cxnSp>
          <p:nvCxnSpPr>
            <p:cNvPr id="73" name="Straight Connector 72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78" name="TextBox 77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9" name="Straight Connector 78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81" name="Straight Connector 80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83" name="TextBox 82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85" name="Straight Connector 84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4" name="TextBox 93"/>
          <p:cNvSpPr txBox="1"/>
          <p:nvPr/>
        </p:nvSpPr>
        <p:spPr>
          <a:xfrm>
            <a:off x="551129" y="8142739"/>
            <a:ext cx="3231204" cy="1754327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Ayuda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creativos</a:t>
            </a:r>
            <a:r>
              <a:rPr lang="en-US" sz="1200" dirty="0" smtClean="0"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latin typeface="Futura Condensed"/>
                <a:cs typeface="Futura Condensed"/>
              </a:rPr>
              <a:t>investigar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descubrir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fuentes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información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recibir</a:t>
            </a:r>
            <a:r>
              <a:rPr lang="en-US" sz="1200" dirty="0" smtClean="0">
                <a:latin typeface="Futura Condensed"/>
                <a:cs typeface="Futura Condensed"/>
              </a:rPr>
              <a:t> feedback. ¿Hay </a:t>
            </a:r>
            <a:r>
              <a:rPr lang="en-US" sz="1200" dirty="0" err="1" smtClean="0">
                <a:latin typeface="Futura Condensed"/>
                <a:cs typeface="Futura Condensed"/>
              </a:rPr>
              <a:t>alguna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empresa</a:t>
            </a:r>
            <a:r>
              <a:rPr lang="en-US" sz="1200" dirty="0" smtClean="0">
                <a:latin typeface="Futura Condensed"/>
                <a:cs typeface="Futura Condensed"/>
              </a:rPr>
              <a:t> local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desarrolle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videojuegos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pudiera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interesada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participar</a:t>
            </a:r>
            <a:r>
              <a:rPr lang="en-US" sz="1200" dirty="0" smtClean="0">
                <a:latin typeface="Futura Condensed"/>
                <a:cs typeface="Futura Condensed"/>
              </a:rPr>
              <a:t>? ¿Se </a:t>
            </a:r>
            <a:r>
              <a:rPr lang="en-US" sz="1200" dirty="0" err="1" smtClean="0">
                <a:latin typeface="Futura Condensed"/>
                <a:cs typeface="Futura Condensed"/>
              </a:rPr>
              <a:t>podrían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compartir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otra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escuela</a:t>
            </a:r>
            <a:r>
              <a:rPr lang="en-US" sz="1200" dirty="0" smtClean="0">
                <a:latin typeface="Futura Condensed"/>
                <a:cs typeface="Futura Condensed"/>
              </a:rPr>
              <a:t>?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Si no se </a:t>
            </a:r>
            <a:r>
              <a:rPr lang="en-US" sz="1200" dirty="0" err="1" smtClean="0"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entrevistar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grupos</a:t>
            </a:r>
            <a:r>
              <a:rPr lang="en-US" sz="1200" dirty="0" smtClean="0">
                <a:latin typeface="Futura Condensed"/>
                <a:cs typeface="Futura Condensed"/>
              </a:rPr>
              <a:t> no </a:t>
            </a:r>
            <a:r>
              <a:rPr lang="en-US" sz="1200" dirty="0" err="1" smtClean="0">
                <a:latin typeface="Futura Condensed"/>
                <a:cs typeface="Futura Condensed"/>
              </a:rPr>
              <a:t>dirigidos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durante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sesión</a:t>
            </a:r>
            <a:r>
              <a:rPr lang="en-US" sz="1200" dirty="0" smtClean="0">
                <a:latin typeface="Futura Condensed"/>
                <a:cs typeface="Futura Condensed"/>
              </a:rPr>
              <a:t> (padres, </a:t>
            </a:r>
            <a:r>
              <a:rPr lang="en-US" sz="1200" dirty="0" err="1" smtClean="0">
                <a:latin typeface="Futura Condensed"/>
                <a:cs typeface="Futura Condensed"/>
              </a:rPr>
              <a:t>hermanos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miembros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comunidad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educativa</a:t>
            </a:r>
            <a:r>
              <a:rPr lang="en-US" sz="1200" dirty="0" smtClean="0">
                <a:latin typeface="Futura Condensed"/>
                <a:cs typeface="Futura Condensed"/>
              </a:rPr>
              <a:t>…) se </a:t>
            </a:r>
            <a:r>
              <a:rPr lang="en-US" sz="1200" dirty="0" err="1" smtClean="0"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organizar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sesión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extraescolar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deberes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casa.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126</a:t>
            </a:r>
            <a:endParaRPr lang="en-US" dirty="0"/>
          </a:p>
        </p:txBody>
      </p:sp>
      <p:pic>
        <p:nvPicPr>
          <p:cNvPr id="46" name="Picture 45" descr="Unit6activit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34" y="0"/>
            <a:ext cx="493776" cy="2791968"/>
          </a:xfrm>
          <a:prstGeom prst="rect">
            <a:avLst/>
          </a:prstGeom>
        </p:spPr>
      </p:pic>
      <p:sp>
        <p:nvSpPr>
          <p:cNvPr id="44" name="TextBox 49"/>
          <p:cNvSpPr txBox="1"/>
          <p:nvPr/>
        </p:nvSpPr>
        <p:spPr>
          <a:xfrm rot="5400000">
            <a:off x="-422532" y="986250"/>
            <a:ext cx="243416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UNIDAD 6 - ACTIVIDAD</a:t>
            </a:r>
            <a:endParaRPr lang="en-US" sz="24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951957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168391" y="761408"/>
            <a:ext cx="4986033" cy="585288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dirty="0" smtClean="0">
                <a:latin typeface="Futura Condensed"/>
                <a:cs typeface="Futura Condensed"/>
              </a:rPr>
              <a:t>TÍTULO DEL PROYECTO:    ______________________________________________</a:t>
            </a:r>
          </a:p>
          <a:p>
            <a:pPr>
              <a:lnSpc>
                <a:spcPct val="120000"/>
              </a:lnSpc>
            </a:pPr>
            <a:r>
              <a:rPr lang="en-US" sz="1100" dirty="0" smtClean="0">
                <a:latin typeface="Futura Condensed"/>
                <a:cs typeface="Futura Condensed"/>
              </a:rPr>
              <a:t>ENTREVISTADO POR:    _______________________________________________</a:t>
            </a:r>
          </a:p>
        </p:txBody>
      </p:sp>
      <p:sp>
        <p:nvSpPr>
          <p:cNvPr id="75" name="TextBox 74"/>
          <p:cNvSpPr txBox="1"/>
          <p:nvPr/>
        </p:nvSpPr>
        <p:spPr>
          <a:xfrm flipH="1">
            <a:off x="448734" y="2146785"/>
            <a:ext cx="3402082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IDENTIFY</a:t>
            </a:r>
            <a:endParaRPr lang="en-US" sz="24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76" name="Isosceles Triangle 75"/>
          <p:cNvSpPr/>
          <p:nvPr/>
        </p:nvSpPr>
        <p:spPr>
          <a:xfrm rot="16200000">
            <a:off x="6954380" y="2254716"/>
            <a:ext cx="476372" cy="243905"/>
          </a:xfrm>
          <a:prstGeom prst="triangle">
            <a:avLst>
              <a:gd name="adj" fmla="val 5114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/>
          <p:cNvSpPr txBox="1"/>
          <p:nvPr/>
        </p:nvSpPr>
        <p:spPr>
          <a:xfrm flipH="1">
            <a:off x="448733" y="7324425"/>
            <a:ext cx="3402082" cy="46166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SKILLS IN SCRATCH</a:t>
            </a:r>
            <a:endParaRPr lang="en-US" sz="24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73504" y="1375859"/>
            <a:ext cx="514591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>
                <a:latin typeface="Futura Condensed"/>
                <a:cs typeface="Futura Condensed"/>
              </a:rPr>
              <a:t>En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entrevistarás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observarás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otras</a:t>
            </a:r>
            <a:r>
              <a:rPr lang="en-US" sz="1200" dirty="0" smtClean="0">
                <a:latin typeface="Futura Condensed"/>
                <a:cs typeface="Futura Condensed"/>
              </a:rPr>
              <a:t> personas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recibir</a:t>
            </a:r>
            <a:r>
              <a:rPr lang="en-US" sz="1200" dirty="0" smtClean="0">
                <a:latin typeface="Futura Condensed"/>
                <a:cs typeface="Futura Condensed"/>
              </a:rPr>
              <a:t> feedback de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desarrollo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48731" y="2729813"/>
            <a:ext cx="6620966" cy="1954381"/>
            <a:chOff x="448731" y="2723246"/>
            <a:chExt cx="6620966" cy="1954381"/>
          </a:xfrm>
        </p:grpSpPr>
        <p:sp>
          <p:nvSpPr>
            <p:cNvPr id="21" name="TextBox 20"/>
            <p:cNvSpPr txBox="1"/>
            <p:nvPr/>
          </p:nvSpPr>
          <p:spPr>
            <a:xfrm flipH="1">
              <a:off x="448731" y="2723246"/>
              <a:ext cx="1326014" cy="1954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100" dirty="0" smtClean="0">
                  <a:latin typeface="Futura Condensed"/>
                  <a:cs typeface="Futura Condensed"/>
                </a:rPr>
                <a:t>¿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tipo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personas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podrían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darte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visión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única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?</a:t>
              </a:r>
              <a:endParaRPr lang="en-US" sz="11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endParaRPr lang="en-US" sz="11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smtClean="0">
                  <a:latin typeface="Futura Condensed"/>
                  <a:cs typeface="Futura Condensed"/>
                </a:rPr>
                <a:t>¿Con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100" dirty="0" smtClean="0">
                  <a:latin typeface="Futura Condensed"/>
                  <a:cs typeface="Futura Condensed"/>
                </a:rPr>
                <a:t> dos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miembros</a:t>
              </a:r>
              <a:r>
                <a:rPr lang="en-US" sz="1100" dirty="0" smtClean="0">
                  <a:latin typeface="Futura Condensed"/>
                  <a:cs typeface="Futura Condensed"/>
                </a:rPr>
                <a:t> del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100" dirty="0" smtClean="0">
                  <a:latin typeface="Futura Condensed"/>
                  <a:cs typeface="Futura Condensed"/>
                </a:rPr>
                <a:t> no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dirigido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tienes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pensado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compartir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?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774745" y="2742950"/>
              <a:ext cx="5294952" cy="183833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62595" y="5293187"/>
            <a:ext cx="6596942" cy="1954381"/>
            <a:chOff x="462595" y="5298690"/>
            <a:chExt cx="6596942" cy="1954381"/>
          </a:xfrm>
        </p:grpSpPr>
        <p:sp>
          <p:nvSpPr>
            <p:cNvPr id="25" name="TextBox 24"/>
            <p:cNvSpPr txBox="1"/>
            <p:nvPr/>
          </p:nvSpPr>
          <p:spPr>
            <a:xfrm flipH="1">
              <a:off x="462595" y="5298690"/>
              <a:ext cx="1312151" cy="1954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 smtClean="0">
                  <a:latin typeface="Futura Condensed"/>
                  <a:cs typeface="Futura Condensed"/>
                </a:rPr>
                <a:t>Comparte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con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100" dirty="0" smtClean="0">
                  <a:latin typeface="Futura Condensed"/>
                  <a:cs typeface="Futura Condensed"/>
                </a:rPr>
                <a:t> no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dirigido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observa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reacciones</a:t>
              </a:r>
              <a:r>
                <a:rPr lang="en-US" sz="1100" dirty="0">
                  <a:latin typeface="Futura Condensed"/>
                  <a:cs typeface="Futura Condensed"/>
                </a:rPr>
                <a:t>.</a:t>
              </a:r>
              <a:endParaRPr lang="en-US" sz="1100" dirty="0" smtClean="0">
                <a:latin typeface="Futura Condensed"/>
                <a:cs typeface="Futura Condensed"/>
              </a:endParaRPr>
            </a:p>
            <a:p>
              <a:endParaRPr lang="en-US" sz="3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smtClean="0">
                  <a:latin typeface="Futura Condensed"/>
                  <a:cs typeface="Futura Condensed"/>
                </a:rPr>
                <a:t>¿Se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atascan</a:t>
              </a:r>
              <a:r>
                <a:rPr lang="en-US" sz="1100" dirty="0" smtClean="0">
                  <a:latin typeface="Futura Condensed"/>
                  <a:cs typeface="Futura Condensed"/>
                </a:rPr>
                <a:t> con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1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endParaRPr lang="en-US" sz="4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smtClean="0">
                  <a:latin typeface="Futura Condensed"/>
                  <a:cs typeface="Futura Condensed"/>
                </a:rPr>
                <a:t>¿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Interaccionan</a:t>
              </a:r>
              <a:r>
                <a:rPr lang="en-US" sz="1100" dirty="0" smtClean="0">
                  <a:latin typeface="Futura Condensed"/>
                  <a:cs typeface="Futura Condensed"/>
                </a:rPr>
                <a:t> con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esperabas</a:t>
              </a:r>
              <a:r>
                <a:rPr lang="en-US" sz="11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lvl="0" indent="-171450">
                <a:buFont typeface="Lucida Grande"/>
                <a:buChar char="+"/>
              </a:pPr>
              <a:endParaRPr lang="en-US" sz="400" dirty="0">
                <a:solidFill>
                  <a:prstClr val="black"/>
                </a:solidFill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smtClean="0">
                  <a:latin typeface="Futura Condensed"/>
                  <a:cs typeface="Futura Condensed"/>
                </a:rPr>
                <a:t>¿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Hacen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sorprendente</a:t>
              </a:r>
              <a:r>
                <a:rPr lang="en-US" sz="1100" dirty="0" smtClean="0">
                  <a:latin typeface="Futura Condensed"/>
                  <a:cs typeface="Futura Condensed"/>
                </a:rPr>
                <a:t>?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774746" y="5318394"/>
              <a:ext cx="5284791" cy="183833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67120" y="7826147"/>
            <a:ext cx="6596942" cy="1877437"/>
            <a:chOff x="462595" y="5298690"/>
            <a:chExt cx="6596942" cy="1877437"/>
          </a:xfrm>
        </p:grpSpPr>
        <p:sp>
          <p:nvSpPr>
            <p:cNvPr id="30" name="TextBox 29"/>
            <p:cNvSpPr txBox="1"/>
            <p:nvPr/>
          </p:nvSpPr>
          <p:spPr>
            <a:xfrm flipH="1">
              <a:off x="462595" y="5298690"/>
              <a:ext cx="1312151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 smtClean="0">
                  <a:latin typeface="Futura Condensed"/>
                  <a:cs typeface="Futura Condensed"/>
                </a:rPr>
                <a:t>Tras</a:t>
              </a:r>
              <a:r>
                <a:rPr lang="en-US" sz="1100" dirty="0" smtClean="0">
                  <a:latin typeface="Futura Condensed"/>
                  <a:cs typeface="Futura Condensed"/>
                </a:rPr>
                <a:t>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observación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entrevista</a:t>
              </a:r>
              <a:r>
                <a:rPr lang="en-US" sz="1100" dirty="0" smtClean="0">
                  <a:latin typeface="Futura Condensed"/>
                  <a:cs typeface="Futura Condensed"/>
                </a:rPr>
                <a:t> al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experiencia</a:t>
              </a:r>
              <a:r>
                <a:rPr lang="en-US" sz="1100" dirty="0">
                  <a:latin typeface="Futura Condensed"/>
                  <a:cs typeface="Futura Condensed"/>
                </a:rPr>
                <a:t>.</a:t>
              </a:r>
              <a:endParaRPr lang="en-US" sz="1100" dirty="0" smtClean="0">
                <a:latin typeface="Futura Condensed"/>
                <a:cs typeface="Futura Condensed"/>
              </a:endParaRPr>
            </a:p>
            <a:p>
              <a:endParaRPr lang="en-US" sz="3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smtClean="0">
                  <a:latin typeface="Futura Condensed"/>
                  <a:cs typeface="Futura Condensed"/>
                </a:rPr>
                <a:t>¿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100" dirty="0" smtClean="0">
                  <a:latin typeface="Futura Condensed"/>
                  <a:cs typeface="Futura Condensed"/>
                </a:rPr>
                <a:t> feedback has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recibido</a:t>
              </a:r>
              <a:r>
                <a:rPr lang="en-US" sz="1100" dirty="0" smtClean="0">
                  <a:latin typeface="Futura Condensed"/>
                  <a:cs typeface="Futura Condensed"/>
                </a:rPr>
                <a:t> en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entrevista</a:t>
              </a:r>
              <a:r>
                <a:rPr lang="en-US" sz="11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endParaRPr lang="en-US" sz="3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smtClean="0">
                  <a:latin typeface="Futura Condensed"/>
                  <a:cs typeface="Futura Condensed"/>
                </a:rPr>
                <a:t>¿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sugerencias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piensas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incorporar</a:t>
              </a:r>
              <a:r>
                <a:rPr lang="en-US" sz="1100" dirty="0" smtClean="0">
                  <a:latin typeface="Futura Condensed"/>
                  <a:cs typeface="Futura Condensed"/>
                </a:rPr>
                <a:t>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continuación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?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774746" y="5318394"/>
              <a:ext cx="5284791" cy="1838330"/>
            </a:xfrm>
            <a:prstGeom prst="rect">
              <a:avLst/>
            </a:prstGeom>
            <a:noFill/>
            <a:ln w="3175" cmpd="sng">
              <a:solidFill>
                <a:srgbClr val="000000"/>
              </a:solidFill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457200" y="595840"/>
            <a:ext cx="281594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latin typeface="Futura Condensed"/>
                <a:cs typeface="Futura Condensed"/>
              </a:rPr>
              <a:t>GRUPO NO DIRIGIDO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0" y="2128868"/>
            <a:ext cx="7582143" cy="479582"/>
            <a:chOff x="-1" y="2128868"/>
            <a:chExt cx="7582143" cy="479582"/>
          </a:xfrm>
        </p:grpSpPr>
        <p:sp>
          <p:nvSpPr>
            <p:cNvPr id="39" name="Rectangle 13"/>
            <p:cNvSpPr/>
            <p:nvPr/>
          </p:nvSpPr>
          <p:spPr>
            <a:xfrm>
              <a:off x="-1" y="2128868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57199" y="2128868"/>
              <a:ext cx="6761944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IDENTIFICA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0" y="4693188"/>
            <a:ext cx="7582143" cy="479582"/>
            <a:chOff x="-1" y="2128868"/>
            <a:chExt cx="7582143" cy="479582"/>
          </a:xfrm>
        </p:grpSpPr>
        <p:sp>
          <p:nvSpPr>
            <p:cNvPr id="42" name="Rectangle 13"/>
            <p:cNvSpPr/>
            <p:nvPr/>
          </p:nvSpPr>
          <p:spPr>
            <a:xfrm>
              <a:off x="-1" y="2128868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57199" y="2128868"/>
              <a:ext cx="6761944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OBSERVA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0" y="7273370"/>
            <a:ext cx="7582143" cy="479582"/>
            <a:chOff x="-1" y="2128868"/>
            <a:chExt cx="7582143" cy="479582"/>
          </a:xfrm>
        </p:grpSpPr>
        <p:sp>
          <p:nvSpPr>
            <p:cNvPr id="45" name="Rectangle 13"/>
            <p:cNvSpPr/>
            <p:nvPr/>
          </p:nvSpPr>
          <p:spPr>
            <a:xfrm>
              <a:off x="-1" y="2128868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57199" y="2128868"/>
              <a:ext cx="6761944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ENTREVISTA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2864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457200" y="2832776"/>
            <a:ext cx="3324338" cy="3727480"/>
            <a:chOff x="422410" y="2832776"/>
            <a:chExt cx="3324338" cy="3727480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23165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10" dirty="0" err="1" smtClean="0">
                  <a:latin typeface="Futura Condensed"/>
                  <a:cs typeface="Futura Condensed"/>
                </a:rPr>
                <a:t>Recuerda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compartirán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con el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resto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(y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probablemente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invitados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)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modo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reconocer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duro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trabajo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desarrollado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forma de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reflexionar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experiencias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Explica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sesión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es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oportunidad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finalizar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desarrollo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preparar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estrategia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compartir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con los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demás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 smtClean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trabajen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y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preparen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presentar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exhibición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recolectar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todos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desarrollo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facilitar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presentación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Además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invitar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Hackathon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10" dirty="0" err="1" smtClean="0">
                  <a:latin typeface="Futura Condensed"/>
                  <a:cs typeface="Futura Condensed"/>
                </a:rPr>
                <a:t>Reparte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y debate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marco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¿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?, ¿Y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?, ¿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Ahora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?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modo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presentar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experiencias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demás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.</a:t>
              </a:r>
              <a:endParaRPr lang="en-US" sz="1200" spc="-10" dirty="0">
                <a:latin typeface="Futura Condensed"/>
                <a:cs typeface="Futura Condense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161350" y="595840"/>
            <a:ext cx="281594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latin typeface="Futura Condensed"/>
                <a:cs typeface="Futura Condensed"/>
              </a:rPr>
              <a:t>PREPARACIÓN DE LA EXHIBICIÓN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14625" y="795405"/>
            <a:ext cx="2999848" cy="861774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Trabajarán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finales y se </a:t>
            </a:r>
            <a:r>
              <a:rPr lang="en-US" sz="1200" dirty="0" err="1" smtClean="0">
                <a:latin typeface="Futura Condensed"/>
                <a:cs typeface="Futura Condensed"/>
              </a:rPr>
              <a:t>prepararán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exhibición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007796" y="2832776"/>
            <a:ext cx="3307404" cy="1142158"/>
            <a:chOff x="3992282" y="2832776"/>
            <a:chExt cx="3307404" cy="1142158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Hackathon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</a:t>
              </a:r>
              <a:r>
                <a:rPr lang="en-US" sz="1200" dirty="0" smtClean="0">
                  <a:latin typeface="Futura Condensed"/>
                  <a:cs typeface="Futura Condensed"/>
                </a:rPr>
                <a:t>488267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4007796" y="4092019"/>
            <a:ext cx="3307404" cy="1326824"/>
            <a:chOff x="3992282" y="2832776"/>
            <a:chExt cx="3307404" cy="1326824"/>
          </a:xfrm>
        </p:grpSpPr>
        <p:sp>
          <p:nvSpPr>
            <p:cNvPr id="60" name="TextBox 59"/>
            <p:cNvSpPr txBox="1"/>
            <p:nvPr/>
          </p:nvSpPr>
          <p:spPr>
            <a:xfrm>
              <a:off x="4089400" y="3328603"/>
              <a:ext cx="3117152" cy="83099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Cuál</a:t>
              </a:r>
              <a:r>
                <a:rPr lang="en-US" sz="1200" dirty="0" smtClean="0">
                  <a:latin typeface="Futura Condensed"/>
                  <a:cs typeface="Futura Condensed"/>
                </a:rPr>
                <a:t> ha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sido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proceso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seguido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desarrollar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quieres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continuación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4007796" y="5526119"/>
            <a:ext cx="3307404" cy="950193"/>
            <a:chOff x="3992282" y="2840075"/>
            <a:chExt cx="3307404" cy="950193"/>
          </a:xfrm>
        </p:grpSpPr>
        <p:sp>
          <p:nvSpPr>
            <p:cNvPr id="64" name="TextBox 63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dirty="0" smtClean="0">
                  <a:latin typeface="Futura Condensed"/>
                  <a:cs typeface="Futura Condensed"/>
                </a:rPr>
                <a:t> ha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rellenado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992282" y="2840075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Box 66"/>
          <p:cNvSpPr txBox="1"/>
          <p:nvPr/>
        </p:nvSpPr>
        <p:spPr>
          <a:xfrm>
            <a:off x="2527923" y="169447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30–45 MINUTOS</a:t>
            </a:r>
          </a:p>
        </p:txBody>
      </p:sp>
      <p:pic>
        <p:nvPicPr>
          <p:cNvPr id="68" name="Picture 67" descr="30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475" y="1752620"/>
            <a:ext cx="329184" cy="329184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3661944" y="794340"/>
            <a:ext cx="442062" cy="1123360"/>
            <a:chOff x="2853673" y="794340"/>
            <a:chExt cx="442062" cy="112336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77" name="TextBox 76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8" name="Straight Connector 77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80" name="Straight Connector 79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82" name="TextBox 81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3" name="TextBox 92"/>
          <p:cNvSpPr txBox="1"/>
          <p:nvPr/>
        </p:nvSpPr>
        <p:spPr>
          <a:xfrm>
            <a:off x="551129" y="8142739"/>
            <a:ext cx="3231204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algo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ansiosos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estresados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querer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terminar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oportunidad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recordarles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: (1)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experiencia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solo un </a:t>
            </a:r>
            <a:r>
              <a:rPr lang="en-US" sz="1200" dirty="0" err="1" smtClean="0">
                <a:latin typeface="Futura Condensed"/>
                <a:cs typeface="Futura Condensed"/>
              </a:rPr>
              <a:t>paso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su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camino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creadores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informáticos</a:t>
            </a:r>
            <a:r>
              <a:rPr lang="en-US" sz="1200" dirty="0" smtClean="0">
                <a:latin typeface="Futura Condensed"/>
                <a:cs typeface="Futura Condensed"/>
              </a:rPr>
              <a:t>, y (2)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algunos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tipos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estrés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buenos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ya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ayudan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centrarnos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nuestros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objetivos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poder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terminar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cosas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128</a:t>
            </a:r>
            <a:endParaRPr lang="en-US" dirty="0"/>
          </a:p>
        </p:txBody>
      </p:sp>
      <p:pic>
        <p:nvPicPr>
          <p:cNvPr id="46" name="Picture 45" descr="Unit6activit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34" y="0"/>
            <a:ext cx="493776" cy="2791968"/>
          </a:xfrm>
          <a:prstGeom prst="rect">
            <a:avLst/>
          </a:prstGeom>
        </p:spPr>
      </p:pic>
      <p:sp>
        <p:nvSpPr>
          <p:cNvPr id="44" name="TextBox 49"/>
          <p:cNvSpPr txBox="1"/>
          <p:nvPr/>
        </p:nvSpPr>
        <p:spPr>
          <a:xfrm rot="5400000">
            <a:off x="-422532" y="986250"/>
            <a:ext cx="243416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UNIDAD 6 - ACTIVIDAD</a:t>
            </a:r>
            <a:endParaRPr lang="en-US" sz="24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96374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4107621" y="7666079"/>
            <a:ext cx="2996738" cy="2115597"/>
            <a:chOff x="4325342" y="7653720"/>
            <a:chExt cx="2996738" cy="2177623"/>
          </a:xfrm>
        </p:grpSpPr>
        <p:cxnSp>
          <p:nvCxnSpPr>
            <p:cNvPr id="73" name="Straight Connector 72"/>
            <p:cNvCxnSpPr/>
            <p:nvPr/>
          </p:nvCxnSpPr>
          <p:spPr>
            <a:xfrm>
              <a:off x="4328043" y="7653720"/>
              <a:ext cx="1" cy="2177623"/>
            </a:xfrm>
            <a:prstGeom prst="line">
              <a:avLst/>
            </a:prstGeom>
            <a:ln w="3175" cmpd="sng">
              <a:solidFill>
                <a:srgbClr val="EA6A09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4325342" y="9823704"/>
              <a:ext cx="2980582" cy="0"/>
            </a:xfrm>
            <a:prstGeom prst="line">
              <a:avLst/>
            </a:prstGeom>
            <a:ln w="3175" cmpd="sng">
              <a:solidFill>
                <a:srgbClr val="EA6A09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H="1">
              <a:off x="7305924" y="8334608"/>
              <a:ext cx="16156" cy="1496735"/>
            </a:xfrm>
            <a:prstGeom prst="line">
              <a:avLst/>
            </a:prstGeom>
            <a:ln w="3175" cmpd="sng">
              <a:solidFill>
                <a:srgbClr val="EA6A09"/>
              </a:solidFill>
              <a:prstDash val="dash"/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705364" y="469748"/>
            <a:ext cx="1786826" cy="1200328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Futura Condensed"/>
                <a:cs typeface="Futura Condensed"/>
              </a:rPr>
              <a:t>REFLEXIONES SOBRE EL PROYECTO</a:t>
            </a:r>
          </a:p>
        </p:txBody>
      </p:sp>
      <p:sp>
        <p:nvSpPr>
          <p:cNvPr id="46" name="TextBox 45"/>
          <p:cNvSpPr txBox="1"/>
          <p:nvPr/>
        </p:nvSpPr>
        <p:spPr>
          <a:xfrm flipH="1">
            <a:off x="448730" y="1951263"/>
            <a:ext cx="170766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FEEDBACK FOR:</a:t>
            </a:r>
            <a:endParaRPr lang="en-US" sz="24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2156397" y="2297454"/>
            <a:ext cx="47402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 flipH="1">
            <a:off x="448733" y="2346907"/>
            <a:ext cx="61870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dirty="0" smtClean="0">
                <a:latin typeface="Futura Condensed"/>
                <a:cs typeface="Futura Condensed"/>
              </a:rPr>
              <a:t>¿</a:t>
            </a:r>
            <a:r>
              <a:rPr lang="en-US" sz="1100" dirty="0" err="1" smtClean="0">
                <a:latin typeface="Futura Condensed"/>
                <a:cs typeface="Futura Condensed"/>
              </a:rPr>
              <a:t>Qué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es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tu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proyecto</a:t>
            </a:r>
            <a:r>
              <a:rPr lang="en-US" sz="1100" dirty="0" smtClean="0">
                <a:latin typeface="Futura Condensed"/>
                <a:cs typeface="Futura Condensed"/>
              </a:rPr>
              <a:t>?</a:t>
            </a:r>
          </a:p>
          <a:p>
            <a:pPr algn="just"/>
            <a:r>
              <a:rPr lang="en-US" sz="1100" dirty="0" smtClean="0">
                <a:latin typeface="Futura Condensed"/>
                <a:cs typeface="Futura Condensed"/>
              </a:rPr>
              <a:t>¿</a:t>
            </a:r>
            <a:r>
              <a:rPr lang="en-US" sz="1100" dirty="0" err="1" smtClean="0">
                <a:latin typeface="Futura Condensed"/>
                <a:cs typeface="Futura Condensed"/>
              </a:rPr>
              <a:t>Cómo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funciona</a:t>
            </a:r>
            <a:r>
              <a:rPr lang="en-US" sz="1100" dirty="0" smtClean="0">
                <a:latin typeface="Futura Condensed"/>
                <a:cs typeface="Futura Condensed"/>
              </a:rPr>
              <a:t>? ¿</a:t>
            </a:r>
            <a:r>
              <a:rPr lang="en-US" sz="1100" dirty="0" err="1" smtClean="0">
                <a:latin typeface="Futura Condensed"/>
                <a:cs typeface="Futura Condensed"/>
              </a:rPr>
              <a:t>Cómo</a:t>
            </a:r>
            <a:r>
              <a:rPr lang="en-US" sz="1100" dirty="0" smtClean="0">
                <a:latin typeface="Futura Condensed"/>
                <a:cs typeface="Futura Condensed"/>
              </a:rPr>
              <a:t> se </a:t>
            </a:r>
            <a:r>
              <a:rPr lang="en-US" sz="1100" dirty="0" err="1" smtClean="0">
                <a:latin typeface="Futura Condensed"/>
                <a:cs typeface="Futura Condensed"/>
              </a:rPr>
              <a:t>te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ocurrió</a:t>
            </a:r>
            <a:r>
              <a:rPr lang="en-US" sz="1100" dirty="0" smtClean="0">
                <a:latin typeface="Futura Condensed"/>
                <a:cs typeface="Futura Condensed"/>
              </a:rPr>
              <a:t> la idea?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34" name="TextBox 33"/>
          <p:cNvSpPr txBox="1"/>
          <p:nvPr/>
        </p:nvSpPr>
        <p:spPr>
          <a:xfrm flipH="1">
            <a:off x="439852" y="5054103"/>
            <a:ext cx="618709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¿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Cuál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ha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sido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el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proceso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seguido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para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desarrollar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el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proyecto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?</a:t>
            </a:r>
            <a:endParaRPr lang="en-US" sz="1100" dirty="0">
              <a:solidFill>
                <a:srgbClr val="000000"/>
              </a:solidFill>
              <a:latin typeface="Futura Condensed"/>
              <a:cs typeface="Futura Condensed"/>
            </a:endParaRPr>
          </a:p>
          <a:p>
            <a:pPr algn="just"/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¿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Qué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te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ha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resultado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interesante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desafiante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sorprendente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? ¿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Por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qué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?</a:t>
            </a:r>
            <a:endParaRPr lang="en-US" sz="1100" dirty="0">
              <a:solidFill>
                <a:srgbClr val="000000"/>
              </a:solidFill>
              <a:latin typeface="Futura Condensed"/>
              <a:cs typeface="Futura Condensed"/>
            </a:endParaRPr>
          </a:p>
          <a:p>
            <a:pPr algn="just"/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¿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Qué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has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aprendido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?</a:t>
            </a:r>
            <a:endParaRPr lang="en-US" sz="1100" dirty="0">
              <a:solidFill>
                <a:srgbClr val="000000"/>
              </a:solidFill>
              <a:latin typeface="Futura Condensed"/>
              <a:cs typeface="Futura Condensed"/>
            </a:endParaRPr>
          </a:p>
        </p:txBody>
      </p:sp>
      <p:sp>
        <p:nvSpPr>
          <p:cNvPr id="30" name="TextBox 29"/>
          <p:cNvSpPr txBox="1"/>
          <p:nvPr/>
        </p:nvSpPr>
        <p:spPr>
          <a:xfrm flipH="1">
            <a:off x="439435" y="7750068"/>
            <a:ext cx="35426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¿De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qué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estás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más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orgulloso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?</a:t>
            </a:r>
          </a:p>
          <a:p>
            <a:pPr algn="just"/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¿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Qué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cambiarías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?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0" y="7207507"/>
            <a:ext cx="7772400" cy="476372"/>
            <a:chOff x="0" y="7207507"/>
            <a:chExt cx="7772400" cy="476372"/>
          </a:xfrm>
        </p:grpSpPr>
        <p:sp>
          <p:nvSpPr>
            <p:cNvPr id="61" name="Rectangle 60"/>
            <p:cNvSpPr/>
            <p:nvPr/>
          </p:nvSpPr>
          <p:spPr>
            <a:xfrm flipH="1">
              <a:off x="0" y="7207507"/>
              <a:ext cx="7772400" cy="476372"/>
            </a:xfrm>
            <a:prstGeom prst="rect">
              <a:avLst/>
            </a:pr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 flipH="1">
              <a:off x="439435" y="7214861"/>
              <a:ext cx="3910504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¿AHORA QUÉ?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81" name="Isosceles Triangle 80"/>
          <p:cNvSpPr/>
          <p:nvPr/>
        </p:nvSpPr>
        <p:spPr>
          <a:xfrm rot="16200000">
            <a:off x="6837650" y="7316387"/>
            <a:ext cx="476372" cy="243905"/>
          </a:xfrm>
          <a:prstGeom prst="triangle">
            <a:avLst>
              <a:gd name="adj" fmla="val 5114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Callout 50"/>
          <p:cNvSpPr/>
          <p:nvPr/>
        </p:nvSpPr>
        <p:spPr>
          <a:xfrm rot="6137987" flipH="1" flipV="1">
            <a:off x="5713852" y="6542656"/>
            <a:ext cx="1624069" cy="1903212"/>
          </a:xfrm>
          <a:prstGeom prst="wedgeEllipseCallout">
            <a:avLst>
              <a:gd name="adj1" fmla="val -36970"/>
              <a:gd name="adj2" fmla="val 48187"/>
            </a:avLst>
          </a:prstGeom>
          <a:solidFill>
            <a:schemeClr val="accent6">
              <a:lumMod val="20000"/>
              <a:lumOff val="80000"/>
            </a:schemeClr>
          </a:solidFill>
          <a:ln w="12700" cap="rnd" cmpd="sng">
            <a:solidFill>
              <a:srgbClr val="FFFFFF"/>
            </a:solidFill>
            <a:prstDash val="solid"/>
            <a:beve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>
            <a:normAutofit fontScale="77500" lnSpcReduction="20000"/>
          </a:bodyPr>
          <a:lstStyle/>
          <a:p>
            <a:pPr algn="ctr"/>
            <a:r>
              <a:rPr lang="en-US" sz="2400" kern="1300" dirty="0" smtClean="0">
                <a:solidFill>
                  <a:srgbClr val="EA6A09"/>
                </a:solidFill>
                <a:latin typeface="Futura Condensed"/>
                <a:cs typeface="Futura Condensed"/>
              </a:rPr>
              <a:t>¿QUÉ QUIERES CREAR A CONTINUACIÓN?</a:t>
            </a:r>
            <a:endParaRPr lang="en-US" sz="2400" kern="1300" baseline="-25000" dirty="0" smtClean="0">
              <a:solidFill>
                <a:srgbClr val="EA6A09"/>
              </a:solidFill>
              <a:latin typeface="Futura Condensed"/>
              <a:cs typeface="Futura Condensed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244023" y="804323"/>
            <a:ext cx="4815513" cy="353943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r>
              <a:rPr lang="en-US" sz="1100" dirty="0" smtClean="0">
                <a:latin typeface="Futura Condensed"/>
                <a:cs typeface="Futura Condensed"/>
              </a:rPr>
              <a:t>REFLEXIONES SOBRE EL PROYECTO POR: ___________________________________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149059" y="1196178"/>
            <a:ext cx="514591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 err="1" smtClean="0">
                <a:latin typeface="Futura Condensed"/>
                <a:cs typeface="Futura Condensed"/>
              </a:rPr>
              <a:t>Utiliza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preguntas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abajo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reflexionar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proceso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diseño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0" y="1787800"/>
            <a:ext cx="7582143" cy="479582"/>
            <a:chOff x="-1" y="2128868"/>
            <a:chExt cx="7582143" cy="479582"/>
          </a:xfrm>
        </p:grpSpPr>
        <p:sp>
          <p:nvSpPr>
            <p:cNvPr id="48" name="Rectangle 13"/>
            <p:cNvSpPr/>
            <p:nvPr/>
          </p:nvSpPr>
          <p:spPr>
            <a:xfrm>
              <a:off x="-1" y="2128868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57199" y="2128868"/>
              <a:ext cx="6761944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¿QUÉ?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0" y="4493025"/>
            <a:ext cx="7582143" cy="479582"/>
            <a:chOff x="-1" y="2128868"/>
            <a:chExt cx="7582143" cy="479582"/>
          </a:xfrm>
        </p:grpSpPr>
        <p:sp>
          <p:nvSpPr>
            <p:cNvPr id="52" name="Rectangle 13"/>
            <p:cNvSpPr/>
            <p:nvPr/>
          </p:nvSpPr>
          <p:spPr>
            <a:xfrm>
              <a:off x="-1" y="2128868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6A0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57199" y="2128868"/>
              <a:ext cx="6761944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¿Y QUÉ?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3729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457200" y="2832776"/>
            <a:ext cx="3324338" cy="3265816"/>
            <a:chOff x="422410" y="2832776"/>
            <a:chExt cx="3324338" cy="3265816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2769989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Crea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ambiente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celebración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invitando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gente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poniendo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música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colgando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elementos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decorativos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ofreciendo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algún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aperitivo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600" dirty="0" smtClean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usar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pantalla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mostrar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600" dirty="0">
                <a:latin typeface="Futura Condensed"/>
                <a:cs typeface="Futura Condensed"/>
              </a:endParaRPr>
            </a:p>
            <a:p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Invita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compartir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debatir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procesos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con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ilustrar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progreso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mostrando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diarios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anteriores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spc="-1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reflexionen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todas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experiencias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computacionales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revisando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contestando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debatiendo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300031" y="595840"/>
            <a:ext cx="281594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latin typeface="Futura Condensed"/>
                <a:cs typeface="Futura Condensed"/>
              </a:rPr>
              <a:t>EXHIBICIÓN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14625" y="795405"/>
            <a:ext cx="2999848" cy="1046440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Compartirán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finales y </a:t>
            </a:r>
            <a:r>
              <a:rPr lang="en-US" sz="1200" dirty="0" err="1" smtClean="0">
                <a:latin typeface="Futura Condensed"/>
                <a:cs typeface="Futura Condensed"/>
              </a:rPr>
              <a:t>reflexionarán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proceso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conjunto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experiencias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creación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informática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007796" y="2832776"/>
            <a:ext cx="3307404" cy="772826"/>
            <a:chOff x="3992282" y="2832776"/>
            <a:chExt cx="3307404" cy="772826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276999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>
                  <a:latin typeface="Futura Condensed"/>
                  <a:cs typeface="Futura Condensed"/>
                </a:rPr>
                <a:t>P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royector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pantalla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presentaciones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opcional</a:t>
              </a:r>
              <a:r>
                <a:rPr lang="en-US" sz="1200" dirty="0" smtClean="0">
                  <a:latin typeface="Futura Condensed"/>
                  <a:cs typeface="Futura Condensed"/>
                </a:rPr>
                <a:t>)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4007796" y="3721778"/>
            <a:ext cx="3307404" cy="1696156"/>
            <a:chOff x="3992282" y="2832776"/>
            <a:chExt cx="3307404" cy="1696156"/>
          </a:xfrm>
        </p:grpSpPr>
        <p:sp>
          <p:nvSpPr>
            <p:cNvPr id="60" name="TextBox 59"/>
            <p:cNvSpPr txBox="1"/>
            <p:nvPr/>
          </p:nvSpPr>
          <p:spPr>
            <a:xfrm>
              <a:off x="4089400" y="3328603"/>
              <a:ext cx="3117152" cy="1200329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Echa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vistazo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.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tipo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notas</a:t>
              </a:r>
              <a:r>
                <a:rPr lang="en-US" sz="1200" dirty="0" smtClean="0">
                  <a:latin typeface="Futura Condensed"/>
                  <a:cs typeface="Futura Condensed"/>
                </a:rPr>
                <a:t>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tomado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notas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resultado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ayuda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Cuál</a:t>
              </a:r>
              <a:r>
                <a:rPr lang="en-US" sz="1200" dirty="0" smtClean="0">
                  <a:latin typeface="Futura Condensed"/>
                  <a:cs typeface="Futura Condensed"/>
                </a:rPr>
                <a:t> ha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sido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 en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ha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gustado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trabajar</a:t>
              </a:r>
              <a:r>
                <a:rPr lang="en-US" sz="1200" dirty="0" smtClean="0">
                  <a:latin typeface="Futura Condensed"/>
                  <a:cs typeface="Futura Condensed"/>
                </a:rPr>
                <a:t>?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favorito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quieres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continuación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4007796" y="5534653"/>
            <a:ext cx="3307404" cy="957492"/>
            <a:chOff x="3992282" y="2832776"/>
            <a:chExt cx="3307404" cy="957492"/>
          </a:xfrm>
        </p:grpSpPr>
        <p:sp>
          <p:nvSpPr>
            <p:cNvPr id="64" name="TextBox 63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Todos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o 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equipos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tenido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oportunidad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mostrar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y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homenajeados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/>
          <p:cNvSpPr txBox="1"/>
          <p:nvPr/>
        </p:nvSpPr>
        <p:spPr>
          <a:xfrm>
            <a:off x="2527923" y="169242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45–60 MINUTOS</a:t>
            </a:r>
          </a:p>
        </p:txBody>
      </p:sp>
      <p:pic>
        <p:nvPicPr>
          <p:cNvPr id="54" name="Picture 53" descr="clock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0"/>
          <a:stretch/>
        </p:blipFill>
        <p:spPr>
          <a:xfrm>
            <a:off x="2270913" y="1808284"/>
            <a:ext cx="324746" cy="267915"/>
          </a:xfrm>
          <a:prstGeom prst="rect">
            <a:avLst/>
          </a:prstGeom>
        </p:spPr>
      </p:pic>
      <p:grpSp>
        <p:nvGrpSpPr>
          <p:cNvPr id="67" name="Group 66"/>
          <p:cNvGrpSpPr/>
          <p:nvPr/>
        </p:nvGrpSpPr>
        <p:grpSpPr>
          <a:xfrm>
            <a:off x="3661944" y="794340"/>
            <a:ext cx="442062" cy="1123360"/>
            <a:chOff x="2853673" y="794340"/>
            <a:chExt cx="442062" cy="1123360"/>
          </a:xfrm>
        </p:grpSpPr>
        <p:cxnSp>
          <p:nvCxnSpPr>
            <p:cNvPr id="68" name="Straight Connector 67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75" name="TextBox 74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6" name="Straight Connector 75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78" name="Straight Connector 77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9" name="Group 78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80" name="TextBox 79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82" name="Straight Connector 81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1" name="TextBox 90"/>
          <p:cNvSpPr txBox="1"/>
          <p:nvPr/>
        </p:nvSpPr>
        <p:spPr>
          <a:xfrm>
            <a:off x="551129" y="8142739"/>
            <a:ext cx="3231204" cy="1754327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spc="-20" dirty="0" smtClean="0">
                <a:latin typeface="Futura Condensed"/>
                <a:cs typeface="Futura Condensed"/>
              </a:rPr>
              <a:t>Se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puede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compartir</a:t>
            </a:r>
            <a:r>
              <a:rPr lang="en-US" sz="1200" spc="-20" dirty="0" smtClean="0">
                <a:latin typeface="Futura Condensed"/>
                <a:cs typeface="Futura Condensed"/>
              </a:rPr>
              <a:t> de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varias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formas</a:t>
            </a:r>
            <a:r>
              <a:rPr lang="en-US" sz="1200" spc="-20" dirty="0" smtClean="0">
                <a:latin typeface="Futura Condensed"/>
                <a:cs typeface="Futura Condensed"/>
              </a:rPr>
              <a:t>: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alumnos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presentando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individualmente</a:t>
            </a:r>
            <a:r>
              <a:rPr lang="en-US" sz="1200" spc="-20" dirty="0" smtClean="0">
                <a:latin typeface="Futura Condensed"/>
                <a:cs typeface="Futura Condensed"/>
              </a:rPr>
              <a:t> al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resto</a:t>
            </a:r>
            <a:r>
              <a:rPr lang="en-US" sz="1200" spc="-20" dirty="0" smtClean="0">
                <a:latin typeface="Futura Condensed"/>
                <a:cs typeface="Futura Condensed"/>
              </a:rPr>
              <a:t> de la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clase</a:t>
            </a:r>
            <a:r>
              <a:rPr lang="en-US" sz="1200" spc="-20" dirty="0" smtClean="0">
                <a:latin typeface="Futura Condensed"/>
                <a:cs typeface="Futura Condensed"/>
              </a:rPr>
              <a:t>,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grupos</a:t>
            </a:r>
            <a:r>
              <a:rPr lang="en-US" sz="1200" spc="-20" dirty="0" smtClean="0">
                <a:latin typeface="Futura Condensed"/>
                <a:cs typeface="Futura Condensed"/>
              </a:rPr>
              <a:t> de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alumnos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presentando</a:t>
            </a:r>
            <a:r>
              <a:rPr lang="en-US" sz="1200" spc="-20" dirty="0" smtClean="0">
                <a:latin typeface="Futura Condensed"/>
                <a:cs typeface="Futura Condensed"/>
              </a:rPr>
              <a:t>,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demostraciones</a:t>
            </a:r>
            <a:r>
              <a:rPr lang="en-US" sz="1200" spc="-20" dirty="0" smtClean="0">
                <a:latin typeface="Futura Condensed"/>
                <a:cs typeface="Futura Condensed"/>
              </a:rPr>
              <a:t> en vivo,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acceder</a:t>
            </a:r>
            <a:r>
              <a:rPr lang="en-US" sz="1200" spc="-20" dirty="0" smtClean="0">
                <a:latin typeface="Futura Condensed"/>
                <a:cs typeface="Futura Condensed"/>
              </a:rPr>
              <a:t> a los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desde</a:t>
            </a:r>
            <a:r>
              <a:rPr lang="en-US" sz="1200" spc="-20" dirty="0" smtClean="0">
                <a:latin typeface="Futura Condensed"/>
                <a:cs typeface="Futura Condensed"/>
              </a:rPr>
              <a:t> la web, etc.</a:t>
            </a:r>
            <a:endParaRPr lang="en-US" sz="1200" spc="-1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Hay </a:t>
            </a:r>
            <a:r>
              <a:rPr lang="en-US" sz="1200" dirty="0" err="1" smtClean="0">
                <a:latin typeface="Futura Condensed"/>
                <a:cs typeface="Futura Condensed"/>
              </a:rPr>
              <a:t>muchos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artefactos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utilizarse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evaluar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trabajo</a:t>
            </a:r>
            <a:r>
              <a:rPr lang="en-US" sz="1200" dirty="0" smtClean="0">
                <a:latin typeface="Futura Condensed"/>
                <a:cs typeface="Futura Condensed"/>
              </a:rPr>
              <a:t> de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: portfolios de los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diarios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fichas</a:t>
            </a:r>
            <a:r>
              <a:rPr lang="en-US" sz="1200" dirty="0" smtClean="0">
                <a:latin typeface="Futura Condensed"/>
                <a:cs typeface="Futura Condensed"/>
              </a:rPr>
              <a:t> de feedback de los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finales, </a:t>
            </a:r>
            <a:r>
              <a:rPr lang="en-US" sz="1200" dirty="0" err="1" smtClean="0">
                <a:latin typeface="Futura Condensed"/>
                <a:cs typeface="Futura Condensed"/>
              </a:rPr>
              <a:t>fichas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revisión</a:t>
            </a:r>
            <a:r>
              <a:rPr lang="en-US" sz="1200" dirty="0" smtClean="0">
                <a:latin typeface="Futura Condensed"/>
                <a:cs typeface="Futura Condensed"/>
              </a:rPr>
              <a:t> de los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finales, entre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muchos</a:t>
            </a:r>
            <a:r>
              <a:rPr lang="en-US" sz="1200" dirty="0" smtClean="0">
                <a:latin typeface="Futura Condensed"/>
                <a:cs typeface="Futura Condensed"/>
              </a:rPr>
              <a:t>. (</a:t>
            </a:r>
            <a:r>
              <a:rPr lang="en-US" sz="1200" dirty="0" err="1" smtClean="0">
                <a:latin typeface="Futura Condensed"/>
                <a:cs typeface="Futura Condensed"/>
              </a:rPr>
              <a:t>Ver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apéndice</a:t>
            </a:r>
            <a:r>
              <a:rPr lang="en-US" sz="1200" dirty="0" smtClean="0">
                <a:latin typeface="Futura Condensed"/>
                <a:cs typeface="Futura Condensed"/>
              </a:rPr>
              <a:t>.)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130</a:t>
            </a:r>
            <a:endParaRPr lang="en-US" dirty="0"/>
          </a:p>
        </p:txBody>
      </p:sp>
      <p:pic>
        <p:nvPicPr>
          <p:cNvPr id="46" name="Picture 45" descr="Unit6activit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34" y="0"/>
            <a:ext cx="493776" cy="2791968"/>
          </a:xfrm>
          <a:prstGeom prst="rect">
            <a:avLst/>
          </a:prstGeom>
        </p:spPr>
      </p:pic>
      <p:sp>
        <p:nvSpPr>
          <p:cNvPr id="48" name="TextBox 49"/>
          <p:cNvSpPr txBox="1"/>
          <p:nvPr/>
        </p:nvSpPr>
        <p:spPr>
          <a:xfrm rot="5400000">
            <a:off x="-422532" y="986250"/>
            <a:ext cx="243416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UNIDAD 6 - ACTIVIDAD</a:t>
            </a:r>
            <a:endParaRPr lang="en-US" sz="24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770977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t6showca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7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64796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>
          <a:xfrm>
            <a:off x="634593" y="8510599"/>
            <a:ext cx="3810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Futura Condensed"/>
                <a:cs typeface="Futura Condensed"/>
              </a:rPr>
              <a:t>0</a:t>
            </a:r>
            <a:endParaRPr lang="en-US" sz="44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57199" y="464006"/>
            <a:ext cx="4555067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APÉNDICE</a:t>
            </a:r>
            <a:endParaRPr lang="en-US" sz="5300" dirty="0">
              <a:latin typeface="Futura Condensed"/>
              <a:cs typeface="Futura Condensed"/>
            </a:endParaRPr>
          </a:p>
        </p:txBody>
      </p:sp>
      <p:pic>
        <p:nvPicPr>
          <p:cNvPr id="6" name="Picture 5" descr="scratchcat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5" t="-524" r="7389" b="14931"/>
          <a:stretch/>
        </p:blipFill>
        <p:spPr>
          <a:xfrm flipH="1">
            <a:off x="1689844" y="194369"/>
            <a:ext cx="6458718" cy="10220643"/>
          </a:xfrm>
          <a:prstGeom prst="rect">
            <a:avLst/>
          </a:prstGeom>
        </p:spPr>
      </p:pic>
      <p:sp>
        <p:nvSpPr>
          <p:cNvPr id="7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chemeClr val="bg1"/>
                </a:solidFill>
              </a:rPr>
              <a:t>133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878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717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60679" y="1621971"/>
            <a:ext cx="3273767" cy="307776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Listo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comenzar</a:t>
            </a:r>
            <a:r>
              <a:rPr lang="en-US" sz="1200" dirty="0" smtClean="0">
                <a:latin typeface="Futura Condensed"/>
                <a:cs typeface="Futura Condensed"/>
              </a:rPr>
              <a:t>?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está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diseñada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aquellos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son </a:t>
            </a:r>
            <a:r>
              <a:rPr lang="en-US" sz="1200" dirty="0" err="1" smtClean="0">
                <a:latin typeface="Futura Condensed"/>
                <a:cs typeface="Futura Condensed"/>
              </a:rPr>
              <a:t>completamente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nuevos</a:t>
            </a:r>
            <a:r>
              <a:rPr lang="en-US" sz="1200" dirty="0" smtClean="0">
                <a:latin typeface="Futura Condensed"/>
                <a:cs typeface="Futura Condensed"/>
              </a:rPr>
              <a:t> con Scratch. </a:t>
            </a:r>
            <a:r>
              <a:rPr lang="en-US" sz="1200" dirty="0" err="1" smtClean="0">
                <a:latin typeface="Futura Condensed"/>
                <a:cs typeface="Futura Condensed"/>
              </a:rPr>
              <a:t>Desde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explorar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inspiradores</a:t>
            </a:r>
            <a:r>
              <a:rPr lang="en-US" sz="1200" dirty="0" smtClean="0">
                <a:latin typeface="Futura Condensed"/>
                <a:cs typeface="Futura Condensed"/>
              </a:rPr>
              <a:t>, a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cuentas</a:t>
            </a:r>
            <a:r>
              <a:rPr lang="en-US" sz="1200" dirty="0" smtClean="0">
                <a:latin typeface="Futura Condensed"/>
                <a:cs typeface="Futura Condensed"/>
              </a:rPr>
              <a:t> de Scratch o a </a:t>
            </a:r>
            <a:r>
              <a:rPr lang="en-US" sz="1200" dirty="0" err="1" smtClean="0">
                <a:latin typeface="Futura Condensed"/>
                <a:cs typeface="Futura Condensed"/>
              </a:rPr>
              <a:t>tener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experiencia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inicial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jugando</a:t>
            </a:r>
            <a:r>
              <a:rPr lang="en-US" sz="1200" dirty="0" smtClean="0">
                <a:latin typeface="Futura Condensed"/>
                <a:cs typeface="Futura Condensed"/>
              </a:rPr>
              <a:t> con el editor de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de Scratch, </a:t>
            </a:r>
            <a:r>
              <a:rPr lang="en-US" sz="1200" dirty="0" err="1" smtClean="0"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está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diseñada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guiarte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ti</a:t>
            </a:r>
            <a:r>
              <a:rPr lang="en-US" sz="1200" dirty="0" smtClean="0">
                <a:latin typeface="Futura Condensed"/>
                <a:cs typeface="Futura Condensed"/>
              </a:rPr>
              <a:t> y a </a:t>
            </a:r>
            <a:r>
              <a:rPr lang="en-US" sz="1200" dirty="0" err="1" smtClean="0">
                <a:latin typeface="Futura Condensed"/>
                <a:cs typeface="Futura Condensed"/>
              </a:rPr>
              <a:t>tus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en el </a:t>
            </a:r>
            <a:r>
              <a:rPr lang="en-US" sz="1200" dirty="0" err="1" smtClean="0">
                <a:latin typeface="Futura Condensed"/>
                <a:cs typeface="Futura Condensed"/>
              </a:rPr>
              <a:t>proceso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comenzar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trabajar</a:t>
            </a:r>
            <a:r>
              <a:rPr lang="en-US" sz="1200" dirty="0" smtClean="0">
                <a:latin typeface="Futura Condensed"/>
                <a:cs typeface="Futura Condensed"/>
              </a:rPr>
              <a:t> con Scratch.</a:t>
            </a:r>
            <a:endParaRPr lang="en-US" sz="1200" dirty="0">
              <a:latin typeface="Futura Condensed"/>
              <a:cs typeface="Futura Condensed"/>
            </a:endParaRPr>
          </a:p>
          <a:p>
            <a:pPr algn="just"/>
            <a:endParaRPr lang="en-US" sz="700" dirty="0">
              <a:latin typeface="Futura Condensed"/>
              <a:cs typeface="Futura Condensed"/>
            </a:endParaRPr>
          </a:p>
          <a:p>
            <a:pPr algn="just"/>
            <a:r>
              <a:rPr lang="en-US" sz="1200" dirty="0" smtClean="0">
                <a:latin typeface="Futura Condensed"/>
                <a:cs typeface="Futura Condensed"/>
              </a:rPr>
              <a:t>En </a:t>
            </a:r>
            <a:r>
              <a:rPr lang="en-US" sz="1200" dirty="0" err="1" smtClean="0"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ofrecemos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conjunto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latin typeface="Futura Condensed"/>
                <a:cs typeface="Futura Condensed"/>
              </a:rPr>
              <a:t> – </a:t>
            </a:r>
            <a:r>
              <a:rPr lang="en-US" sz="1200" dirty="0" err="1" smtClean="0">
                <a:latin typeface="Futura Condensed"/>
                <a:cs typeface="Futura Condensed"/>
              </a:rPr>
              <a:t>pero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animamos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juegues</a:t>
            </a:r>
            <a:r>
              <a:rPr lang="en-US" sz="1200" dirty="0" smtClean="0">
                <a:latin typeface="Futura Condensed"/>
                <a:cs typeface="Futura Condensed"/>
              </a:rPr>
              <a:t> con la </a:t>
            </a:r>
            <a:r>
              <a:rPr lang="en-US" sz="1200" dirty="0" err="1" smtClean="0">
                <a:latin typeface="Futura Condensed"/>
                <a:cs typeface="Futura Condensed"/>
              </a:rPr>
              <a:t>selección</a:t>
            </a:r>
            <a:r>
              <a:rPr lang="en-US" sz="1200" dirty="0" smtClean="0">
                <a:latin typeface="Futura Condensed"/>
                <a:cs typeface="Futura Condensed"/>
              </a:rPr>
              <a:t> y el </a:t>
            </a:r>
            <a:r>
              <a:rPr lang="en-US" sz="1200" dirty="0" err="1" smtClean="0">
                <a:latin typeface="Futura Condensed"/>
                <a:cs typeface="Futura Condensed"/>
              </a:rPr>
              <a:t>orden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Contextos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diferentes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invitarán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experiencias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distintas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>
                <a:latin typeface="Futura Condensed"/>
                <a:cs typeface="Futura Condensed"/>
              </a:rPr>
              <a:t>E</a:t>
            </a:r>
            <a:r>
              <a:rPr lang="en-US" sz="1200" dirty="0" err="1" smtClean="0">
                <a:latin typeface="Futura Condensed"/>
                <a:cs typeface="Futura Condensed"/>
              </a:rPr>
              <a:t>lige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propia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aventura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mezclando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conectando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latin typeface="Futura Condensed"/>
                <a:cs typeface="Futura Condensed"/>
              </a:rPr>
              <a:t> en el </a:t>
            </a:r>
            <a:r>
              <a:rPr lang="en-US" sz="1200" dirty="0" err="1" smtClean="0">
                <a:latin typeface="Futura Condensed"/>
                <a:cs typeface="Futura Condensed"/>
              </a:rPr>
              <a:t>modo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resulte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interesante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cautivador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algn="just"/>
            <a:endParaRPr lang="en-US" sz="700" dirty="0">
              <a:latin typeface="Futura Condensed"/>
              <a:cs typeface="Futura Condensed"/>
            </a:endParaRPr>
          </a:p>
          <a:p>
            <a:pPr algn="just"/>
            <a:r>
              <a:rPr lang="en-US" sz="1200" dirty="0" smtClean="0">
                <a:latin typeface="Futura Condensed"/>
                <a:cs typeface="Futura Condensed"/>
              </a:rPr>
              <a:t>¿No </a:t>
            </a:r>
            <a:r>
              <a:rPr lang="en-US" sz="1200" dirty="0" err="1" smtClean="0">
                <a:latin typeface="Futura Condensed"/>
                <a:cs typeface="Futura Condensed"/>
              </a:rPr>
              <a:t>estás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seguro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dónde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comenzar</a:t>
            </a:r>
            <a:r>
              <a:rPr lang="en-US" sz="1200" dirty="0" smtClean="0">
                <a:latin typeface="Futura Condensed"/>
                <a:cs typeface="Futura Condensed"/>
              </a:rPr>
              <a:t>? </a:t>
            </a:r>
            <a:r>
              <a:rPr lang="en-US" sz="1200" dirty="0" err="1" smtClean="0">
                <a:latin typeface="Futura Condensed"/>
                <a:cs typeface="Futura Condensed"/>
              </a:rPr>
              <a:t>Echa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vistazo</a:t>
            </a:r>
            <a:r>
              <a:rPr lang="en-US" sz="1200" dirty="0" smtClean="0"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latin typeface="Futura Condensed"/>
                <a:cs typeface="Futura Condensed"/>
              </a:rPr>
              <a:t>recorrido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propuesto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través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mostramos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continuación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995895" y="6309185"/>
            <a:ext cx="5891390" cy="409419"/>
            <a:chOff x="995895" y="6309186"/>
            <a:chExt cx="5891390" cy="409419"/>
          </a:xfrm>
        </p:grpSpPr>
        <p:grpSp>
          <p:nvGrpSpPr>
            <p:cNvPr id="123" name="Group 122"/>
            <p:cNvGrpSpPr/>
            <p:nvPr/>
          </p:nvGrpSpPr>
          <p:grpSpPr>
            <a:xfrm>
              <a:off x="995895" y="6433843"/>
              <a:ext cx="5891390" cy="284762"/>
              <a:chOff x="995895" y="6433843"/>
              <a:chExt cx="5891390" cy="284762"/>
            </a:xfrm>
            <a:solidFill>
              <a:srgbClr val="AA28BA"/>
            </a:solidFill>
          </p:grpSpPr>
          <p:grpSp>
            <p:nvGrpSpPr>
              <p:cNvPr id="124" name="Group 123"/>
              <p:cNvGrpSpPr/>
              <p:nvPr/>
            </p:nvGrpSpPr>
            <p:grpSpPr>
              <a:xfrm>
                <a:off x="995895" y="6433843"/>
                <a:ext cx="3538732" cy="284762"/>
                <a:chOff x="995895" y="6433843"/>
                <a:chExt cx="3538732" cy="284762"/>
              </a:xfrm>
              <a:grpFill/>
            </p:grpSpPr>
            <p:cxnSp>
              <p:nvCxnSpPr>
                <p:cNvPr id="139" name="Straight Connector 138"/>
                <p:cNvCxnSpPr/>
                <p:nvPr/>
              </p:nvCxnSpPr>
              <p:spPr>
                <a:xfrm flipH="1" flipV="1">
                  <a:off x="3356066" y="6433843"/>
                  <a:ext cx="1" cy="282631"/>
                </a:xfrm>
                <a:prstGeom prst="line">
                  <a:avLst/>
                </a:prstGeom>
                <a:grpFill/>
                <a:ln w="12700" cmpd="sng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 flipH="1" flipV="1">
                  <a:off x="4534626" y="6433843"/>
                  <a:ext cx="1" cy="282631"/>
                </a:xfrm>
                <a:prstGeom prst="line">
                  <a:avLst/>
                </a:prstGeom>
                <a:grpFill/>
                <a:ln w="12700" cmpd="sng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 flipH="1" flipV="1">
                  <a:off x="995895" y="6433843"/>
                  <a:ext cx="1" cy="284762"/>
                </a:xfrm>
                <a:prstGeom prst="line">
                  <a:avLst/>
                </a:prstGeom>
                <a:grpFill/>
                <a:ln w="12700" cmpd="sng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6" name="Group 125"/>
              <p:cNvGrpSpPr/>
              <p:nvPr/>
            </p:nvGrpSpPr>
            <p:grpSpPr>
              <a:xfrm>
                <a:off x="4530851" y="6433843"/>
                <a:ext cx="2356434" cy="281046"/>
                <a:chOff x="2320302" y="7146675"/>
                <a:chExt cx="2356434" cy="281046"/>
              </a:xfrm>
              <a:grpFill/>
            </p:grpSpPr>
            <p:cxnSp>
              <p:nvCxnSpPr>
                <p:cNvPr id="129" name="Straight Connector 128"/>
                <p:cNvCxnSpPr/>
                <p:nvPr/>
              </p:nvCxnSpPr>
              <p:spPr>
                <a:xfrm flipH="1" flipV="1">
                  <a:off x="4672961" y="7146675"/>
                  <a:ext cx="3775" cy="281046"/>
                </a:xfrm>
                <a:prstGeom prst="line">
                  <a:avLst/>
                </a:prstGeom>
                <a:grpFill/>
                <a:ln w="12700" cmpd="sng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>
                <a:xfrm>
                  <a:off x="2320302" y="7154071"/>
                  <a:ext cx="2356434" cy="0"/>
                </a:xfrm>
                <a:prstGeom prst="line">
                  <a:avLst/>
                </a:prstGeom>
                <a:grpFill/>
                <a:ln w="12700" cmpd="sng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" name="Group 1"/>
            <p:cNvGrpSpPr/>
            <p:nvPr/>
          </p:nvGrpSpPr>
          <p:grpSpPr>
            <a:xfrm>
              <a:off x="995896" y="6309186"/>
              <a:ext cx="4996804" cy="259011"/>
              <a:chOff x="995896" y="6309186"/>
              <a:chExt cx="4996804" cy="259011"/>
            </a:xfrm>
          </p:grpSpPr>
          <p:grpSp>
            <p:nvGrpSpPr>
              <p:cNvPr id="118" name="Group 117"/>
              <p:cNvGrpSpPr/>
              <p:nvPr/>
            </p:nvGrpSpPr>
            <p:grpSpPr>
              <a:xfrm>
                <a:off x="995896" y="6309186"/>
                <a:ext cx="2360171" cy="253916"/>
                <a:chOff x="4523431" y="6279494"/>
                <a:chExt cx="2360171" cy="253916"/>
              </a:xfrm>
            </p:grpSpPr>
            <p:cxnSp>
              <p:nvCxnSpPr>
                <p:cNvPr id="120" name="Straight Connector 119"/>
                <p:cNvCxnSpPr/>
                <p:nvPr/>
              </p:nvCxnSpPr>
              <p:spPr>
                <a:xfrm>
                  <a:off x="4523431" y="6410615"/>
                  <a:ext cx="2360171" cy="0"/>
                </a:xfrm>
                <a:prstGeom prst="line">
                  <a:avLst/>
                </a:prstGeom>
                <a:ln w="12700" cmpd="sng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Rectangle 120"/>
                <p:cNvSpPr/>
                <p:nvPr/>
              </p:nvSpPr>
              <p:spPr>
                <a:xfrm>
                  <a:off x="5410352" y="6279494"/>
                  <a:ext cx="586124" cy="253916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050" dirty="0" smtClean="0">
                      <a:latin typeface="Futura Condensed"/>
                      <a:cs typeface="Futura Condensed"/>
                    </a:rPr>
                    <a:t>SESIÓN </a:t>
                  </a:r>
                  <a:r>
                    <a:rPr lang="en-US" sz="1050" dirty="0">
                      <a:latin typeface="Futura Condensed"/>
                      <a:cs typeface="Futura Condensed"/>
                    </a:rPr>
                    <a:t>1</a:t>
                  </a:r>
                  <a:endParaRPr lang="en-US" sz="1050" dirty="0"/>
                </a:p>
              </p:txBody>
            </p:sp>
          </p:grpSp>
          <p:sp>
            <p:nvSpPr>
              <p:cNvPr id="116" name="Rectangle 115"/>
              <p:cNvSpPr/>
              <p:nvPr/>
            </p:nvSpPr>
            <p:spPr>
              <a:xfrm>
                <a:off x="5406576" y="6314281"/>
                <a:ext cx="586124" cy="25391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50" dirty="0" smtClean="0">
                    <a:latin typeface="Futura Condensed"/>
                    <a:cs typeface="Futura Condensed"/>
                  </a:rPr>
                  <a:t>SESIÓN 2</a:t>
                </a:r>
                <a:endParaRPr lang="en-US" sz="1050" dirty="0"/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473588" y="6771302"/>
            <a:ext cx="6868058" cy="2303840"/>
            <a:chOff x="473588" y="7306475"/>
            <a:chExt cx="6868058" cy="2303840"/>
          </a:xfrm>
        </p:grpSpPr>
        <p:grpSp>
          <p:nvGrpSpPr>
            <p:cNvPr id="19" name="Group 18"/>
            <p:cNvGrpSpPr/>
            <p:nvPr/>
          </p:nvGrpSpPr>
          <p:grpSpPr>
            <a:xfrm>
              <a:off x="473588" y="7309274"/>
              <a:ext cx="5690521" cy="2301041"/>
              <a:chOff x="473588" y="6847708"/>
              <a:chExt cx="5690521" cy="2301041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473588" y="6847717"/>
                <a:ext cx="1081764" cy="2147154"/>
                <a:chOff x="466741" y="6847713"/>
                <a:chExt cx="1201960" cy="2385725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535217" y="8104925"/>
                  <a:ext cx="1030874" cy="112851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smtClean="0">
                      <a:latin typeface="Futura Condensed"/>
                      <a:cs typeface="Futura Condensed"/>
                    </a:rPr>
                    <a:t>Mira el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vídeo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resumen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de Scratch e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imagina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lo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que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es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posible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con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esta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herramienta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.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  <p:grpSp>
              <p:nvGrpSpPr>
                <p:cNvPr id="42" name="Group 41"/>
                <p:cNvGrpSpPr/>
                <p:nvPr/>
              </p:nvGrpSpPr>
              <p:grpSpPr>
                <a:xfrm>
                  <a:off x="466741" y="6847713"/>
                  <a:ext cx="1201960" cy="975086"/>
                  <a:chOff x="466741" y="6847713"/>
                  <a:chExt cx="1201960" cy="975086"/>
                </a:xfrm>
              </p:grpSpPr>
              <p:sp>
                <p:nvSpPr>
                  <p:cNvPr id="43" name="Teardrop 42"/>
                  <p:cNvSpPr/>
                  <p:nvPr/>
                </p:nvSpPr>
                <p:spPr>
                  <a:xfrm rot="8075815">
                    <a:off x="563111" y="6847712"/>
                    <a:ext cx="975086" cy="975087"/>
                  </a:xfrm>
                  <a:prstGeom prst="teardrop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  <a:prstDash val="soli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466741" y="7112421"/>
                    <a:ext cx="1201960" cy="512961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chemeClr val="bg1"/>
                        </a:solidFill>
                        <a:latin typeface="Futura Condensed"/>
                        <a:cs typeface="Futura Condensed"/>
                      </a:rPr>
                      <a:t>PRESENTACIÓN DE SCRATCH</a:t>
                    </a:r>
                    <a:endParaRPr lang="en-US" sz="1200" dirty="0">
                      <a:solidFill>
                        <a:schemeClr val="bg1"/>
                      </a:solidFill>
                      <a:latin typeface="Futura Condensed"/>
                      <a:cs typeface="Futura Condensed"/>
                    </a:endParaRPr>
                  </a:p>
                </p:txBody>
              </p:sp>
            </p:grpSp>
          </p:grpSp>
          <p:grpSp>
            <p:nvGrpSpPr>
              <p:cNvPr id="21" name="Group 20"/>
              <p:cNvGrpSpPr/>
              <p:nvPr/>
            </p:nvGrpSpPr>
            <p:grpSpPr>
              <a:xfrm>
                <a:off x="1711987" y="6847708"/>
                <a:ext cx="927786" cy="1993265"/>
                <a:chOff x="1777121" y="6847712"/>
                <a:chExt cx="1030873" cy="2214740"/>
              </a:xfrm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1777121" y="8104925"/>
                  <a:ext cx="1030873" cy="95752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Crea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una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cuenta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de Scratch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para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guardar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y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compartir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tus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proyectos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.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  <p:grpSp>
              <p:nvGrpSpPr>
                <p:cNvPr id="38" name="Group 37"/>
                <p:cNvGrpSpPr/>
                <p:nvPr/>
              </p:nvGrpSpPr>
              <p:grpSpPr>
                <a:xfrm>
                  <a:off x="1777121" y="6847712"/>
                  <a:ext cx="1030873" cy="975086"/>
                  <a:chOff x="1777121" y="6847712"/>
                  <a:chExt cx="1030873" cy="975086"/>
                </a:xfrm>
              </p:grpSpPr>
              <p:sp>
                <p:nvSpPr>
                  <p:cNvPr id="39" name="Teardrop 38"/>
                  <p:cNvSpPr/>
                  <p:nvPr/>
                </p:nvSpPr>
                <p:spPr>
                  <a:xfrm rot="8075815">
                    <a:off x="1805013" y="6847711"/>
                    <a:ext cx="975086" cy="975087"/>
                  </a:xfrm>
                  <a:prstGeom prst="teardrop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1777121" y="7112436"/>
                    <a:ext cx="1030873" cy="512961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CUENTAS DE SCRATCH</a:t>
                    </a:r>
                  </a:p>
                </p:txBody>
              </p:sp>
            </p:grpSp>
          </p:grpSp>
          <p:grpSp>
            <p:nvGrpSpPr>
              <p:cNvPr id="22" name="Group 21"/>
              <p:cNvGrpSpPr/>
              <p:nvPr/>
            </p:nvGrpSpPr>
            <p:grpSpPr>
              <a:xfrm>
                <a:off x="2884866" y="6847709"/>
                <a:ext cx="927786" cy="2301040"/>
                <a:chOff x="3026723" y="6847714"/>
                <a:chExt cx="1030873" cy="2556713"/>
              </a:xfrm>
            </p:grpSpPr>
            <p:sp>
              <p:nvSpPr>
                <p:cNvPr id="33" name="Rectangle 32"/>
                <p:cNvSpPr/>
                <p:nvPr/>
              </p:nvSpPr>
              <p:spPr>
                <a:xfrm>
                  <a:off x="3026723" y="8104925"/>
                  <a:ext cx="1030873" cy="129950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err="1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Crea</a:t>
                  </a:r>
                  <a:r>
                    <a:rPr lang="en-US" sz="1000" dirty="0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un </a:t>
                  </a:r>
                  <a:r>
                    <a:rPr lang="en-US" sz="1000" dirty="0" err="1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diario</a:t>
                  </a:r>
                  <a:r>
                    <a:rPr lang="en-US" sz="1000" dirty="0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de </a:t>
                  </a:r>
                  <a:r>
                    <a:rPr lang="en-US" sz="1000" dirty="0" err="1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diseño</a:t>
                  </a:r>
                  <a:r>
                    <a:rPr lang="en-US" sz="1000" dirty="0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para</a:t>
                  </a:r>
                  <a:r>
                    <a:rPr lang="en-US" sz="1000" dirty="0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escribir</a:t>
                  </a:r>
                  <a:r>
                    <a:rPr lang="en-US" sz="1000" dirty="0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notas</a:t>
                  </a:r>
                  <a:r>
                    <a:rPr lang="en-US" sz="1000" dirty="0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y </a:t>
                  </a:r>
                  <a:r>
                    <a:rPr lang="en-US" sz="1000" dirty="0" err="1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reflexiones</a:t>
                  </a:r>
                  <a:r>
                    <a:rPr lang="en-US" sz="1000" dirty="0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sobre</a:t>
                  </a:r>
                  <a:r>
                    <a:rPr lang="en-US" sz="1000" dirty="0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el </a:t>
                  </a:r>
                  <a:r>
                    <a:rPr lang="en-US" sz="1000" dirty="0" err="1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proceso</a:t>
                  </a:r>
                  <a:r>
                    <a:rPr lang="en-US" sz="1000" dirty="0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de </a:t>
                  </a:r>
                  <a:r>
                    <a:rPr lang="en-US" sz="1000" dirty="0" err="1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diseñar</a:t>
                  </a:r>
                  <a:r>
                    <a:rPr lang="en-US" sz="1000" dirty="0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proyectos</a:t>
                  </a:r>
                  <a:r>
                    <a:rPr lang="en-US" sz="1000" dirty="0" smtClean="0">
                      <a:solidFill>
                        <a:srgbClr val="000000"/>
                      </a:solidFill>
                      <a:latin typeface="Futura Condensed"/>
                      <a:cs typeface="Futura Condensed"/>
                    </a:rPr>
                    <a:t> Scratch.</a:t>
                  </a:r>
                  <a:endParaRPr lang="en-US" sz="1000" dirty="0">
                    <a:solidFill>
                      <a:srgbClr val="000000"/>
                    </a:solidFill>
                    <a:latin typeface="Futura Condensed"/>
                    <a:cs typeface="Futura Condensed"/>
                  </a:endParaRPr>
                </a:p>
              </p:txBody>
            </p:sp>
            <p:grpSp>
              <p:nvGrpSpPr>
                <p:cNvPr id="34" name="Group 33"/>
                <p:cNvGrpSpPr/>
                <p:nvPr/>
              </p:nvGrpSpPr>
              <p:grpSpPr>
                <a:xfrm>
                  <a:off x="3026723" y="6847714"/>
                  <a:ext cx="1030873" cy="975086"/>
                  <a:chOff x="3026723" y="6847714"/>
                  <a:chExt cx="1030873" cy="975086"/>
                </a:xfrm>
              </p:grpSpPr>
              <p:sp>
                <p:nvSpPr>
                  <p:cNvPr id="35" name="Teardrop 34"/>
                  <p:cNvSpPr/>
                  <p:nvPr/>
                </p:nvSpPr>
                <p:spPr>
                  <a:xfrm rot="8075815">
                    <a:off x="3054616" y="6847713"/>
                    <a:ext cx="975086" cy="975087"/>
                  </a:xfrm>
                  <a:prstGeom prst="teardrop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3026723" y="7085837"/>
                    <a:ext cx="1030873" cy="512961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DIARIO DE DISEÑO</a:t>
                    </a:r>
                  </a:p>
                </p:txBody>
              </p:sp>
            </p:grpSp>
          </p:grpSp>
          <p:grpSp>
            <p:nvGrpSpPr>
              <p:cNvPr id="23" name="Group 22"/>
              <p:cNvGrpSpPr/>
              <p:nvPr/>
            </p:nvGrpSpPr>
            <p:grpSpPr>
              <a:xfrm>
                <a:off x="5236322" y="6847710"/>
                <a:ext cx="927787" cy="1839375"/>
                <a:chOff x="5465106" y="6847713"/>
                <a:chExt cx="1030874" cy="2043751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5465106" y="8104924"/>
                  <a:ext cx="1030873" cy="78654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Aprende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a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crear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un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estudio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y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añade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un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proyecto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al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estudio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.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  <p:grpSp>
              <p:nvGrpSpPr>
                <p:cNvPr id="30" name="Group 29"/>
                <p:cNvGrpSpPr/>
                <p:nvPr/>
              </p:nvGrpSpPr>
              <p:grpSpPr>
                <a:xfrm>
                  <a:off x="5465107" y="6847713"/>
                  <a:ext cx="1030873" cy="975086"/>
                  <a:chOff x="5465107" y="6847713"/>
                  <a:chExt cx="1030873" cy="975086"/>
                </a:xfrm>
              </p:grpSpPr>
              <p:sp>
                <p:nvSpPr>
                  <p:cNvPr id="31" name="Teardrop 30"/>
                  <p:cNvSpPr/>
                  <p:nvPr/>
                </p:nvSpPr>
                <p:spPr>
                  <a:xfrm rot="8075815">
                    <a:off x="5493000" y="6847712"/>
                    <a:ext cx="975086" cy="975087"/>
                  </a:xfrm>
                  <a:prstGeom prst="teardrop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5465107" y="7085838"/>
                    <a:ext cx="1030873" cy="512961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ESTUDIO SCRATCH</a:t>
                    </a:r>
                    <a:endParaRPr lang="en-US" sz="1200" dirty="0">
                      <a:solidFill>
                        <a:srgbClr val="FFFFFF"/>
                      </a:solidFill>
                      <a:latin typeface="Futura Condensed"/>
                      <a:cs typeface="Futura Condensed"/>
                    </a:endParaRPr>
                  </a:p>
                </p:txBody>
              </p:sp>
            </p:grpSp>
          </p:grpSp>
          <p:grpSp>
            <p:nvGrpSpPr>
              <p:cNvPr id="24" name="Group 23"/>
              <p:cNvGrpSpPr/>
              <p:nvPr/>
            </p:nvGrpSpPr>
            <p:grpSpPr>
              <a:xfrm>
                <a:off x="4060679" y="6847710"/>
                <a:ext cx="927787" cy="1839375"/>
                <a:chOff x="4253209" y="6847713"/>
                <a:chExt cx="1030874" cy="2043751"/>
              </a:xfrm>
            </p:grpSpPr>
            <p:grpSp>
              <p:nvGrpSpPr>
                <p:cNvPr id="25" name="Group 24"/>
                <p:cNvGrpSpPr/>
                <p:nvPr/>
              </p:nvGrpSpPr>
              <p:grpSpPr>
                <a:xfrm>
                  <a:off x="4253210" y="6847713"/>
                  <a:ext cx="1030873" cy="975087"/>
                  <a:chOff x="4253210" y="6847713"/>
                  <a:chExt cx="1030873" cy="975087"/>
                </a:xfrm>
              </p:grpSpPr>
              <p:sp>
                <p:nvSpPr>
                  <p:cNvPr id="27" name="Teardrop 26"/>
                  <p:cNvSpPr/>
                  <p:nvPr/>
                </p:nvSpPr>
                <p:spPr>
                  <a:xfrm rot="8075815">
                    <a:off x="4281103" y="6847713"/>
                    <a:ext cx="975087" cy="975088"/>
                  </a:xfrm>
                  <a:prstGeom prst="teardrop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4253210" y="7085836"/>
                    <a:ext cx="1030873" cy="512961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SORPRESA CON SCRATCH</a:t>
                    </a:r>
                  </a:p>
                </p:txBody>
              </p:sp>
            </p:grpSp>
            <p:sp>
              <p:nvSpPr>
                <p:cNvPr id="26" name="Rectangle 25"/>
                <p:cNvSpPr/>
                <p:nvPr/>
              </p:nvSpPr>
              <p:spPr>
                <a:xfrm>
                  <a:off x="4253209" y="8104924"/>
                  <a:ext cx="1030873" cy="78654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smtClean="0">
                      <a:latin typeface="Futura Condensed"/>
                      <a:cs typeface="Futura Condensed"/>
                    </a:rPr>
                    <a:t>¿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Puedes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lograr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que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el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gato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de Scratch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haga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algo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sorprendente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?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</p:grpSp>
        </p:grpSp>
        <p:grpSp>
          <p:nvGrpSpPr>
            <p:cNvPr id="14" name="Group 13"/>
            <p:cNvGrpSpPr/>
            <p:nvPr/>
          </p:nvGrpSpPr>
          <p:grpSpPr>
            <a:xfrm>
              <a:off x="6413859" y="7306475"/>
              <a:ext cx="927787" cy="2147154"/>
              <a:chOff x="6413859" y="7333121"/>
              <a:chExt cx="927787" cy="2147154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6413859" y="8464612"/>
                <a:ext cx="927786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00" dirty="0" err="1" smtClean="0">
                    <a:latin typeface="Futura Condensed"/>
                    <a:cs typeface="Futura Condensed"/>
                  </a:rPr>
                  <a:t>Organiza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grupos</a:t>
                </a:r>
                <a:r>
                  <a:rPr lang="en-US" sz="1000" dirty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>
                    <a:latin typeface="Futura Condensed"/>
                    <a:cs typeface="Futura Condensed"/>
                  </a:rPr>
                  <a:t>pequeños</a:t>
                </a:r>
                <a:r>
                  <a:rPr lang="en-US" sz="1000" dirty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>
                    <a:latin typeface="Futura Condensed"/>
                    <a:cs typeface="Futura Condensed"/>
                  </a:rPr>
                  <a:t>para</a:t>
                </a:r>
                <a:r>
                  <a:rPr lang="en-US" sz="1000" dirty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dar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recibir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opiniones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sobre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ideas y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borradores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proyectos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.</a:t>
                </a:r>
                <a:endParaRPr lang="en-US" sz="10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16" name="Teardrop 15"/>
              <p:cNvSpPr/>
              <p:nvPr/>
            </p:nvSpPr>
            <p:spPr>
              <a:xfrm rot="8075815">
                <a:off x="6438964" y="7333120"/>
                <a:ext cx="877577" cy="877579"/>
              </a:xfrm>
              <a:prstGeom prst="teardrop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413860" y="7547433"/>
                <a:ext cx="927786" cy="461665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1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rgbClr val="FFFFFF"/>
                    </a:solidFill>
                    <a:latin typeface="Futura Condensed"/>
                    <a:cs typeface="Futura Condensed"/>
                  </a:rPr>
                  <a:t>GRUPO DE CRÍTICA</a:t>
                </a:r>
                <a:endParaRPr lang="en-US" sz="1200" dirty="0">
                  <a:solidFill>
                    <a:srgbClr val="FFFFFF"/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sp>
        <p:nvSpPr>
          <p:cNvPr id="56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9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-1" y="5259237"/>
            <a:ext cx="7582143" cy="479582"/>
            <a:chOff x="-1" y="5259237"/>
            <a:chExt cx="7582143" cy="479582"/>
          </a:xfrm>
        </p:grpSpPr>
        <p:sp>
          <p:nvSpPr>
            <p:cNvPr id="58" name="Rectangle 13"/>
            <p:cNvSpPr/>
            <p:nvPr/>
          </p:nvSpPr>
          <p:spPr>
            <a:xfrm>
              <a:off x="-1" y="5259237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223496" y="5277154"/>
              <a:ext cx="2110950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POSIBLE RUTA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-1" y="660274"/>
            <a:ext cx="7582143" cy="479582"/>
            <a:chOff x="-1" y="660274"/>
            <a:chExt cx="7582143" cy="479582"/>
          </a:xfrm>
        </p:grpSpPr>
        <p:sp>
          <p:nvSpPr>
            <p:cNvPr id="62" name="Rectangle 13"/>
            <p:cNvSpPr/>
            <p:nvPr/>
          </p:nvSpPr>
          <p:spPr>
            <a:xfrm>
              <a:off x="-1" y="660274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406789" y="678191"/>
              <a:ext cx="3927657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ELIGE TU PROPIA AVENTURA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pic>
        <p:nvPicPr>
          <p:cNvPr id="5" name="Imagen 4" descr="13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95" y="1780427"/>
            <a:ext cx="3795995" cy="221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08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57199" y="464006"/>
            <a:ext cx="6892338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GLOSARIO</a:t>
            </a:r>
            <a:endParaRPr lang="en-US" sz="2400" dirty="0">
              <a:latin typeface="Futura Condensed"/>
              <a:cs typeface="Futura Condense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6767" y="2485841"/>
            <a:ext cx="6654273" cy="7602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Abstracción y modularización: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La práctica computacional de explorar conexiones entre el todo y las partes.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Animación: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ilusión de movimiento continuo creada por la exposición rápida de una secuencia de imágenes estáticas con diferencias incrementales.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Apariencia: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de las categorías de bloques Scratch. Son de color morado y se usan para controlar la apariencia de los objetos.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Bucles: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El concepto informático de ejecutar la misma secuencia múltiples veces.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Clonado: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opción de Scratch que permite a un objeto crear copias de sí mismo mientras se ejecuta el programa.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Collage interactivo: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 proyecto Scratch que incorpora un conjunto de objetos que pueden “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clickearse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”.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Conceptos computacionales: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los conceptos con los que trabajan los diseñadores, como secuencia, bucles, condicionales, eventos, paralelismo, operadores y datos.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Condicionales: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El concepto informático de tomar decisiones en función de condiciones (</a:t>
            </a:r>
            <a:r>
              <a:rPr lang="es-ES" sz="1200" dirty="0" smtClean="0">
                <a:solidFill>
                  <a:srgbClr val="000000"/>
                </a:solidFill>
                <a:latin typeface="Futura Condensed"/>
              </a:rPr>
              <a:t>como,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por </a:t>
            </a:r>
            <a:r>
              <a:rPr lang="es-ES" sz="1200" dirty="0" smtClean="0">
                <a:solidFill>
                  <a:srgbClr val="000000"/>
                </a:solidFill>
                <a:latin typeface="Futura Condensed"/>
              </a:rPr>
              <a:t>ejemplo,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el valor de una variable)</a:t>
            </a:r>
            <a:r>
              <a:rPr lang="es-ES" sz="1200" dirty="0" smtClean="0">
                <a:solidFill>
                  <a:srgbClr val="000000"/>
                </a:solidFill>
                <a:latin typeface="Futura Condensed"/>
              </a:rPr>
              <a:t>.</a:t>
            </a:r>
            <a:endParaRPr lang="es-ES" sz="1200" dirty="0">
              <a:solidFill>
                <a:srgbClr val="000000"/>
              </a:solidFill>
              <a:latin typeface="Futura Condensed"/>
            </a:endParaRP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Control: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de las categorías de bloques Scratch. Son de color dorado y se usan para controlar programas.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Crear un bloque: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opción dentro de la categoría Más Bloques que permite a los alumnos crear y definir sus propios bloques o procedimientos.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Datos: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El concepto informático de almacenar, recuperar y actualizar valores.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Demo de diseño: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actividad en la que los alumnos presentan sus trabajos a la clase y demuestran cómo han implementado un bloque concreto, una habilidad o una estrategia de diseño dentro de su proyecto.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Día </a:t>
            </a:r>
            <a:r>
              <a:rPr lang="es-ES" sz="1200" b="1" dirty="0" err="1">
                <a:solidFill>
                  <a:srgbClr val="000000"/>
                </a:solidFill>
                <a:latin typeface="Futura Condensed"/>
              </a:rPr>
              <a:t>Arcade</a:t>
            </a: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estrategia para compartir el trabajo del alumno. Los alumnos ponen sus proyectos en modo presentación y pasean por la clase conociendo y jugando con el trabajo de los compañeros.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Discurso: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actividad en la que los alumnos anuncian una idea para un proyecto con el objetivo de reclutar otros miembros para el equipo, o promocionan sus intereses, habilidades y talentos para ser seleccionados por otros equipos.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Disfraz: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Uno de los posibles marcos o apariencia alternativa de un objeto. Un objeto puede cambiar su apariencia a cualquiera de sus disfraces.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Editor de dibujo: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El editor de dibujo integrado de Scratch. Muchos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scratchers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 crean sus propios objetos, disfraces y fondos con él</a:t>
            </a:r>
            <a:r>
              <a:rPr lang="es-ES" sz="1200" dirty="0" smtClean="0">
                <a:solidFill>
                  <a:srgbClr val="000000"/>
                </a:solidFill>
                <a:latin typeface="Futura Condensed"/>
              </a:rPr>
              <a:t>.</a:t>
            </a:r>
            <a:endParaRPr lang="es-ES" sz="1200" dirty="0">
              <a:solidFill>
                <a:srgbClr val="000000"/>
              </a:solidFill>
              <a:latin typeface="Futura Condensed"/>
            </a:endParaRP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Editor de proyecto: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opción de la comunidad online de Scratch que permite que se modifiquen los proyectos. Incluye el área de programas, el área de objetos y el área del escenario.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Emisión de Scratch: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actividad en la que los alumnos se reúnen para observar los proyectos Scratch de cada uno.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Entrevistas entre pares: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actividad en la que los alumnos se entrevistan por turnos sobre sus procesos de diseño, auto-evaluación e </a:t>
            </a:r>
            <a:r>
              <a:rPr lang="es-ES" sz="1200" dirty="0" smtClean="0">
                <a:solidFill>
                  <a:srgbClr val="000000"/>
                </a:solidFill>
                <a:latin typeface="Futura Condensed"/>
              </a:rPr>
              <a:t>investigación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Envío de mensajes: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mensaje que se envía a través de un proyecto Scratch, activando los programas que lo reciben.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Escenario: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El fondo de un proyecto Scratch. El escenario puede tener programas, fondos (disfraces) y sonidos, como los objetos</a:t>
            </a:r>
            <a:r>
              <a:rPr lang="es-ES" sz="1200" dirty="0" smtClean="0">
                <a:solidFill>
                  <a:srgbClr val="000000"/>
                </a:solidFill>
                <a:latin typeface="Futura Condensed"/>
              </a:rPr>
              <a:t>.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	</a:t>
            </a:r>
          </a:p>
          <a:p>
            <a:pPr marL="225425" indent="-225425">
              <a:spcAft>
                <a:spcPts val="600"/>
              </a:spcAft>
            </a:pP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6732" y="1371947"/>
            <a:ext cx="69257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 err="1">
                <a:latin typeface="Futura Condensed"/>
                <a:cs typeface="Futura Condensed"/>
              </a:rPr>
              <a:t>Una</a:t>
            </a:r>
            <a:r>
              <a:rPr lang="en-US" sz="1400" dirty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lista</a:t>
            </a:r>
            <a:r>
              <a:rPr lang="en-US" sz="1400" dirty="0" smtClean="0">
                <a:latin typeface="Futura Condensed"/>
                <a:cs typeface="Futura Condensed"/>
              </a:rPr>
              <a:t> con </a:t>
            </a:r>
            <a:r>
              <a:rPr lang="en-US" sz="1400" dirty="0" err="1">
                <a:latin typeface="Futura Condensed"/>
                <a:cs typeface="Futura Condensed"/>
              </a:rPr>
              <a:t>las</a:t>
            </a:r>
            <a:r>
              <a:rPr lang="en-US" sz="1400" dirty="0">
                <a:latin typeface="Futura Condensed"/>
                <a:cs typeface="Futura Condensed"/>
              </a:rPr>
              <a:t> </a:t>
            </a:r>
            <a:r>
              <a:rPr lang="en-US" sz="1400" dirty="0" err="1">
                <a:latin typeface="Futura Condensed"/>
                <a:cs typeface="Futura Condensed"/>
              </a:rPr>
              <a:t>palabras</a:t>
            </a:r>
            <a:r>
              <a:rPr lang="en-US" sz="1400" dirty="0">
                <a:latin typeface="Futura Condensed"/>
                <a:cs typeface="Futura Condensed"/>
              </a:rPr>
              <a:t> clave, </a:t>
            </a:r>
            <a:r>
              <a:rPr lang="en-US" sz="1400" dirty="0" err="1">
                <a:latin typeface="Futura Condensed"/>
                <a:cs typeface="Futura Condensed"/>
              </a:rPr>
              <a:t>conceptos</a:t>
            </a:r>
            <a:r>
              <a:rPr lang="en-US" sz="1400" dirty="0">
                <a:latin typeface="Futura Condensed"/>
                <a:cs typeface="Futura Condensed"/>
              </a:rPr>
              <a:t> y </a:t>
            </a:r>
            <a:r>
              <a:rPr lang="en-US" sz="1400" dirty="0" err="1">
                <a:latin typeface="Futura Condensed"/>
                <a:cs typeface="Futura Condensed"/>
              </a:rPr>
              <a:t>prácticas</a:t>
            </a:r>
            <a:r>
              <a:rPr lang="en-US" sz="1400" dirty="0">
                <a:latin typeface="Futura Condensed"/>
                <a:cs typeface="Futura Condensed"/>
              </a:rPr>
              <a:t> de la </a:t>
            </a:r>
            <a:r>
              <a:rPr lang="en-US" sz="1400" dirty="0" err="1">
                <a:latin typeface="Futura Condensed"/>
                <a:cs typeface="Futura Condensed"/>
              </a:rPr>
              <a:t>guía</a:t>
            </a:r>
            <a:r>
              <a:rPr lang="en-US" sz="1400" dirty="0">
                <a:latin typeface="Futura Condensed"/>
                <a:cs typeface="Futura Condensed"/>
              </a:rPr>
              <a:t> del curriculum:</a:t>
            </a:r>
          </a:p>
          <a:p>
            <a:pPr algn="just"/>
            <a:endParaRPr lang="en-US" sz="1400" dirty="0">
              <a:latin typeface="Futura Condensed"/>
              <a:cs typeface="Futura Condensed"/>
            </a:endParaRPr>
          </a:p>
          <a:p>
            <a:pPr algn="just"/>
            <a:r>
              <a:rPr lang="en-US" sz="1400" dirty="0" err="1">
                <a:latin typeface="Futura Condensed"/>
                <a:cs typeface="Futura Condensed"/>
              </a:rPr>
              <a:t>Visita</a:t>
            </a:r>
            <a:r>
              <a:rPr lang="en-US" sz="1400" dirty="0">
                <a:latin typeface="Futura Condensed"/>
                <a:cs typeface="Futura Condensed"/>
              </a:rPr>
              <a:t> </a:t>
            </a:r>
            <a:r>
              <a:rPr lang="en-US" sz="1400" dirty="0" err="1">
                <a:latin typeface="Futura Condensed"/>
                <a:cs typeface="Futura Condensed"/>
              </a:rPr>
              <a:t>las</a:t>
            </a:r>
            <a:r>
              <a:rPr lang="en-US" sz="1400" dirty="0">
                <a:latin typeface="Futura Condensed"/>
                <a:cs typeface="Futura Condensed"/>
              </a:rPr>
              <a:t> </a:t>
            </a:r>
            <a:r>
              <a:rPr lang="en-US" sz="1400" dirty="0" err="1">
                <a:latin typeface="Futura Condensed"/>
                <a:cs typeface="Futura Condensed"/>
              </a:rPr>
              <a:t>páginas</a:t>
            </a:r>
            <a:r>
              <a:rPr lang="en-US" sz="1400" dirty="0">
                <a:latin typeface="Futura Condensed"/>
                <a:cs typeface="Futura Condensed"/>
              </a:rPr>
              <a:t> de </a:t>
            </a:r>
            <a:r>
              <a:rPr lang="en-US" sz="1400" dirty="0" err="1">
                <a:latin typeface="Futura Condensed"/>
                <a:cs typeface="Futura Condensed"/>
              </a:rPr>
              <a:t>ayuda</a:t>
            </a:r>
            <a:r>
              <a:rPr lang="en-US" sz="1400" dirty="0">
                <a:latin typeface="Futura Condensed"/>
                <a:cs typeface="Futura Condensed"/>
              </a:rPr>
              <a:t> de Scratch en http://</a:t>
            </a:r>
            <a:r>
              <a:rPr lang="en-US" sz="1400" dirty="0" err="1">
                <a:latin typeface="Futura Condensed"/>
                <a:cs typeface="Futura Condensed"/>
              </a:rPr>
              <a:t>scratch.mit.edu</a:t>
            </a:r>
            <a:r>
              <a:rPr lang="en-US" sz="1400" dirty="0">
                <a:latin typeface="Futura Condensed"/>
                <a:cs typeface="Futura Condensed"/>
              </a:rPr>
              <a:t>/help o la Wiki </a:t>
            </a:r>
            <a:r>
              <a:rPr lang="en-US" sz="1400" dirty="0" err="1">
                <a:latin typeface="Futura Condensed"/>
                <a:cs typeface="Futura Condensed"/>
              </a:rPr>
              <a:t>generada</a:t>
            </a:r>
            <a:r>
              <a:rPr lang="en-US" sz="1400" dirty="0">
                <a:latin typeface="Futura Condensed"/>
                <a:cs typeface="Futura Condensed"/>
              </a:rPr>
              <a:t> </a:t>
            </a:r>
            <a:r>
              <a:rPr lang="en-US" sz="1400" dirty="0" err="1">
                <a:latin typeface="Futura Condensed"/>
                <a:cs typeface="Futura Condensed"/>
              </a:rPr>
              <a:t>por</a:t>
            </a:r>
            <a:r>
              <a:rPr lang="en-US" sz="1400" dirty="0">
                <a:latin typeface="Futura Condensed"/>
                <a:cs typeface="Futura Condensed"/>
              </a:rPr>
              <a:t> la </a:t>
            </a:r>
            <a:r>
              <a:rPr lang="en-US" sz="1400" dirty="0" err="1">
                <a:latin typeface="Futura Condensed"/>
                <a:cs typeface="Futura Condensed"/>
              </a:rPr>
              <a:t>comunidad</a:t>
            </a:r>
            <a:r>
              <a:rPr lang="en-US" sz="1400" dirty="0">
                <a:latin typeface="Futura Condensed"/>
                <a:cs typeface="Futura Condensed"/>
              </a:rPr>
              <a:t> Scratch en</a:t>
            </a:r>
          </a:p>
          <a:p>
            <a:pPr algn="just"/>
            <a:r>
              <a:rPr lang="en-US" sz="1400" dirty="0" smtClean="0">
                <a:latin typeface="Futura Condensed"/>
                <a:cs typeface="Futura Condensed"/>
              </a:rPr>
              <a:t>http</a:t>
            </a:r>
            <a:r>
              <a:rPr lang="en-US" sz="1400" dirty="0">
                <a:latin typeface="Futura Condensed"/>
                <a:cs typeface="Futura Condensed"/>
              </a:rPr>
              <a:t>://</a:t>
            </a:r>
            <a:r>
              <a:rPr lang="en-US" sz="1400" dirty="0" err="1">
                <a:latin typeface="Futura Condensed"/>
                <a:cs typeface="Futura Condensed"/>
              </a:rPr>
              <a:t>wiki.scratch.mit.edu</a:t>
            </a:r>
            <a:r>
              <a:rPr lang="en-US" sz="1400" dirty="0">
                <a:latin typeface="Futura Condensed"/>
                <a:cs typeface="Futura Condensed"/>
              </a:rPr>
              <a:t> </a:t>
            </a:r>
            <a:r>
              <a:rPr lang="en-US" sz="1400" dirty="0" err="1">
                <a:latin typeface="Futura Condensed"/>
                <a:cs typeface="Futura Condensed"/>
              </a:rPr>
              <a:t>para</a:t>
            </a:r>
            <a:r>
              <a:rPr lang="en-US" sz="1400" dirty="0">
                <a:latin typeface="Futura Condensed"/>
                <a:cs typeface="Futura Condensed"/>
              </a:rPr>
              <a:t> </a:t>
            </a:r>
            <a:r>
              <a:rPr lang="en-US" sz="1400" dirty="0" err="1">
                <a:latin typeface="Futura Condensed"/>
                <a:cs typeface="Futura Condensed"/>
              </a:rPr>
              <a:t>encontrar</a:t>
            </a:r>
            <a:r>
              <a:rPr lang="en-US" sz="1400" dirty="0">
                <a:latin typeface="Futura Condensed"/>
                <a:cs typeface="Futura Condensed"/>
              </a:rPr>
              <a:t> </a:t>
            </a:r>
            <a:r>
              <a:rPr lang="en-US" sz="1400" dirty="0" err="1">
                <a:latin typeface="Futura Condensed"/>
                <a:cs typeface="Futura Condensed"/>
              </a:rPr>
              <a:t>más</a:t>
            </a:r>
            <a:r>
              <a:rPr lang="en-US" sz="1400" dirty="0">
                <a:latin typeface="Futura Condensed"/>
                <a:cs typeface="Futura Condensed"/>
              </a:rPr>
              <a:t> </a:t>
            </a:r>
            <a:r>
              <a:rPr lang="en-US" sz="1400" dirty="0" err="1">
                <a:latin typeface="Futura Condensed"/>
                <a:cs typeface="Futura Condensed"/>
              </a:rPr>
              <a:t>terminología</a:t>
            </a:r>
            <a:r>
              <a:rPr lang="en-US" sz="1400" dirty="0">
                <a:latin typeface="Futura Condensed"/>
                <a:cs typeface="Futura Condensed"/>
              </a:rPr>
              <a:t> </a:t>
            </a:r>
            <a:r>
              <a:rPr lang="en-US" sz="1400" dirty="0" err="1">
                <a:latin typeface="Futura Condensed"/>
                <a:cs typeface="Futura Condensed"/>
              </a:rPr>
              <a:t>específica</a:t>
            </a:r>
            <a:r>
              <a:rPr lang="en-US" sz="1400" dirty="0">
                <a:latin typeface="Futura Condensed"/>
                <a:cs typeface="Futura Condensed"/>
              </a:rPr>
              <a:t> de Scratch</a:t>
            </a:r>
            <a:r>
              <a:rPr lang="en-US" sz="1400" dirty="0" smtClean="0">
                <a:latin typeface="Futura Condensed"/>
                <a:cs typeface="Futura Condensed"/>
              </a:rPr>
              <a:t>.</a:t>
            </a:r>
            <a:endParaRPr lang="en-US" sz="1400" dirty="0">
              <a:latin typeface="Futura Condensed"/>
              <a:cs typeface="Futura Condensed"/>
            </a:endParaRPr>
          </a:p>
        </p:txBody>
      </p:sp>
      <p:sp>
        <p:nvSpPr>
          <p:cNvPr id="7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135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254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6767" y="649748"/>
            <a:ext cx="6654273" cy="9156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Estudio: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galería de la comunidad online Scratch que puede usarse para remarcar proyectos añadidos por uno o varios usuarios.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Eventos: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El concepto informático de una cosa causando que ocurra otra cosa.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Exhibición: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estrategia para compartir en la que los alumnos presentan sus proyectos finales al resto de la clase y reflexionan sobre sus procesos de diseño y sus experiencias de creación informática.</a:t>
            </a:r>
            <a:endParaRPr lang="es-ES" sz="1200" b="1" dirty="0" smtClean="0">
              <a:solidFill>
                <a:srgbClr val="000000"/>
              </a:solidFill>
              <a:latin typeface="Futura Condensed"/>
            </a:endParaRPr>
          </a:p>
          <a:p>
            <a:pPr>
              <a:spcAft>
                <a:spcPts val="600"/>
              </a:spcAft>
            </a:pPr>
            <a:r>
              <a:rPr lang="es-ES" sz="1200" b="1" dirty="0" smtClean="0">
                <a:solidFill>
                  <a:srgbClr val="000000"/>
                </a:solidFill>
                <a:latin typeface="Futura Condensed"/>
              </a:rPr>
              <a:t>Experimentación </a:t>
            </a: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e iteración: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La práctica informática de desarrollar un poco, hacer pruebas, y desarrollar un poco más.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Feria del feedback: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actividad en la que la mitad de la clase se queda sentada con sus proyectos abiertos mientras el resto pasea explorando, preguntando y dando feedback. Cuando se termina, se cambian las posiciones y se comienza de nuevo.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Fondo: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Uno de los posibles marcos del escenario.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Gráfico vectorial: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 Una imagen que se define por un conjunto de formas geométricas (como círculos o rectángulos) y colores. Se diferencia del mapa de bits.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Grupo de crítica: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 grupo de diseñadores que comparten ideas y prueban proyectos en desarrollo para recibir feedback sobre cómo mejorar sus proyectos.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Grupo no dirigido: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actividad en la que los alumnos comparten sus proyectos en desarrollo y solicitan feedback a un grupo diverso de gente.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Hardware y extensiones: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Materiales suplementarios que conectan el mundo digital de Scratch con el mundo físico. Por ejemplo: LEGO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WeDo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,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PicoBoard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 o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Makey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Makey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Historia pásalo: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 proyecto Scratch que comienza una pareja, y que se pasa a otra pareja para que lo amplíe y lo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reimagine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Mapa de bits: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imagen que se define en una tabla de dos dimensiones de valores discretos de colores (o </a:t>
            </a:r>
            <a:r>
              <a:rPr lang="es-ES" sz="1200" dirty="0" err="1">
                <a:solidFill>
                  <a:srgbClr val="000000"/>
                </a:solidFill>
                <a:latin typeface="Futura Condensed"/>
              </a:rPr>
              <a:t>pixels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). Se diferencia de los gráficos vectoriales.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Metáfora del teatro: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 modo de describir el diseño de Scratch que enfatiza sus similitudes, intencionadas, con el teatro, los actores (objetos), disfraces, fondos, guiones o escenarios.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Mochila: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  Una característica de Scratch que se puede usar para mover programas o recursos entre proyectos.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Modo de presentación: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 modo de mostrar los proyectos Scratch que permite que se visualicen a mayor tamaño. Se accede pulsando el botón de la esquina superior izquierda de un programa. Este modo también se llama pantalla completa.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Movimiento: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de las categorías de bloques Scratch. Son de color azul oscuro y se usan para controlar el movimiento de los objetos.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Objeto: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 objeto multimedia que realiza acciones en el escenario en un proyecto Scratch.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Operadores: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El concepto informático de permitir expresiones matemáticas y lógicas.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Página del perfil: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página de la comunidad Scratch dedicada a mostrar información sobre un usuario Scratch, como los proyectos que ha creado o que ha marcado como favoritos.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Paralelismo: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El concepto informático de hacer que varias cosas ocurran al mismo tiempo.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Paseo por la galería: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actividad en la que los alumnos ponen sus proyectos en modo de presentación y pasean por la clase explorando otros proyectos.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Perspectivas computacionales: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Las amplias perspectivas que los diseñadores pueden formarse del mundo que los rodea a través de la informática – como poder expresarse, conectar con otra gente y hacerse preguntas sobre el rol de la tecnología en el </a:t>
            </a:r>
            <a:r>
              <a:rPr lang="es-ES" sz="1200" dirty="0" smtClean="0">
                <a:solidFill>
                  <a:srgbClr val="000000"/>
                </a:solidFill>
                <a:latin typeface="Futura Condensed"/>
              </a:rPr>
              <a:t>mundo.</a:t>
            </a:r>
          </a:p>
          <a:p>
            <a:pPr>
              <a:spcAft>
                <a:spcPts val="600"/>
              </a:spcAft>
            </a:pPr>
            <a:r>
              <a:rPr lang="es-ES" sz="1200" b="1" dirty="0" smtClean="0">
                <a:solidFill>
                  <a:srgbClr val="000000"/>
                </a:solidFill>
                <a:latin typeface="Futura Condensed"/>
              </a:rPr>
              <a:t>Prácticas computacionales: </a:t>
            </a:r>
            <a:r>
              <a:rPr lang="es-ES" sz="1200" dirty="0" smtClean="0">
                <a:solidFill>
                  <a:srgbClr val="000000"/>
                </a:solidFill>
                <a:latin typeface="Futura Condensed"/>
              </a:rPr>
              <a:t>Los diferentes hábitos mentales que desarrollan los programadores, como la experimentación y la iteración, las pruebas y depuración, la reutilización y la reinvención, o la abstracción y modularización.	</a:t>
            </a:r>
          </a:p>
          <a:p>
            <a:pPr>
              <a:spcAft>
                <a:spcPts val="600"/>
              </a:spcAft>
            </a:pPr>
            <a:r>
              <a:rPr lang="es-ES" sz="1200" b="1" dirty="0" smtClean="0">
                <a:solidFill>
                  <a:srgbClr val="000000"/>
                </a:solidFill>
                <a:latin typeface="Futura Condensed"/>
              </a:rPr>
              <a:t>Programación </a:t>
            </a: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por parejas: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metodología de programación en la que dos desarrolladores trabajan juntos en un proyecto.	</a:t>
            </a:r>
            <a:endParaRPr lang="en-US" sz="1200" dirty="0" smtClean="0">
              <a:latin typeface="Futura Condensed"/>
              <a:cs typeface="Futura Condensed"/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261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6767" y="649748"/>
            <a:ext cx="6654273" cy="54322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endParaRPr lang="es-ES" sz="1200" dirty="0">
              <a:solidFill>
                <a:srgbClr val="000000"/>
              </a:solidFill>
              <a:latin typeface="Futura Condensed"/>
            </a:endParaRP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Programas: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Uno o más bloques Scratch conectados para formar una secuencia. Los programas comienzan con un bloque de evento que responde a una entrada (por ej. Un </a:t>
            </a:r>
            <a:r>
              <a:rPr lang="es-ES" sz="1200" dirty="0" smtClean="0">
                <a:solidFill>
                  <a:srgbClr val="000000"/>
                </a:solidFill>
                <a:latin typeface="Futura Condensed"/>
              </a:rPr>
              <a:t>clic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del ratón, un mensaje). Cuando se dispara, el resto de bloques conectados al del evento se ejecutan uno a continuación del anterior.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Pruebas y depuración: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La práctica informática de asegurarse de que las cosas funcionan – y encontrar y resolver problemas cuando éstos se presentan.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Reinvención: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 Un trabajo creativo que se deriva de un trabajo original (o de otra reinvención). Una reinvención suele introducir nuevo contenido o nuevos elementos estilísticos, al tiempo que mantienen un grado de similitud con el trabajo original.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Reutilización y reinvención: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La práctica informática de crear algo a partir de ideas o proyectos existentes.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Rojo, amarillo, verde: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actividad de reflexión en la que los alumnos identifican aspectos de sus proyectos que no funcionan bien o que necesitan trabajo (rojo), que son confusos o polémicos (amarillo) o que funcionan bien (verde).	</a:t>
            </a:r>
            <a:endParaRPr lang="en-US" sz="1200" dirty="0">
              <a:latin typeface="Futura Condensed"/>
              <a:cs typeface="Futura Condensed"/>
            </a:endParaRPr>
          </a:p>
          <a:p>
            <a:pPr>
              <a:spcAft>
                <a:spcPts val="600"/>
              </a:spcAft>
            </a:pPr>
            <a:r>
              <a:rPr lang="es-ES" sz="1200" b="1" dirty="0" smtClean="0">
                <a:solidFill>
                  <a:srgbClr val="000000"/>
                </a:solidFill>
                <a:latin typeface="Futura Condensed"/>
              </a:rPr>
              <a:t>Secuencia</a:t>
            </a: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El concepto informático de identificar una serie de pasos para una tarea.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Sensor de vídeo: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opción de Scratch que hace uso del vídeo a través de una webcam para detectar movimiento o mostrar la entrada de vídeo en el escenario.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Sensores: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de las categorías de bloques Scratch. Son de color azul claro, y se usan para detectar distintos tipos de entradas (como la posición del ratón) o de estados del </a:t>
            </a:r>
            <a:r>
              <a:rPr lang="es-ES" sz="1200" dirty="0" smtClean="0">
                <a:solidFill>
                  <a:srgbClr val="000000"/>
                </a:solidFill>
                <a:latin typeface="Futura Condensed"/>
              </a:rPr>
              <a:t>programa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(como la posición de un objeto).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Sonido: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 archivo de audio que puede ser reproducido en un proyecto Scratch, disponible al importarlo de la biblioteca integrada de sonidos de Scratch, o al crearlo al realizar una nueva grabación. Los sonidos se reproducen utilizando bloques de sonido, que controlan su </a:t>
            </a:r>
            <a:r>
              <a:rPr lang="es-ES" sz="1200" dirty="0" smtClean="0">
                <a:solidFill>
                  <a:srgbClr val="000000"/>
                </a:solidFill>
                <a:latin typeface="Futura Condensed"/>
              </a:rPr>
              <a:t>volumen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, tempo, etc.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Sprint de diseño: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Una cantidad determinada de tiempo dedicada a trabajar de forma intensa en desarrollar proyectos.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Variables y listas: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Un valor cambiante o un conjunto de valores grabados en la memoria de Scratch. Las variables pueden almacenar un valor en cada momento, mientras que las listas pueden guardar múltiples valores.	</a:t>
            </a:r>
          </a:p>
          <a:p>
            <a:pPr>
              <a:spcAft>
                <a:spcPts val="600"/>
              </a:spcAft>
            </a:pPr>
            <a:r>
              <a:rPr lang="es-ES" sz="1200" b="1" dirty="0">
                <a:solidFill>
                  <a:srgbClr val="000000"/>
                </a:solidFill>
                <a:latin typeface="Futura Condensed"/>
              </a:rPr>
              <a:t>Ventanas de ayuda: </a:t>
            </a:r>
            <a:r>
              <a:rPr lang="es-ES" sz="1200" dirty="0">
                <a:solidFill>
                  <a:srgbClr val="000000"/>
                </a:solidFill>
                <a:latin typeface="Futura Condensed"/>
              </a:rPr>
              <a:t>Incluida en el editor de proyectos, la ventana de ayuda es un modo de conseguir asistencia en Scratch.	</a:t>
            </a:r>
          </a:p>
          <a:p>
            <a:pPr marL="225425" indent="-225425">
              <a:spcAft>
                <a:spcPts val="600"/>
              </a:spcAft>
            </a:pPr>
            <a:endParaRPr lang="en-US" sz="1200" dirty="0" smtClean="0">
              <a:solidFill>
                <a:srgbClr val="000000"/>
              </a:solidFill>
              <a:latin typeface="Futura Condensed"/>
              <a:cs typeface="Futura Condensed"/>
            </a:endParaRPr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3887162" y="9535302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137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216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88054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57199" y="464006"/>
            <a:ext cx="7016061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PENSAMIENTO  COMPUTACIONAL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073165"/>
              </p:ext>
            </p:extLst>
          </p:nvPr>
        </p:nvGraphicFramePr>
        <p:xfrm>
          <a:off x="586630" y="3328686"/>
          <a:ext cx="6631219" cy="2250448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1700306"/>
                <a:gridCol w="4930913"/>
              </a:tblGrid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CONCEPTO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DESCRIPCIÓN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secuencia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Identifica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una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serie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pasos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una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tarea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bucle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Ejecutar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la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misma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secuencia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varias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veces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parelelismo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Hacer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varias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cosas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ocurran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al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mismo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tiempo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eventos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Una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cosa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causa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otra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cosa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ocurra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condicionales</a:t>
                      </a:r>
                      <a:endParaRPr lang="en-US" sz="12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Tomar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decisiones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en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función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una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condición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operadores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Permitir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expresiones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matemáticas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lógicas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datos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Almacenar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,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recuperar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actualizar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valores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76768" y="3053133"/>
            <a:ext cx="664108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5425" indent="-225425">
              <a:spcAft>
                <a:spcPts val="600"/>
              </a:spcAft>
            </a:pPr>
            <a:r>
              <a:rPr lang="en-US" sz="1400" b="1" dirty="0">
                <a:latin typeface="Futura Condensed"/>
                <a:cs typeface="Futura Condensed"/>
              </a:rPr>
              <a:t>CONCEPTOS </a:t>
            </a:r>
            <a:r>
              <a:rPr lang="en-US" sz="1400" b="1" dirty="0" smtClean="0">
                <a:latin typeface="Futura Condensed"/>
                <a:cs typeface="Futura Condensed"/>
              </a:rPr>
              <a:t>COMPUTACIONALES </a:t>
            </a:r>
            <a:endParaRPr lang="en-US" sz="1400" b="1" dirty="0">
              <a:latin typeface="Futura Condensed"/>
              <a:cs typeface="Futura Condensed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966401"/>
              </p:ext>
            </p:extLst>
          </p:nvPr>
        </p:nvGraphicFramePr>
        <p:xfrm>
          <a:off x="586630" y="6049893"/>
          <a:ext cx="6631219" cy="140653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1700306"/>
                <a:gridCol w="4930913"/>
              </a:tblGrid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PRÁCTICA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DESCRIPCIÓN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Experimentación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e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iteración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Desarrollar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poco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,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realizar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pruebas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, y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desarrollar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poco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más</a:t>
                      </a:r>
                      <a:endParaRPr lang="en-US" sz="12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Pruebas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depuración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Asegurarse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las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cosas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funcionan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– y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encontrar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y resolver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problemas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cuando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aparecen</a:t>
                      </a:r>
                      <a:endParaRPr lang="en-US" sz="12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Reutilización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reinvención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Crear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algo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a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partir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proyectos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o ideas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existentes</a:t>
                      </a:r>
                      <a:endParaRPr lang="en-US" sz="12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Abstracción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modularización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Explorar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conexiones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entre el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todo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las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partes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76768" y="5774340"/>
            <a:ext cx="664108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5425" indent="-225425">
              <a:spcAft>
                <a:spcPts val="600"/>
              </a:spcAft>
            </a:pPr>
            <a:r>
              <a:rPr lang="en-US" sz="1400" b="1" dirty="0" smtClean="0">
                <a:latin typeface="Futura Condensed"/>
                <a:cs typeface="Futura Condensed"/>
              </a:rPr>
              <a:t>PRÁ</a:t>
            </a:r>
            <a:r>
              <a:rPr lang="en-US" sz="1400" b="1" dirty="0">
                <a:latin typeface="Futura Condensed"/>
                <a:cs typeface="Futura Condensed"/>
              </a:rPr>
              <a:t>CTICAS COMPUTACIONALES </a:t>
            </a:r>
            <a:endParaRPr lang="en-US" sz="1400" dirty="0">
              <a:latin typeface="Futura Condensed"/>
              <a:cs typeface="Futura Condensed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285384"/>
              </p:ext>
            </p:extLst>
          </p:nvPr>
        </p:nvGraphicFramePr>
        <p:xfrm>
          <a:off x="586630" y="7949672"/>
          <a:ext cx="6631219" cy="1835786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1700306"/>
                <a:gridCol w="4930913"/>
              </a:tblGrid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PERSPECTIVA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DESCRIPCIÓN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Expresión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Darse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cuenta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la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informática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es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medio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creación</a:t>
                      </a:r>
                      <a:endParaRPr lang="en-US" sz="1200" b="0" i="0" baseline="0" dirty="0" smtClean="0">
                        <a:latin typeface="Futura Condensed"/>
                        <a:cs typeface="Futura Condensed"/>
                      </a:endParaRPr>
                    </a:p>
                    <a:p>
                      <a:pPr algn="l"/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“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Puedo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crear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.”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Conexión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Reconocer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el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poder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de la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creación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con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otros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otros</a:t>
                      </a:r>
                      <a:endParaRPr lang="en-US" sz="1200" b="0" i="0" dirty="0" smtClean="0">
                        <a:latin typeface="Futura Condensed"/>
                        <a:cs typeface="Futura Condensed"/>
                      </a:endParaRPr>
                    </a:p>
                    <a:p>
                      <a:pPr algn="l"/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“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Puedo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hacer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cosas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diferentes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cuando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tengo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acceso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a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otras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personas.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”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Curiosidad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Sentirse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empoderado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realizar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preguntas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sobre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el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mundo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endParaRPr lang="en-US" sz="1200" b="0" i="0" dirty="0" smtClean="0">
                        <a:latin typeface="Futura Condensed"/>
                        <a:cs typeface="Futura Condensed"/>
                      </a:endParaRPr>
                    </a:p>
                    <a:p>
                      <a:pPr algn="l"/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“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Puedo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(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utilizar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la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informática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)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hacer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preguntas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(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las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cosas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informáticas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de) el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mundo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tenga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sentido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”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76767" y="7674119"/>
            <a:ext cx="664108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5425" indent="-225425">
              <a:spcAft>
                <a:spcPts val="600"/>
              </a:spcAft>
            </a:pPr>
            <a:r>
              <a:rPr lang="en-US" sz="1400" b="1" dirty="0">
                <a:latin typeface="Futura Condensed"/>
                <a:cs typeface="Futura Condensed"/>
              </a:rPr>
              <a:t>PERSPECTIVAS COMPUTACIONALES </a:t>
            </a:r>
            <a:endParaRPr lang="en-US" sz="1400" dirty="0">
              <a:latin typeface="Futura Condensed"/>
              <a:cs typeface="Futura Condensed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86732" y="1371947"/>
            <a:ext cx="683504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Futura Condensed"/>
                <a:cs typeface="Futura Condensed"/>
              </a:rPr>
              <a:t>En los </a:t>
            </a:r>
            <a:r>
              <a:rPr lang="en-US" sz="1200" dirty="0" err="1" smtClean="0">
                <a:latin typeface="Futura Condensed"/>
                <a:cs typeface="Futura Condensed"/>
              </a:rPr>
              <a:t>últimos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años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hemos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sido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fascinados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el “</a:t>
            </a:r>
            <a:r>
              <a:rPr lang="en-US" sz="1200" dirty="0" err="1" smtClean="0">
                <a:latin typeface="Futura Condensed"/>
                <a:cs typeface="Futura Condensed"/>
              </a:rPr>
              <a:t>pensamiento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computacional</a:t>
            </a:r>
            <a:r>
              <a:rPr lang="en-US" sz="1200" dirty="0" smtClean="0">
                <a:latin typeface="Futura Condensed"/>
                <a:cs typeface="Futura Condensed"/>
              </a:rPr>
              <a:t>”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modo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describir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aprendizaje</a:t>
            </a:r>
            <a:r>
              <a:rPr lang="en-US" sz="1200" dirty="0" smtClean="0">
                <a:latin typeface="Futura Condensed"/>
                <a:cs typeface="Futura Condensed"/>
              </a:rPr>
              <a:t> y el </a:t>
            </a:r>
            <a:r>
              <a:rPr lang="en-US" sz="1200" dirty="0" err="1" smtClean="0">
                <a:latin typeface="Futura Condensed"/>
                <a:cs typeface="Futura Condensed"/>
              </a:rPr>
              <a:t>desarrollo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dan</a:t>
            </a:r>
            <a:r>
              <a:rPr lang="en-US" sz="1200" dirty="0" smtClean="0">
                <a:latin typeface="Futura Condensed"/>
                <a:cs typeface="Futura Condensed"/>
              </a:rPr>
              <a:t> en Scratch. En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sección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compartimos</a:t>
            </a:r>
            <a:r>
              <a:rPr lang="en-US" sz="1200" dirty="0" smtClean="0">
                <a:latin typeface="Futura Condensed"/>
                <a:cs typeface="Futura Condensed"/>
              </a:rPr>
              <a:t>: (1) </a:t>
            </a:r>
            <a:r>
              <a:rPr lang="en-US" sz="1200" dirty="0" err="1" smtClean="0">
                <a:latin typeface="Futura Condensed"/>
                <a:cs typeface="Futura Condensed"/>
              </a:rPr>
              <a:t>nuestra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definición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pensamiento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computacional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conjunto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prácticas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conceptos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perspectivas</a:t>
            </a:r>
            <a:r>
              <a:rPr lang="en-US" sz="1200" dirty="0" smtClean="0">
                <a:latin typeface="Futura Condensed"/>
                <a:cs typeface="Futura Condensed"/>
              </a:rPr>
              <a:t>, (2) un </a:t>
            </a:r>
            <a:r>
              <a:rPr lang="en-US" sz="1200" dirty="0" err="1" smtClean="0">
                <a:latin typeface="Futura Condensed"/>
                <a:cs typeface="Futura Condensed"/>
              </a:rPr>
              <a:t>instrumento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evaluar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competencia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alumno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respecto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prácticas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computacionales</a:t>
            </a:r>
            <a:r>
              <a:rPr lang="en-US" sz="1200" dirty="0" smtClean="0">
                <a:latin typeface="Futura Condensed"/>
                <a:cs typeface="Futura Condensed"/>
              </a:rPr>
              <a:t>, y (3) un </a:t>
            </a:r>
            <a:r>
              <a:rPr lang="en-US" sz="1200" dirty="0" err="1" smtClean="0">
                <a:latin typeface="Futura Condensed"/>
                <a:cs typeface="Futura Condensed"/>
              </a:rPr>
              <a:t>instrumento</a:t>
            </a:r>
            <a:r>
              <a:rPr lang="en-US" sz="1200" dirty="0" smtClean="0">
                <a:latin typeface="Futura Condensed"/>
                <a:cs typeface="Futura Condensed"/>
              </a:rPr>
              <a:t> de auto-</a:t>
            </a:r>
            <a:r>
              <a:rPr lang="en-US" sz="1200" dirty="0" err="1" smtClean="0">
                <a:latin typeface="Futura Condensed"/>
                <a:cs typeface="Futura Condensed"/>
              </a:rPr>
              <a:t>reflexión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ayudar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docentes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evaluar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respaldan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prácticas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computacionales</a:t>
            </a:r>
            <a:r>
              <a:rPr lang="en-US" sz="1200" dirty="0" smtClean="0">
                <a:latin typeface="Futura Condensed"/>
                <a:cs typeface="Futura Condensed"/>
              </a:rPr>
              <a:t> en el aula.</a:t>
            </a:r>
          </a:p>
          <a:p>
            <a:endParaRPr lang="en-US" sz="1200" dirty="0">
              <a:latin typeface="Futura Condensed"/>
              <a:cs typeface="Futura Condensed"/>
            </a:endParaRPr>
          </a:p>
          <a:p>
            <a:r>
              <a:rPr lang="en-US" sz="1200" dirty="0" err="1" smtClean="0">
                <a:latin typeface="Futura Condensed"/>
                <a:cs typeface="Futura Condensed"/>
              </a:rPr>
              <a:t>Estas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difiniciones</a:t>
            </a:r>
            <a:r>
              <a:rPr lang="en-US" sz="1200" dirty="0" smtClean="0">
                <a:latin typeface="Futura Condensed"/>
                <a:cs typeface="Futura Condensed"/>
              </a:rPr>
              <a:t> e </a:t>
            </a:r>
            <a:r>
              <a:rPr lang="en-US" sz="1200" dirty="0" err="1" smtClean="0">
                <a:latin typeface="Futura Condensed"/>
                <a:cs typeface="Futura Condensed"/>
              </a:rPr>
              <a:t>instrumentos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sido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desarrolladas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colaboración</a:t>
            </a:r>
            <a:r>
              <a:rPr lang="en-US" sz="1200" dirty="0" smtClean="0">
                <a:latin typeface="Futura Condensed"/>
                <a:cs typeface="Futura Condensed"/>
              </a:rPr>
              <a:t> con Wendy </a:t>
            </a:r>
            <a:r>
              <a:rPr lang="en-US" sz="1200" dirty="0">
                <a:latin typeface="Futura Condensed"/>
                <a:cs typeface="Futura Condensed"/>
              </a:rPr>
              <a:t>Martin, Francisco Cervantes, </a:t>
            </a:r>
            <a:r>
              <a:rPr lang="en-US" sz="1200" dirty="0" smtClean="0">
                <a:latin typeface="Futura Condensed"/>
                <a:cs typeface="Futura Condensed"/>
              </a:rPr>
              <a:t>y Bill </a:t>
            </a:r>
            <a:r>
              <a:rPr lang="en-US" sz="1200" dirty="0">
                <a:latin typeface="Futura Condensed"/>
                <a:cs typeface="Futura Condensed"/>
              </a:rPr>
              <a:t>Tally </a:t>
            </a:r>
            <a:r>
              <a:rPr lang="en-US" sz="1200" dirty="0" smtClean="0">
                <a:latin typeface="Futura Condensed"/>
                <a:cs typeface="Futura Condensed"/>
              </a:rPr>
              <a:t>del Education Development </a:t>
            </a:r>
            <a:r>
              <a:rPr lang="en-US" sz="1200" dirty="0">
                <a:latin typeface="Futura Condensed"/>
                <a:cs typeface="Futura Condensed"/>
              </a:rPr>
              <a:t>Center’s Center for Children &amp; Technology, </a:t>
            </a:r>
            <a:r>
              <a:rPr lang="en-US" sz="1200" dirty="0" smtClean="0">
                <a:latin typeface="Futura Condensed"/>
                <a:cs typeface="Futura Condensed"/>
              </a:rPr>
              <a:t>y Mitch </a:t>
            </a:r>
            <a:r>
              <a:rPr lang="en-US" sz="1200" dirty="0" err="1">
                <a:latin typeface="Futura Condensed"/>
                <a:cs typeface="Futura Condensed"/>
              </a:rPr>
              <a:t>Resnick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del MIT </a:t>
            </a:r>
            <a:r>
              <a:rPr lang="en-US" sz="1200" dirty="0">
                <a:latin typeface="Futura Condensed"/>
                <a:cs typeface="Futura Condensed"/>
              </a:rPr>
              <a:t>Media </a:t>
            </a:r>
            <a:r>
              <a:rPr lang="en-US" sz="1200" dirty="0" smtClean="0">
                <a:latin typeface="Futura Condensed"/>
                <a:cs typeface="Futura Condensed"/>
              </a:rPr>
              <a:t>Lab. </a:t>
            </a:r>
            <a:r>
              <a:rPr lang="en-US" sz="1200" dirty="0" err="1" smtClean="0">
                <a:latin typeface="Futura Condensed"/>
                <a:cs typeface="Futura Condensed"/>
              </a:rPr>
              <a:t>Pueden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encontrarse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recursos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pensamiento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computacional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>
                <a:latin typeface="Futura Condensed"/>
                <a:cs typeface="Futura Condensed"/>
              </a:rPr>
              <a:t>http://</a:t>
            </a:r>
            <a:r>
              <a:rPr lang="en-US" sz="1200" dirty="0" err="1">
                <a:latin typeface="Futura Condensed"/>
                <a:cs typeface="Futura Condensed"/>
              </a:rPr>
              <a:t>scratched.gse.harvard.edu</a:t>
            </a:r>
            <a:r>
              <a:rPr lang="en-US" sz="1200" dirty="0">
                <a:latin typeface="Futura Condensed"/>
                <a:cs typeface="Futura Condensed"/>
              </a:rPr>
              <a:t>/</a:t>
            </a:r>
            <a:r>
              <a:rPr lang="en-US" sz="1200" dirty="0" err="1" smtClean="0">
                <a:latin typeface="Futura Condensed"/>
                <a:cs typeface="Futura Condensed"/>
              </a:rPr>
              <a:t>ct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16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141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402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486733" y="1296747"/>
            <a:ext cx="680728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El </a:t>
            </a:r>
            <a:r>
              <a:rPr lang="en-US" sz="1400" dirty="0" err="1" smtClean="0">
                <a:latin typeface="Futura Condensed"/>
                <a:cs typeface="Futura Condensed"/>
              </a:rPr>
              <a:t>siguiente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instrumento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puede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utilizarse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para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evaluar</a:t>
            </a:r>
            <a:r>
              <a:rPr lang="en-US" sz="1400" dirty="0" smtClean="0">
                <a:latin typeface="Futura Condensed"/>
                <a:cs typeface="Futura Condensed"/>
              </a:rPr>
              <a:t> el </a:t>
            </a:r>
            <a:r>
              <a:rPr lang="en-US" sz="1400" dirty="0" err="1" smtClean="0">
                <a:latin typeface="Futura Condensed"/>
                <a:cs typeface="Futura Condensed"/>
              </a:rPr>
              <a:t>desarrollo</a:t>
            </a:r>
            <a:r>
              <a:rPr lang="en-US" sz="1400" dirty="0" smtClean="0">
                <a:latin typeface="Futura Condensed"/>
                <a:cs typeface="Futura Condensed"/>
              </a:rPr>
              <a:t> de la </a:t>
            </a:r>
            <a:r>
              <a:rPr lang="en-US" sz="1400" dirty="0" err="1" smtClean="0">
                <a:latin typeface="Futura Condensed"/>
                <a:cs typeface="Futura Condensed"/>
              </a:rPr>
              <a:t>fluidez</a:t>
            </a:r>
            <a:r>
              <a:rPr lang="en-US" sz="1400" dirty="0" smtClean="0">
                <a:latin typeface="Futura Condensed"/>
                <a:cs typeface="Futura Condensed"/>
              </a:rPr>
              <a:t> con </a:t>
            </a:r>
            <a:r>
              <a:rPr lang="en-US" sz="1400" dirty="0" err="1" smtClean="0">
                <a:latin typeface="Futura Condensed"/>
                <a:cs typeface="Futura Condensed"/>
              </a:rPr>
              <a:t>las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prácticas</a:t>
            </a:r>
            <a:r>
              <a:rPr lang="en-US" sz="1400" dirty="0" smtClean="0">
                <a:latin typeface="Futura Condensed"/>
                <a:cs typeface="Futura Condensed"/>
              </a:rPr>
              <a:t> del </a:t>
            </a:r>
            <a:r>
              <a:rPr lang="en-US" sz="1400" dirty="0" err="1" smtClean="0">
                <a:latin typeface="Futura Condensed"/>
                <a:cs typeface="Futura Condensed"/>
              </a:rPr>
              <a:t>pensamiento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computacional</a:t>
            </a:r>
            <a:r>
              <a:rPr lang="en-US" sz="1400" dirty="0">
                <a:latin typeface="Futura Condensed"/>
                <a:cs typeface="Futura Condensed"/>
              </a:rPr>
              <a:t> (</a:t>
            </a:r>
            <a:r>
              <a:rPr lang="en-US" sz="1400" dirty="0" err="1">
                <a:latin typeface="Futura Condensed"/>
                <a:cs typeface="Futura Condensed"/>
              </a:rPr>
              <a:t>experimentación</a:t>
            </a:r>
            <a:r>
              <a:rPr lang="en-US" sz="1400" dirty="0">
                <a:latin typeface="Futura Condensed"/>
                <a:cs typeface="Futura Condensed"/>
              </a:rPr>
              <a:t> e </a:t>
            </a:r>
            <a:r>
              <a:rPr lang="en-US" sz="1400" dirty="0" err="1">
                <a:latin typeface="Futura Condensed"/>
                <a:cs typeface="Futura Condensed"/>
              </a:rPr>
              <a:t>iteración</a:t>
            </a:r>
            <a:r>
              <a:rPr lang="en-US" sz="1400" dirty="0">
                <a:latin typeface="Futura Condensed"/>
                <a:cs typeface="Futura Condensed"/>
              </a:rPr>
              <a:t>, </a:t>
            </a:r>
            <a:r>
              <a:rPr lang="en-US" sz="1400" dirty="0" err="1">
                <a:latin typeface="Futura Condensed"/>
                <a:cs typeface="Futura Condensed"/>
              </a:rPr>
              <a:t>pruebas</a:t>
            </a:r>
            <a:r>
              <a:rPr lang="en-US" sz="1400" dirty="0">
                <a:latin typeface="Futura Condensed"/>
                <a:cs typeface="Futura Condensed"/>
              </a:rPr>
              <a:t> y </a:t>
            </a:r>
            <a:r>
              <a:rPr lang="en-US" sz="1400" dirty="0" err="1">
                <a:latin typeface="Futura Condensed"/>
                <a:cs typeface="Futura Condensed"/>
              </a:rPr>
              <a:t>depuración</a:t>
            </a:r>
            <a:r>
              <a:rPr lang="en-US" sz="1400" dirty="0">
                <a:latin typeface="Futura Condensed"/>
                <a:cs typeface="Futura Condensed"/>
              </a:rPr>
              <a:t>, </a:t>
            </a:r>
            <a:r>
              <a:rPr lang="en-US" sz="1400" dirty="0" err="1">
                <a:latin typeface="Futura Condensed"/>
                <a:cs typeface="Futura Condensed"/>
              </a:rPr>
              <a:t>reutilización</a:t>
            </a:r>
            <a:r>
              <a:rPr lang="en-US" sz="1400" dirty="0">
                <a:latin typeface="Futura Condensed"/>
                <a:cs typeface="Futura Condensed"/>
              </a:rPr>
              <a:t> y </a:t>
            </a:r>
            <a:r>
              <a:rPr lang="en-US" sz="1400" dirty="0" err="1">
                <a:latin typeface="Futura Condensed"/>
                <a:cs typeface="Futura Condensed"/>
              </a:rPr>
              <a:t>reinvención</a:t>
            </a:r>
            <a:r>
              <a:rPr lang="en-US" sz="1400" dirty="0"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latin typeface="Futura Condensed"/>
                <a:cs typeface="Futura Condensed"/>
              </a:rPr>
              <a:t>abstracción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>
                <a:latin typeface="Futura Condensed"/>
                <a:cs typeface="Futura Condensed"/>
              </a:rPr>
              <a:t>y </a:t>
            </a:r>
            <a:r>
              <a:rPr lang="en-US" sz="1400" dirty="0" err="1">
                <a:latin typeface="Futura Condensed"/>
                <a:cs typeface="Futura Condensed"/>
              </a:rPr>
              <a:t>modularización</a:t>
            </a:r>
            <a:r>
              <a:rPr lang="en-US" sz="1400" dirty="0" smtClean="0">
                <a:latin typeface="Futura Condensed"/>
                <a:cs typeface="Futura Condensed"/>
              </a:rPr>
              <a:t>) de los </a:t>
            </a:r>
            <a:r>
              <a:rPr lang="en-US" sz="1400" dirty="0" err="1" smtClean="0">
                <a:latin typeface="Futura Condensed"/>
                <a:cs typeface="Futura Condensed"/>
              </a:rPr>
              <a:t>alumnos</a:t>
            </a:r>
            <a:r>
              <a:rPr lang="en-US" sz="1400" dirty="0" smtClean="0">
                <a:latin typeface="Futura Condensed"/>
                <a:cs typeface="Futura Condensed"/>
              </a:rPr>
              <a:t>. La </a:t>
            </a:r>
            <a:r>
              <a:rPr lang="en-US" sz="1400" dirty="0" err="1" smtClean="0">
                <a:latin typeface="Futura Condensed"/>
                <a:cs typeface="Futura Condensed"/>
              </a:rPr>
              <a:t>primera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columna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indica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una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pregunta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para</a:t>
            </a:r>
            <a:r>
              <a:rPr lang="en-US" sz="1400" dirty="0" smtClean="0">
                <a:latin typeface="Futura Condensed"/>
                <a:cs typeface="Futura Condensed"/>
              </a:rPr>
              <a:t> el </a:t>
            </a:r>
            <a:r>
              <a:rPr lang="en-US" sz="1400" dirty="0" err="1" smtClean="0">
                <a:latin typeface="Futura Condensed"/>
                <a:cs typeface="Futura Condensed"/>
              </a:rPr>
              <a:t>alumno</a:t>
            </a:r>
            <a:r>
              <a:rPr lang="en-US" sz="1400" dirty="0" smtClean="0">
                <a:latin typeface="Futura Condensed"/>
                <a:cs typeface="Futura Condensed"/>
              </a:rPr>
              <a:t> (</a:t>
            </a:r>
            <a:r>
              <a:rPr lang="en-US" sz="1400" dirty="0" err="1" smtClean="0">
                <a:latin typeface="Futura Condensed"/>
                <a:cs typeface="Futura Condensed"/>
              </a:rPr>
              <a:t>como</a:t>
            </a:r>
            <a:r>
              <a:rPr lang="en-US" sz="1400" dirty="0" smtClean="0">
                <a:latin typeface="Futura Condensed"/>
                <a:cs typeface="Futura Condensed"/>
              </a:rPr>
              <a:t> parte de </a:t>
            </a:r>
            <a:r>
              <a:rPr lang="en-US" sz="1400" dirty="0" err="1" smtClean="0">
                <a:latin typeface="Futura Condensed"/>
                <a:cs typeface="Futura Condensed"/>
              </a:rPr>
              <a:t>una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entrevista</a:t>
            </a:r>
            <a:r>
              <a:rPr lang="en-US" sz="1400" dirty="0" smtClean="0">
                <a:latin typeface="Futura Condensed"/>
                <a:cs typeface="Futura Condensed"/>
              </a:rPr>
              <a:t> o </a:t>
            </a:r>
            <a:r>
              <a:rPr lang="en-US" sz="1400" dirty="0" err="1" smtClean="0">
                <a:latin typeface="Futura Condensed"/>
                <a:cs typeface="Futura Condensed"/>
              </a:rPr>
              <a:t>una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pregunta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para</a:t>
            </a:r>
            <a:r>
              <a:rPr lang="en-US" sz="1400" dirty="0" smtClean="0">
                <a:latin typeface="Futura Condensed"/>
                <a:cs typeface="Futura Condensed"/>
              </a:rPr>
              <a:t> el </a:t>
            </a:r>
            <a:r>
              <a:rPr lang="en-US" sz="1400" dirty="0" err="1" smtClean="0">
                <a:latin typeface="Futura Condensed"/>
                <a:cs typeface="Futura Condensed"/>
              </a:rPr>
              <a:t>diario</a:t>
            </a:r>
            <a:r>
              <a:rPr lang="en-US" sz="1400" dirty="0" smtClean="0"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latin typeface="Futura Condensed"/>
                <a:cs typeface="Futura Condensed"/>
              </a:rPr>
              <a:t>diseño</a:t>
            </a:r>
            <a:r>
              <a:rPr lang="en-US" sz="1400" dirty="0" smtClean="0"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latin typeface="Futura Condensed"/>
                <a:cs typeface="Futura Condensed"/>
              </a:rPr>
              <a:t>por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ejemplo</a:t>
            </a:r>
            <a:r>
              <a:rPr lang="en-US" sz="1400" dirty="0" smtClean="0">
                <a:latin typeface="Futura Condensed"/>
                <a:cs typeface="Futura Condensed"/>
              </a:rPr>
              <a:t>). La </a:t>
            </a:r>
            <a:r>
              <a:rPr lang="en-US" sz="1400" dirty="0" err="1" smtClean="0">
                <a:latin typeface="Futura Condensed"/>
                <a:cs typeface="Futura Condensed"/>
              </a:rPr>
              <a:t>segunda</a:t>
            </a:r>
            <a:r>
              <a:rPr lang="en-US" sz="1400" dirty="0" smtClean="0"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latin typeface="Futura Condensed"/>
                <a:cs typeface="Futura Condensed"/>
              </a:rPr>
              <a:t>tercera</a:t>
            </a:r>
            <a:r>
              <a:rPr lang="en-US" sz="1400" dirty="0" smtClean="0">
                <a:latin typeface="Futura Condensed"/>
                <a:cs typeface="Futura Condensed"/>
              </a:rPr>
              <a:t> y </a:t>
            </a:r>
            <a:r>
              <a:rPr lang="en-US" sz="1400" dirty="0" err="1" smtClean="0">
                <a:latin typeface="Futura Condensed"/>
                <a:cs typeface="Futura Condensed"/>
              </a:rPr>
              <a:t>cuarta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columnas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indican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si</a:t>
            </a:r>
            <a:r>
              <a:rPr lang="en-US" sz="1400" dirty="0" smtClean="0">
                <a:latin typeface="Futura Condensed"/>
                <a:cs typeface="Futura Condensed"/>
              </a:rPr>
              <a:t> el </a:t>
            </a:r>
            <a:r>
              <a:rPr lang="en-US" sz="1400" dirty="0" err="1" smtClean="0">
                <a:latin typeface="Futura Condensed"/>
                <a:cs typeface="Futura Condensed"/>
              </a:rPr>
              <a:t>nivel</a:t>
            </a:r>
            <a:r>
              <a:rPr lang="en-US" sz="1400" dirty="0" smtClean="0"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latin typeface="Futura Condensed"/>
                <a:cs typeface="Futura Condensed"/>
              </a:rPr>
              <a:t>competencia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bajo</a:t>
            </a:r>
            <a:r>
              <a:rPr lang="en-US" sz="1400" dirty="0" smtClean="0"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latin typeface="Futura Condensed"/>
                <a:cs typeface="Futura Condensed"/>
              </a:rPr>
              <a:t>medio</a:t>
            </a:r>
            <a:r>
              <a:rPr lang="en-US" sz="1400" dirty="0" smtClean="0">
                <a:latin typeface="Futura Condensed"/>
                <a:cs typeface="Futura Condensed"/>
              </a:rPr>
              <a:t> o alto.</a:t>
            </a:r>
            <a:endParaRPr lang="en-US" sz="1400" dirty="0">
              <a:latin typeface="Futura Condensed"/>
              <a:cs typeface="Futura Condensed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798740"/>
              </p:ext>
            </p:extLst>
          </p:nvPr>
        </p:nvGraphicFramePr>
        <p:xfrm>
          <a:off x="586632" y="2466298"/>
          <a:ext cx="6631218" cy="6834506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2149311"/>
                <a:gridCol w="1494333"/>
                <a:gridCol w="1494333"/>
                <a:gridCol w="1493241"/>
              </a:tblGrid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EXPERIMENTACIÓN E ITERACIÓN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BAJO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MEDIO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ALTO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Describe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has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construido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tu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paso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a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paso</a:t>
                      </a:r>
                      <a:endParaRPr lang="en-US" sz="1100" b="1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una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descripción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básica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construcción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un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,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pero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no da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detalles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de un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en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concreto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ejemplo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general de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construcción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de un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concreto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en un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cierto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orden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detalles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sobre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los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distintos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componentes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un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fue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desarrollado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en un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orden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determinado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¿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cosas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distintas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probaste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al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avanzar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con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tu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?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no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ejemplos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concretos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de lo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probó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ejemplo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general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intentar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algo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en un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ejemplos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concretos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cosas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distintas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probó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en un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¿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revisiones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hiciste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por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las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hiciste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?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dice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no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hizo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revisiones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, o solo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afirma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hacer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revisiones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pero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no da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ejemplos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describe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una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revisión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concreta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hizo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al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describe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las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cosas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concretas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añadió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al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por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Describe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distintos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modos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en los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intentaste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hacer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cosas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en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tu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, o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cuándo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intentaste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algo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nuevo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1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no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ejemplos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intentar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nada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nuevo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ejemplo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intentar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algo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nuevo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en 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describe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cosas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nuevas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concretas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intentó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en 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PRUEBAS Y DEPURACIÓN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BAJO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MEDIO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ALTO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Describe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ocurrió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cuando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ejecutaste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era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diferente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a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como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tú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querías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1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no describe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era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diferente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cuando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ejecutó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lo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quería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describe lo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funcionó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mal,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pero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no lo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quería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del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  <a:p>
                      <a:pPr algn="l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ejemplo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concreto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ocurrió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quería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hubiera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ocurrido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al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ejecutar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Explica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revisas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los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programas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invetigar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la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causa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de los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problemas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no describe un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problema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describe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revisa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los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programas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pero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no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ejemplo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concreto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encontrar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problema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en el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código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describe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revisa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los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programas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ejemplo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concreto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encontró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problema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en el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código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Describe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hiciste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cambios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probaste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lo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ocurría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no describe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problemas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tenía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ni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la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solución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describe un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ejemplo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general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hacer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cambio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probar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ver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si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funciona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ejemplo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concreto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hacer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un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cambio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probar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ver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si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funciona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Describe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consideraste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otros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modos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solucionar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problema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no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ejemplo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una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solución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a un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problema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describe un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ejemplo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general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solucionar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problema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describe un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ejemplo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concreto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solucionar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problema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72861" y="980163"/>
            <a:ext cx="666107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5425" indent="-225425">
              <a:spcAft>
                <a:spcPts val="600"/>
              </a:spcAft>
            </a:pPr>
            <a:r>
              <a:rPr lang="en-US" sz="1600" b="1" dirty="0" smtClean="0">
                <a:latin typeface="Futura Condensed"/>
                <a:cs typeface="Futura Condensed"/>
              </a:rPr>
              <a:t>EVALUACIÓN DEL DESARROLLO DE LAS PRÁCTICAS COMPUTACIONALES</a:t>
            </a:r>
            <a:endParaRPr lang="en-US" sz="1600" b="1" dirty="0">
              <a:latin typeface="Futura Condensed"/>
              <a:cs typeface="Futura Condensed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251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095897"/>
              </p:ext>
            </p:extLst>
          </p:nvPr>
        </p:nvGraphicFramePr>
        <p:xfrm>
          <a:off x="586633" y="2466298"/>
          <a:ext cx="6631218" cy="6751320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2149311"/>
                <a:gridCol w="1494333"/>
                <a:gridCol w="1494333"/>
                <a:gridCol w="1493241"/>
              </a:tblGrid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REUTILIZACIÓN Y REINVENCIÓN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BAJO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MEDIO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ALTO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Describe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si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encontraste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inspiración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probando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otros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proyectos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leyendo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sus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programas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1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no describe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encontró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ideas 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inspiración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en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otros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proyectos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una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descripción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general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de un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le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inspiró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un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ejemplo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concreto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de un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le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inspiró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explica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en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modo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le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inspiró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¿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seleccionaste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trozo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otro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y lo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adaptaste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el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tuyo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?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no describe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adaptó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programas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, ideas 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recursos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otros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identifica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programas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, ideas 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recursos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adaptó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otros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ejemplos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concretos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programas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, ideas 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recursos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adaptó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otros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lo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hizo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¿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modificaste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ya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existente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mejorarlo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o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ampliarlo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?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no describe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modificó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ningún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realiza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una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descripción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general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modificaciones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realizó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otro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ejemplos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concretos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modificaciones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hizo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a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otros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por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lo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hizo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¿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diste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crédito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a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gente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cuyo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trabajo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utilizaste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como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punto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partida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o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te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inspiró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?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no da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crédito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a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otros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nombra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a la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gente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cuyo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trabajo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le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inspiró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documenta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en 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y/o en 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sitio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web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de Scratch la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gente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le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inspiró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ABSTRACCIÓN Y MODULARIZACIÓN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BAJO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MEDIO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 smtClean="0">
                          <a:latin typeface="Futura Condensed"/>
                          <a:cs typeface="Futura Condensed"/>
                        </a:rPr>
                        <a:t>ALTO</a:t>
                      </a:r>
                      <a:endParaRPr lang="en-US" sz="12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¿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decidiste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objetos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necesitabas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tu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, y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dónde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debían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ir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?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no describe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seleccionó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los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objetos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realiza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una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descripción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general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sobre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la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decisión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elección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algunos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objetos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  <a:p>
                      <a:pPr algn="l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una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descripción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concreta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tomó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las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decisiones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sobre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los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objetos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en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función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los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objetivos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¿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decidiste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programas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necesitabas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tu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, y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debían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hacer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?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no describe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creó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los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programas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realiza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una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descripción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general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sobre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la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decisión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crear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algunos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programas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una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descripción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concreta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tomó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las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decisiones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sobre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los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programas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en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función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los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objetivos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¿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organizaste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los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programas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tuvieran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sentido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ti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err="1" smtClean="0">
                          <a:latin typeface="Futura Condensed"/>
                          <a:cs typeface="Futura Condensed"/>
                        </a:rPr>
                        <a:t>otros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?</a:t>
                      </a: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no describe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organizó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los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programas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realiza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una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descripción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general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sobre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organizó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los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programas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alumno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ejemplos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concretos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organizó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los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programas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por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4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143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028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2861" y="2194837"/>
            <a:ext cx="670552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5425" indent="-225425">
              <a:spcAft>
                <a:spcPts val="600"/>
              </a:spcAft>
            </a:pPr>
            <a:r>
              <a:rPr lang="en-US" sz="1600" dirty="0" smtClean="0">
                <a:latin typeface="Futura Condensed"/>
                <a:cs typeface="Futura Condensed"/>
              </a:rPr>
              <a:t>EXPERIMENTACIÓN E ITERACIÓN: </a:t>
            </a:r>
            <a:r>
              <a:rPr lang="en-US" sz="1600" dirty="0" err="1" smtClean="0">
                <a:latin typeface="Futura Condensed"/>
                <a:cs typeface="Futura Condensed"/>
              </a:rPr>
              <a:t>desarrollo</a:t>
            </a:r>
            <a:r>
              <a:rPr lang="en-US" sz="1600" dirty="0" smtClean="0">
                <a:latin typeface="Futura Condensed"/>
                <a:cs typeface="Futura Condensed"/>
              </a:rPr>
              <a:t> un </a:t>
            </a:r>
            <a:r>
              <a:rPr lang="en-US" sz="1600" dirty="0" err="1" smtClean="0">
                <a:latin typeface="Futura Condensed"/>
                <a:cs typeface="Futura Condensed"/>
              </a:rPr>
              <a:t>poco</a:t>
            </a:r>
            <a:r>
              <a:rPr lang="en-US" sz="1600" dirty="0" smtClean="0">
                <a:latin typeface="Futura Condensed"/>
                <a:cs typeface="Futura Condensed"/>
              </a:rPr>
              <a:t>, </a:t>
            </a:r>
            <a:r>
              <a:rPr lang="en-US" sz="1600" dirty="0" err="1" smtClean="0">
                <a:latin typeface="Futura Condensed"/>
                <a:cs typeface="Futura Condensed"/>
              </a:rPr>
              <a:t>hago</a:t>
            </a:r>
            <a:r>
              <a:rPr lang="en-US" sz="1600" dirty="0" smtClean="0">
                <a:latin typeface="Futura Condensed"/>
                <a:cs typeface="Futura Condensed"/>
              </a:rPr>
              <a:t> </a:t>
            </a:r>
            <a:r>
              <a:rPr lang="en-US" sz="1600" dirty="0" err="1" smtClean="0">
                <a:latin typeface="Futura Condensed"/>
                <a:cs typeface="Futura Condensed"/>
              </a:rPr>
              <a:t>pruebas</a:t>
            </a:r>
            <a:r>
              <a:rPr lang="en-US" sz="1600" dirty="0" smtClean="0">
                <a:latin typeface="Futura Condensed"/>
                <a:cs typeface="Futura Condensed"/>
              </a:rPr>
              <a:t>, y </a:t>
            </a:r>
            <a:r>
              <a:rPr lang="en-US" sz="1600" dirty="0" err="1" smtClean="0">
                <a:latin typeface="Futura Condensed"/>
                <a:cs typeface="Futura Condensed"/>
              </a:rPr>
              <a:t>desarrollo</a:t>
            </a:r>
            <a:r>
              <a:rPr lang="en-US" sz="1600" dirty="0" smtClean="0">
                <a:latin typeface="Futura Condensed"/>
                <a:cs typeface="Futura Condensed"/>
              </a:rPr>
              <a:t> un </a:t>
            </a:r>
            <a:r>
              <a:rPr lang="en-US" sz="1600" dirty="0" err="1" smtClean="0">
                <a:latin typeface="Futura Condensed"/>
                <a:cs typeface="Futura Condensed"/>
              </a:rPr>
              <a:t>poco</a:t>
            </a:r>
            <a:r>
              <a:rPr lang="en-US" sz="1600" dirty="0" smtClean="0">
                <a:latin typeface="Futura Condensed"/>
                <a:cs typeface="Futura Condensed"/>
              </a:rPr>
              <a:t> </a:t>
            </a:r>
            <a:r>
              <a:rPr lang="en-US" sz="1600" dirty="0" err="1" smtClean="0">
                <a:latin typeface="Futura Condensed"/>
                <a:cs typeface="Futura Condensed"/>
              </a:rPr>
              <a:t>más</a:t>
            </a:r>
            <a:endParaRPr lang="en-US" sz="1600" dirty="0">
              <a:latin typeface="Futura Condensed"/>
              <a:cs typeface="Futura Condensed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764052"/>
              </p:ext>
            </p:extLst>
          </p:nvPr>
        </p:nvGraphicFramePr>
        <p:xfrm>
          <a:off x="586633" y="2467821"/>
          <a:ext cx="6631218" cy="3006729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902854"/>
                <a:gridCol w="545800"/>
                <a:gridCol w="524808"/>
                <a:gridCol w="657756"/>
              </a:tblGrid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La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actividad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oportunidades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los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alumnos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…</a:t>
                      </a:r>
                      <a:endParaRPr lang="en-US" sz="11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NADA</a:t>
                      </a:r>
                      <a:endParaRPr lang="en-US" sz="11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ALGO</a:t>
                      </a:r>
                      <a:endParaRPr lang="en-US" sz="11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MUCHO</a:t>
                      </a:r>
                      <a:endParaRPr lang="en-US" sz="11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Construyan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paso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a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paso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Prueben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cosas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sobre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la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marcha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Hagan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revisiones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función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lo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ocurre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Prueben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formas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distintas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hacer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las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cosas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, 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probar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nuevas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cosas</a:t>
                      </a:r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 gridSpan="4">
                  <a:txBody>
                    <a:bodyPr/>
                    <a:lstStyle/>
                    <a:p>
                      <a:pPr algn="r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NOTAS PARA LA PRÓXIMA VEZ</a:t>
                      </a:r>
                    </a:p>
                    <a:p>
                      <a:pPr algn="r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Si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nada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, ¿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puedo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hacer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hueco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o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dejar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tiempo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haya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más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oportunidades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? </a:t>
                      </a:r>
                      <a:br>
                        <a:rPr lang="en-US" sz="1100" b="0" i="0" dirty="0" smtClean="0">
                          <a:latin typeface="Futura Condensed"/>
                          <a:cs typeface="Futura Condensed"/>
                        </a:rPr>
                      </a:b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Si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algo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, ¿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puedo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profundizar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reforzar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estas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actividades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?</a:t>
                      </a:r>
                      <a:br>
                        <a:rPr lang="en-US" sz="1100" b="0" i="0" dirty="0" smtClean="0">
                          <a:latin typeface="Futura Condensed"/>
                          <a:cs typeface="Futura Condensed"/>
                        </a:rPr>
                      </a:b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Si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mucho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, ¿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he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aprendido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o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me he dado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cuenta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?</a:t>
                      </a:r>
                    </a:p>
                    <a:p>
                      <a:pPr algn="r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  <a:p>
                      <a:pPr algn="r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  <a:p>
                      <a:pPr algn="r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  <a:p>
                      <a:pPr algn="r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  <a:p>
                      <a:pPr algn="r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86633" y="5701241"/>
            <a:ext cx="670552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 smtClean="0">
                <a:latin typeface="Futura Condensed"/>
                <a:cs typeface="Futura Condensed"/>
              </a:rPr>
              <a:t>PRUEBAS Y DEPURACIÓN: </a:t>
            </a:r>
            <a:r>
              <a:rPr lang="en-US" sz="1600" dirty="0" err="1" smtClean="0">
                <a:latin typeface="Futura Condensed"/>
                <a:cs typeface="Futura Condensed"/>
              </a:rPr>
              <a:t>asegurarse</a:t>
            </a:r>
            <a:r>
              <a:rPr lang="en-US" sz="1600" dirty="0" smtClean="0">
                <a:latin typeface="Futura Condensed"/>
                <a:cs typeface="Futura Condensed"/>
              </a:rPr>
              <a:t> de </a:t>
            </a:r>
            <a:r>
              <a:rPr lang="en-US" sz="1600" dirty="0" err="1" smtClean="0">
                <a:latin typeface="Futura Condensed"/>
                <a:cs typeface="Futura Condensed"/>
              </a:rPr>
              <a:t>que</a:t>
            </a:r>
            <a:r>
              <a:rPr lang="en-US" sz="1600" dirty="0" smtClean="0">
                <a:latin typeface="Futura Condensed"/>
                <a:cs typeface="Futura Condensed"/>
              </a:rPr>
              <a:t> </a:t>
            </a:r>
            <a:r>
              <a:rPr lang="en-US" sz="1600" dirty="0" err="1" smtClean="0">
                <a:latin typeface="Futura Condensed"/>
                <a:cs typeface="Futura Condensed"/>
              </a:rPr>
              <a:t>las</a:t>
            </a:r>
            <a:r>
              <a:rPr lang="en-US" sz="1600" dirty="0" smtClean="0">
                <a:latin typeface="Futura Condensed"/>
                <a:cs typeface="Futura Condensed"/>
              </a:rPr>
              <a:t> </a:t>
            </a:r>
            <a:r>
              <a:rPr lang="en-US" sz="1600" dirty="0" err="1" smtClean="0">
                <a:latin typeface="Futura Condensed"/>
                <a:cs typeface="Futura Condensed"/>
              </a:rPr>
              <a:t>cosas</a:t>
            </a:r>
            <a:r>
              <a:rPr lang="en-US" sz="1600" dirty="0" smtClean="0">
                <a:latin typeface="Futura Condensed"/>
                <a:cs typeface="Futura Condensed"/>
              </a:rPr>
              <a:t> </a:t>
            </a:r>
            <a:r>
              <a:rPr lang="en-US" sz="1600" dirty="0" err="1" smtClean="0">
                <a:latin typeface="Futura Condensed"/>
                <a:cs typeface="Futura Condensed"/>
              </a:rPr>
              <a:t>funcionan</a:t>
            </a:r>
            <a:r>
              <a:rPr lang="en-US" sz="1600" dirty="0" smtClean="0">
                <a:latin typeface="Futura Condensed"/>
                <a:cs typeface="Futura Condensed"/>
              </a:rPr>
              <a:t> – y </a:t>
            </a:r>
            <a:r>
              <a:rPr lang="en-US" sz="1600" dirty="0" err="1" smtClean="0">
                <a:latin typeface="Futura Condensed"/>
                <a:cs typeface="Futura Condensed"/>
              </a:rPr>
              <a:t>encontrar</a:t>
            </a:r>
            <a:r>
              <a:rPr lang="en-US" sz="1600" dirty="0" smtClean="0">
                <a:latin typeface="Futura Condensed"/>
                <a:cs typeface="Futura Condensed"/>
              </a:rPr>
              <a:t> y resolver </a:t>
            </a:r>
            <a:r>
              <a:rPr lang="en-US" sz="1600" dirty="0" err="1" smtClean="0">
                <a:latin typeface="Futura Condensed"/>
                <a:cs typeface="Futura Condensed"/>
              </a:rPr>
              <a:t>problemas</a:t>
            </a:r>
            <a:r>
              <a:rPr lang="en-US" sz="1600" dirty="0" smtClean="0">
                <a:latin typeface="Futura Condensed"/>
                <a:cs typeface="Futura Condensed"/>
              </a:rPr>
              <a:t> </a:t>
            </a:r>
            <a:r>
              <a:rPr lang="en-US" sz="1600" dirty="0" err="1" smtClean="0">
                <a:latin typeface="Futura Condensed"/>
                <a:cs typeface="Futura Condensed"/>
              </a:rPr>
              <a:t>cuando</a:t>
            </a:r>
            <a:r>
              <a:rPr lang="en-US" sz="1600" dirty="0" smtClean="0">
                <a:latin typeface="Futura Condensed"/>
                <a:cs typeface="Futura Condensed"/>
              </a:rPr>
              <a:t> se </a:t>
            </a:r>
            <a:r>
              <a:rPr lang="en-US" sz="1600" dirty="0" err="1" smtClean="0">
                <a:latin typeface="Futura Condensed"/>
                <a:cs typeface="Futura Condensed"/>
              </a:rPr>
              <a:t>presentan</a:t>
            </a:r>
            <a:r>
              <a:rPr lang="en-US" sz="1600" dirty="0" smtClean="0">
                <a:latin typeface="Futura Condensed"/>
                <a:cs typeface="Futura Condensed"/>
              </a:rPr>
              <a:t>.</a:t>
            </a:r>
            <a:endParaRPr lang="en-US" sz="1600" dirty="0">
              <a:latin typeface="Futura Condensed"/>
              <a:cs typeface="Futura Condensed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6732" y="1103273"/>
            <a:ext cx="69257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El </a:t>
            </a:r>
            <a:r>
              <a:rPr lang="en-US" sz="1400" dirty="0" err="1" smtClean="0">
                <a:latin typeface="Futura Condensed"/>
                <a:cs typeface="Futura Condensed"/>
              </a:rPr>
              <a:t>docente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puede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utilizar</a:t>
            </a:r>
            <a:r>
              <a:rPr lang="en-US" sz="1400" dirty="0" smtClean="0">
                <a:latin typeface="Futura Condensed"/>
                <a:cs typeface="Futura Condensed"/>
              </a:rPr>
              <a:t> el </a:t>
            </a:r>
            <a:r>
              <a:rPr lang="en-US" sz="1400" dirty="0" err="1" smtClean="0">
                <a:latin typeface="Futura Condensed"/>
                <a:cs typeface="Futura Condensed"/>
              </a:rPr>
              <a:t>siguiente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instrumento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para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reflexionar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sobre</a:t>
            </a:r>
            <a:r>
              <a:rPr lang="en-US" sz="1400" dirty="0" smtClean="0">
                <a:latin typeface="Futura Condensed"/>
                <a:cs typeface="Futura Condensed"/>
              </a:rPr>
              <a:t> el </a:t>
            </a:r>
            <a:r>
              <a:rPr lang="en-US" sz="1400" dirty="0" err="1" smtClean="0">
                <a:latin typeface="Futura Condensed"/>
                <a:cs typeface="Futura Condensed"/>
              </a:rPr>
              <a:t>modo</a:t>
            </a:r>
            <a:r>
              <a:rPr lang="en-US" sz="1400" dirty="0" smtClean="0">
                <a:latin typeface="Futura Condensed"/>
                <a:cs typeface="Futura Condensed"/>
              </a:rPr>
              <a:t> en </a:t>
            </a:r>
            <a:r>
              <a:rPr lang="en-US" sz="1400" dirty="0" err="1" smtClean="0">
                <a:latin typeface="Futura Condensed"/>
                <a:cs typeface="Futura Condensed"/>
              </a:rPr>
              <a:t>que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está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apoyando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las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prácticas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computacionales</a:t>
            </a:r>
            <a:r>
              <a:rPr lang="en-US" sz="1400" dirty="0" smtClean="0">
                <a:latin typeface="Futura Condensed"/>
                <a:cs typeface="Futura Condensed"/>
              </a:rPr>
              <a:t> en </a:t>
            </a:r>
            <a:r>
              <a:rPr lang="en-US" sz="1400" dirty="0" err="1" smtClean="0">
                <a:latin typeface="Futura Condensed"/>
                <a:cs typeface="Futura Condensed"/>
              </a:rPr>
              <a:t>su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entorno</a:t>
            </a:r>
            <a:r>
              <a:rPr lang="en-US" sz="1400" dirty="0" smtClean="0"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latin typeface="Futura Condensed"/>
                <a:cs typeface="Futura Condensed"/>
              </a:rPr>
              <a:t>aprendizaje</a:t>
            </a:r>
            <a:r>
              <a:rPr lang="en-US" sz="1400" dirty="0" smtClean="0">
                <a:latin typeface="Futura Condensed"/>
                <a:cs typeface="Futura Condensed"/>
              </a:rPr>
              <a:t> – </a:t>
            </a:r>
            <a:r>
              <a:rPr lang="en-US" sz="1400" dirty="0" err="1" smtClean="0">
                <a:latin typeface="Futura Condensed"/>
                <a:cs typeface="Futura Condensed"/>
              </a:rPr>
              <a:t>que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puede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ser</a:t>
            </a:r>
            <a:r>
              <a:rPr lang="en-US" sz="1400" dirty="0" smtClean="0">
                <a:latin typeface="Futura Condensed"/>
                <a:cs typeface="Futura Condensed"/>
              </a:rPr>
              <a:t> un aula, </a:t>
            </a:r>
            <a:r>
              <a:rPr lang="en-US" sz="1400" dirty="0" err="1" smtClean="0">
                <a:latin typeface="Futura Condensed"/>
                <a:cs typeface="Futura Condensed"/>
              </a:rPr>
              <a:t>una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biblioteca</a:t>
            </a:r>
            <a:r>
              <a:rPr lang="en-US" sz="1400" dirty="0" smtClean="0">
                <a:latin typeface="Futura Condensed"/>
                <a:cs typeface="Futura Condensed"/>
              </a:rPr>
              <a:t> o </a:t>
            </a:r>
            <a:r>
              <a:rPr lang="en-US" sz="1400" dirty="0" err="1" smtClean="0">
                <a:latin typeface="Futura Condensed"/>
                <a:cs typeface="Futura Condensed"/>
              </a:rPr>
              <a:t>cualquier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otro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entorno</a:t>
            </a:r>
            <a:r>
              <a:rPr lang="en-US" sz="1400" dirty="0" smtClean="0">
                <a:latin typeface="Futura Condensed"/>
                <a:cs typeface="Futura Condensed"/>
              </a:rPr>
              <a:t>. El </a:t>
            </a:r>
            <a:r>
              <a:rPr lang="en-US" sz="1400" dirty="0" err="1" smtClean="0">
                <a:latin typeface="Futura Condensed"/>
                <a:cs typeface="Futura Condensed"/>
              </a:rPr>
              <a:t>objetivo</a:t>
            </a:r>
            <a:r>
              <a:rPr lang="en-US" sz="1400" dirty="0" smtClean="0"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latin typeface="Futura Condensed"/>
                <a:cs typeface="Futura Condensed"/>
              </a:rPr>
              <a:t>este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instrumento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ayudar</a:t>
            </a:r>
            <a:r>
              <a:rPr lang="en-US" sz="1400" dirty="0" smtClean="0">
                <a:latin typeface="Futura Condensed"/>
                <a:cs typeface="Futura Condensed"/>
              </a:rPr>
              <a:t> al </a:t>
            </a:r>
            <a:r>
              <a:rPr lang="en-US" sz="1400" dirty="0" err="1" smtClean="0">
                <a:latin typeface="Futura Condensed"/>
                <a:cs typeface="Futura Condensed"/>
              </a:rPr>
              <a:t>formador</a:t>
            </a:r>
            <a:r>
              <a:rPr lang="en-US" sz="1400" dirty="0" smtClean="0">
                <a:latin typeface="Futura Condensed"/>
                <a:cs typeface="Futura Condensed"/>
              </a:rPr>
              <a:t> a </a:t>
            </a:r>
            <a:r>
              <a:rPr lang="en-US" sz="1400" dirty="0" err="1" smtClean="0">
                <a:latin typeface="Futura Condensed"/>
                <a:cs typeface="Futura Condensed"/>
              </a:rPr>
              <a:t>darse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cuenta</a:t>
            </a:r>
            <a:r>
              <a:rPr lang="en-US" sz="1400" dirty="0" smtClean="0">
                <a:latin typeface="Futura Condensed"/>
                <a:cs typeface="Futura Condensed"/>
              </a:rPr>
              <a:t> de los </a:t>
            </a:r>
            <a:r>
              <a:rPr lang="en-US" sz="1400" dirty="0" err="1" smtClean="0">
                <a:latin typeface="Futura Condensed"/>
                <a:cs typeface="Futura Condensed"/>
              </a:rPr>
              <a:t>tipos</a:t>
            </a:r>
            <a:r>
              <a:rPr lang="en-US" sz="1400" dirty="0" smtClean="0"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latin typeface="Futura Condensed"/>
                <a:cs typeface="Futura Condensed"/>
              </a:rPr>
              <a:t>oportunidades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para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aprender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que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está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diseñando</a:t>
            </a:r>
            <a:r>
              <a:rPr lang="en-US" sz="1400" dirty="0" smtClean="0">
                <a:latin typeface="Futura Condensed"/>
                <a:cs typeface="Futura Condensed"/>
              </a:rPr>
              <a:t> y </a:t>
            </a:r>
            <a:r>
              <a:rPr lang="en-US" sz="1400" dirty="0" err="1" smtClean="0">
                <a:latin typeface="Futura Condensed"/>
                <a:cs typeface="Futura Condensed"/>
              </a:rPr>
              <a:t>apoyando</a:t>
            </a:r>
            <a:r>
              <a:rPr lang="en-US" sz="1400" dirty="0" smtClean="0">
                <a:latin typeface="Futura Condensed"/>
                <a:cs typeface="Futura Condensed"/>
              </a:rPr>
              <a:t>.</a:t>
            </a:r>
            <a:endParaRPr lang="en-US" sz="1400" dirty="0">
              <a:latin typeface="Futura Condensed"/>
              <a:cs typeface="Futura Condense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2861" y="857052"/>
            <a:ext cx="666107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5425" indent="-225425">
              <a:spcAft>
                <a:spcPts val="600"/>
              </a:spcAft>
            </a:pPr>
            <a:r>
              <a:rPr lang="en-US" sz="1600" b="1" dirty="0" smtClean="0">
                <a:latin typeface="Futura Condensed"/>
                <a:cs typeface="Futura Condensed"/>
              </a:rPr>
              <a:t>APOYAR LAS PRÁCTICAS COMPUTACIONALES EN EL AULA</a:t>
            </a:r>
            <a:endParaRPr lang="en-US" sz="1600" b="1" dirty="0">
              <a:latin typeface="Futura Condensed"/>
              <a:cs typeface="Futura Condensed"/>
            </a:endParaRPr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144</a:t>
            </a:r>
            <a:endParaRPr lang="en-US" dirty="0"/>
          </a:p>
        </p:txBody>
      </p:sp>
      <p:graphicFrame>
        <p:nvGraphicFramePr>
          <p:cNvPr id="12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476809"/>
              </p:ext>
            </p:extLst>
          </p:nvPr>
        </p:nvGraphicFramePr>
        <p:xfrm>
          <a:off x="572861" y="6267151"/>
          <a:ext cx="6631218" cy="3288035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902854"/>
                <a:gridCol w="545800"/>
                <a:gridCol w="524808"/>
                <a:gridCol w="657756"/>
              </a:tblGrid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La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actividad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oportunidades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los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alumnos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…</a:t>
                      </a:r>
                      <a:endParaRPr lang="en-US" sz="11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NADA</a:t>
                      </a:r>
                      <a:endParaRPr lang="en-US" sz="11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ALGO</a:t>
                      </a:r>
                      <a:endParaRPr lang="en-US" sz="11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MUCHO</a:t>
                      </a:r>
                      <a:endParaRPr lang="en-US" sz="11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Observen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lo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ocurre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cuando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ejecutan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su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Describan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funciona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forma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distinta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a lo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quieren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Revisen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los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programas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investigar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la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causa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un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problema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Hagan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cambios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pruebas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ver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ocurre</a:t>
                      </a:r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Consideren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otras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formas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resolver el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problema</a:t>
                      </a:r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 gridSpan="4">
                  <a:txBody>
                    <a:bodyPr/>
                    <a:lstStyle/>
                    <a:p>
                      <a:pPr algn="r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NOTAS PARA LA PRÓXIMA VEZ</a:t>
                      </a:r>
                    </a:p>
                    <a:p>
                      <a:pPr algn="r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Si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nada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, ¿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puedo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hacer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hueco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o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dejar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tiempo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haya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más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oportunidades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? </a:t>
                      </a:r>
                      <a:br>
                        <a:rPr lang="en-US" sz="1100" b="0" i="0" dirty="0" smtClean="0">
                          <a:latin typeface="Futura Condensed"/>
                          <a:cs typeface="Futura Condensed"/>
                        </a:rPr>
                      </a:b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Si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algo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, ¿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puedo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profundizar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reforzar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estas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actividades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?</a:t>
                      </a:r>
                      <a:br>
                        <a:rPr lang="en-US" sz="1100" b="0" i="0" dirty="0" smtClean="0">
                          <a:latin typeface="Futura Condensed"/>
                          <a:cs typeface="Futura Condensed"/>
                        </a:rPr>
                      </a:b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Si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mucho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, ¿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he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aprendido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o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me he dado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cuenta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?</a:t>
                      </a:r>
                    </a:p>
                    <a:p>
                      <a:pPr algn="r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  <a:p>
                      <a:pPr algn="r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  <a:p>
                      <a:pPr algn="r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  <a:p>
                      <a:pPr algn="r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  <a:p>
                      <a:pPr algn="r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6435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2861" y="2194837"/>
            <a:ext cx="666107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5425" indent="-225425">
              <a:spcAft>
                <a:spcPts val="600"/>
              </a:spcAft>
            </a:pPr>
            <a:r>
              <a:rPr lang="en-US" sz="1600" dirty="0">
                <a:latin typeface="Futura Condensed"/>
                <a:cs typeface="Futura Condensed"/>
              </a:rPr>
              <a:t>REUTILIZACIÓN Y REINVENCIÓN: </a:t>
            </a:r>
            <a:r>
              <a:rPr lang="en-US" sz="1600" dirty="0" err="1" smtClean="0">
                <a:latin typeface="Futura Condensed"/>
                <a:cs typeface="Futura Condensed"/>
              </a:rPr>
              <a:t>crear</a:t>
            </a:r>
            <a:r>
              <a:rPr lang="en-US" sz="1600" dirty="0" smtClean="0">
                <a:latin typeface="Futura Condensed"/>
                <a:cs typeface="Futura Condensed"/>
              </a:rPr>
              <a:t> </a:t>
            </a:r>
            <a:r>
              <a:rPr lang="en-US" sz="1600" dirty="0" err="1" smtClean="0">
                <a:latin typeface="Futura Condensed"/>
                <a:cs typeface="Futura Condensed"/>
              </a:rPr>
              <a:t>algo</a:t>
            </a:r>
            <a:r>
              <a:rPr lang="en-US" sz="1600" dirty="0" smtClean="0">
                <a:latin typeface="Futura Condensed"/>
                <a:cs typeface="Futura Condensed"/>
              </a:rPr>
              <a:t> a </a:t>
            </a:r>
            <a:r>
              <a:rPr lang="en-US" sz="1600" dirty="0" err="1" smtClean="0">
                <a:latin typeface="Futura Condensed"/>
                <a:cs typeface="Futura Condensed"/>
              </a:rPr>
              <a:t>partir</a:t>
            </a:r>
            <a:r>
              <a:rPr lang="en-US" sz="1600" dirty="0" smtClean="0">
                <a:latin typeface="Futura Condensed"/>
                <a:cs typeface="Futura Condensed"/>
              </a:rPr>
              <a:t> de </a:t>
            </a:r>
            <a:r>
              <a:rPr lang="en-US" sz="1600" dirty="0" err="1" smtClean="0">
                <a:latin typeface="Futura Condensed"/>
                <a:cs typeface="Futura Condensed"/>
              </a:rPr>
              <a:t>proyectos</a:t>
            </a:r>
            <a:r>
              <a:rPr lang="en-US" sz="1600" dirty="0" smtClean="0">
                <a:latin typeface="Futura Condensed"/>
                <a:cs typeface="Futura Condensed"/>
              </a:rPr>
              <a:t> o ideas </a:t>
            </a:r>
            <a:r>
              <a:rPr lang="en-US" sz="1600" dirty="0" err="1" smtClean="0">
                <a:latin typeface="Futura Condensed"/>
                <a:cs typeface="Futura Condensed"/>
              </a:rPr>
              <a:t>existentes</a:t>
            </a:r>
            <a:endParaRPr lang="en-US" sz="1600" dirty="0">
              <a:latin typeface="Futura Condensed"/>
              <a:cs typeface="Futura Condense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2861" y="5877591"/>
            <a:ext cx="666107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latin typeface="Futura Condensed"/>
                <a:cs typeface="Futura Condensed"/>
              </a:rPr>
              <a:t>ABSTRACCIÓN Y MODULARIZACIÓN: </a:t>
            </a:r>
            <a:r>
              <a:rPr lang="en-US" sz="1600" dirty="0" smtClean="0">
                <a:latin typeface="Futura Condensed"/>
                <a:cs typeface="Futura Condensed"/>
              </a:rPr>
              <a:t>exploring connections between the whole and the parts</a:t>
            </a:r>
            <a:endParaRPr lang="en-US" sz="1600" dirty="0">
              <a:latin typeface="Futura Condensed"/>
              <a:cs typeface="Futura Condensed"/>
            </a:endParaRPr>
          </a:p>
        </p:txBody>
      </p:sp>
      <p:sp>
        <p:nvSpPr>
          <p:cNvPr id="8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145</a:t>
            </a:r>
            <a:endParaRPr lang="en-US" dirty="0"/>
          </a:p>
        </p:txBody>
      </p:sp>
      <p:graphicFrame>
        <p:nvGraphicFramePr>
          <p:cNvPr id="10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054107"/>
              </p:ext>
            </p:extLst>
          </p:nvPr>
        </p:nvGraphicFramePr>
        <p:xfrm>
          <a:off x="586633" y="6225126"/>
          <a:ext cx="6631218" cy="2725423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902854"/>
                <a:gridCol w="545800"/>
                <a:gridCol w="524808"/>
                <a:gridCol w="657756"/>
              </a:tblGrid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La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actividad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oportunidades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los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alumnos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…</a:t>
                      </a:r>
                      <a:endParaRPr lang="en-US" sz="11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NADA</a:t>
                      </a:r>
                      <a:endParaRPr lang="en-US" sz="11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ALGO</a:t>
                      </a:r>
                      <a:endParaRPr lang="en-US" sz="11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MUCHO</a:t>
                      </a:r>
                      <a:endParaRPr lang="en-US" sz="11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Decidan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objetos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se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necesitan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en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su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, y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dónde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deberían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ir.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Decidan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programas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se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necesitan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en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su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, y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deberían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hacer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.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Organicen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los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programas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modo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tengan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sentido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tanto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ellos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como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otros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 gridSpan="4">
                  <a:txBody>
                    <a:bodyPr/>
                    <a:lstStyle/>
                    <a:p>
                      <a:pPr algn="r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NOTAS PARA LA PRÓXIMA VEZ</a:t>
                      </a:r>
                    </a:p>
                    <a:p>
                      <a:pPr algn="r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Si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nada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, ¿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puedo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hacer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hueco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o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dejar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tiempo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haya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más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oportunidades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? </a:t>
                      </a:r>
                      <a:br>
                        <a:rPr lang="en-US" sz="1100" b="0" i="0" dirty="0" smtClean="0">
                          <a:latin typeface="Futura Condensed"/>
                          <a:cs typeface="Futura Condensed"/>
                        </a:rPr>
                      </a:b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Si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algo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, ¿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puedo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profundizar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reforzar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estas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actividades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?</a:t>
                      </a:r>
                      <a:br>
                        <a:rPr lang="en-US" sz="1100" b="0" i="0" dirty="0" smtClean="0">
                          <a:latin typeface="Futura Condensed"/>
                          <a:cs typeface="Futura Condensed"/>
                        </a:rPr>
                      </a:b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Si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mucho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, ¿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he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aprendido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o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me he dado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cuenta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?</a:t>
                      </a:r>
                    </a:p>
                    <a:p>
                      <a:pPr algn="r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  <a:p>
                      <a:pPr algn="r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  <a:p>
                      <a:pPr algn="r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  <a:p>
                      <a:pPr algn="r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  <a:p>
                      <a:pPr algn="r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1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815328"/>
              </p:ext>
            </p:extLst>
          </p:nvPr>
        </p:nvGraphicFramePr>
        <p:xfrm>
          <a:off x="586633" y="2568435"/>
          <a:ext cx="6631218" cy="3006729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4902854"/>
                <a:gridCol w="545800"/>
                <a:gridCol w="524808"/>
                <a:gridCol w="657756"/>
              </a:tblGrid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La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actividad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ofrece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oportunidades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 los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alumnos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…</a:t>
                      </a:r>
                      <a:endParaRPr lang="en-US" sz="11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NADA</a:t>
                      </a:r>
                      <a:endParaRPr lang="en-US" sz="11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ALGO</a:t>
                      </a:r>
                      <a:endParaRPr lang="en-US" sz="11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MUCHO</a:t>
                      </a:r>
                      <a:endParaRPr lang="en-US" sz="1100" b="1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Encuentren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ideas 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inspiración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probando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otros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y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leyendo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sus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programas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Seleccionen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una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parte de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otro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y lo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adapten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su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Modifiquen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existente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mejorarlo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ampliarlo</a:t>
                      </a:r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Den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crédito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a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otras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personas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cuyo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trabajo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han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utilizado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como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punto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partida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o les ha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inspirado</a:t>
                      </a:r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1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1306">
                <a:tc gridSpan="4">
                  <a:txBody>
                    <a:bodyPr/>
                    <a:lstStyle/>
                    <a:p>
                      <a:pPr algn="r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NOTAS PARA LA PRÓXIMA VEZ</a:t>
                      </a:r>
                    </a:p>
                    <a:p>
                      <a:pPr algn="r"/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Si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baseline="0" dirty="0" smtClean="0">
                          <a:latin typeface="Futura Condensed"/>
                          <a:cs typeface="Futura Condensed"/>
                        </a:rPr>
                        <a:t>nada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, ¿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puedo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hacer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hueco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o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dejar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tiempo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que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haya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más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baseline="0" dirty="0" err="1" smtClean="0">
                          <a:latin typeface="Futura Condensed"/>
                          <a:cs typeface="Futura Condensed"/>
                        </a:rPr>
                        <a:t>oportunidades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? </a:t>
                      </a:r>
                      <a:br>
                        <a:rPr lang="en-US" sz="1100" b="0" i="0" dirty="0" smtClean="0">
                          <a:latin typeface="Futura Condensed"/>
                          <a:cs typeface="Futura Condensed"/>
                        </a:rPr>
                      </a:b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Si </a:t>
                      </a:r>
                      <a:r>
                        <a:rPr lang="en-US" sz="1100" b="1" i="0" dirty="0" err="1" smtClean="0">
                          <a:latin typeface="Futura Condensed"/>
                          <a:cs typeface="Futura Condensed"/>
                        </a:rPr>
                        <a:t>algo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, ¿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puedo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profundizar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reforzar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estas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actividades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?</a:t>
                      </a:r>
                      <a:br>
                        <a:rPr lang="en-US" sz="1100" b="0" i="0" dirty="0" smtClean="0">
                          <a:latin typeface="Futura Condensed"/>
                          <a:cs typeface="Futura Condensed"/>
                        </a:rPr>
                      </a:b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Si</a:t>
                      </a:r>
                      <a:r>
                        <a:rPr lang="en-US" sz="11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100" b="1" i="0" dirty="0" smtClean="0">
                          <a:latin typeface="Futura Condensed"/>
                          <a:cs typeface="Futura Condensed"/>
                        </a:rPr>
                        <a:t>mucho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, ¿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he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aprendido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o de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 me he dado </a:t>
                      </a:r>
                      <a:r>
                        <a:rPr lang="en-US" sz="1100" b="0" i="0" dirty="0" err="1" smtClean="0">
                          <a:latin typeface="Futura Condensed"/>
                          <a:cs typeface="Futura Condensed"/>
                        </a:rPr>
                        <a:t>cuenta</a:t>
                      </a:r>
                      <a:r>
                        <a:rPr lang="en-US" sz="1100" b="0" i="0" dirty="0" smtClean="0">
                          <a:latin typeface="Futura Condensed"/>
                          <a:cs typeface="Futura Condensed"/>
                        </a:rPr>
                        <a:t>?</a:t>
                      </a:r>
                    </a:p>
                    <a:p>
                      <a:pPr algn="r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  <a:p>
                      <a:pPr algn="r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  <a:p>
                      <a:pPr algn="r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  <a:p>
                      <a:pPr algn="r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  <a:p>
                      <a:pPr algn="r"/>
                      <a:endParaRPr lang="en-US" sz="1100" b="0" i="0" dirty="0" smtClean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3509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880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457995" y="2830659"/>
            <a:ext cx="3324338" cy="2990934"/>
            <a:chOff x="457995" y="2830659"/>
            <a:chExt cx="3324338" cy="2990934"/>
          </a:xfrm>
        </p:grpSpPr>
        <p:sp>
          <p:nvSpPr>
            <p:cNvPr id="14" name="TextBox 13"/>
            <p:cNvSpPr txBox="1"/>
            <p:nvPr/>
          </p:nvSpPr>
          <p:spPr>
            <a:xfrm>
              <a:off x="551129" y="3328603"/>
              <a:ext cx="3231204" cy="249299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Pregunta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acerca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experiencias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ordenadores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derecha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smtClean="0">
                  <a:latin typeface="Futura Condensed"/>
                  <a:cs typeface="Futura Condensed"/>
                </a:rPr>
                <a:t>Introduce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informática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creativa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con Scratch y al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tipo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serán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capaces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mostrándoles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vídeo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resumen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Scratch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algunos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muestra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podrían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encontrar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inspiradores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cautivadores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Explica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próximas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sesiones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ellos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crearán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propios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informáticos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multimedia con Scratch.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vas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?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imaginen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tipo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quieren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Scratch.</a:t>
              </a:r>
              <a:endParaRPr lang="en-US" sz="1200" b="1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57995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51129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4007796" y="2830659"/>
            <a:ext cx="3307404" cy="1698273"/>
            <a:chOff x="4007796" y="2830659"/>
            <a:chExt cx="3307404" cy="1698273"/>
          </a:xfrm>
        </p:grpSpPr>
        <p:sp>
          <p:nvSpPr>
            <p:cNvPr id="18" name="TextBox 17"/>
            <p:cNvSpPr txBox="1"/>
            <p:nvPr/>
          </p:nvSpPr>
          <p:spPr>
            <a:xfrm>
              <a:off x="4104914" y="3328603"/>
              <a:ext cx="3117152" cy="1200329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>
                  <a:latin typeface="Futura Condensed"/>
                  <a:cs typeface="Futura Condensed"/>
                </a:rPr>
                <a:t>P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royector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mostrar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vídeo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resumen</a:t>
              </a:r>
              <a:r>
                <a:rPr lang="en-US" sz="1200" dirty="0" smtClean="0">
                  <a:latin typeface="Futura Condensed"/>
                  <a:cs typeface="Futura Condensed"/>
                </a:rPr>
                <a:t> de Scratch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Vídeo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resumen</a:t>
              </a:r>
              <a:r>
                <a:rPr lang="en-US" sz="1200" dirty="0" smtClean="0">
                  <a:latin typeface="Futura Condensed"/>
                  <a:cs typeface="Futura Condensed"/>
                </a:rPr>
                <a:t> de Scratch: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pt-BR" sz="1200" dirty="0" err="1" smtClean="0">
                  <a:latin typeface="Futura Condensed"/>
                  <a:cs typeface="Futura Condensed"/>
                </a:rPr>
                <a:t>http</a:t>
              </a:r>
              <a:r>
                <a:rPr lang="pt-BR" sz="1200" dirty="0" smtClean="0">
                  <a:latin typeface="Futura Condensed"/>
                  <a:cs typeface="Futura Condensed"/>
                </a:rPr>
                <a:t>:</a:t>
              </a:r>
              <a:r>
                <a:rPr lang="pt-BR" sz="1200" dirty="0">
                  <a:latin typeface="Futura Condensed"/>
                  <a:cs typeface="Futura Condensed"/>
                </a:rPr>
                <a:t>//vimeo.com/65583694</a:t>
              </a:r>
              <a:br>
                <a:rPr lang="pt-BR" sz="1200" dirty="0">
                  <a:latin typeface="Futura Condensed"/>
                  <a:cs typeface="Futura Condensed"/>
                </a:rPr>
              </a:br>
              <a:r>
                <a:rPr lang="pt-BR" sz="1200" dirty="0" err="1" smtClean="0">
                  <a:latin typeface="Futura Condensed"/>
                  <a:cs typeface="Futura Condensed"/>
                </a:rPr>
                <a:t>http</a:t>
              </a:r>
              <a:r>
                <a:rPr lang="pt-BR" sz="1200" dirty="0">
                  <a:latin typeface="Futura Condensed"/>
                  <a:cs typeface="Futura Condensed"/>
                </a:rPr>
                <a:t>://youtu.be/-</a:t>
              </a:r>
              <a:r>
                <a:rPr lang="pt-BR" sz="1200" dirty="0" smtClean="0">
                  <a:latin typeface="Futura Condensed"/>
                  <a:cs typeface="Futura Condensed"/>
                </a:rPr>
                <a:t>SjuiawRMU4</a:t>
              </a:r>
              <a:endParaRPr lang="en-US" sz="1200" i="1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muestra</a:t>
              </a:r>
              <a:r>
                <a:rPr lang="en-US" sz="1200" dirty="0" smtClean="0">
                  <a:latin typeface="Futura Condensed"/>
                  <a:cs typeface="Futura Condensed"/>
                </a:rPr>
                <a:t>: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/studios/137903</a:t>
              </a:r>
              <a:endParaRPr lang="pt-BR" sz="1200" dirty="0">
                <a:latin typeface="Futura Condensed"/>
                <a:cs typeface="Futura Condense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07796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104915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4007796" y="4640173"/>
            <a:ext cx="3307404" cy="1326824"/>
            <a:chOff x="3992282" y="2832776"/>
            <a:chExt cx="3307404" cy="1326824"/>
          </a:xfrm>
        </p:grpSpPr>
        <p:sp>
          <p:nvSpPr>
            <p:cNvPr id="84" name="TextBox 83"/>
            <p:cNvSpPr txBox="1"/>
            <p:nvPr/>
          </p:nvSpPr>
          <p:spPr>
            <a:xfrm>
              <a:off x="4089400" y="3328603"/>
              <a:ext cx="3117152" cy="83099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formas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distintas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interaccionas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ordenadores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Cuántos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modos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implican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creativo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ordenadores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4007796" y="6004766"/>
            <a:ext cx="3307404" cy="1511490"/>
            <a:chOff x="3992282" y="2832776"/>
            <a:chExt cx="3307404" cy="1511490"/>
          </a:xfrm>
        </p:grpSpPr>
        <p:sp>
          <p:nvSpPr>
            <p:cNvPr id="88" name="TextBox 87"/>
            <p:cNvSpPr txBox="1"/>
            <p:nvPr/>
          </p:nvSpPr>
          <p:spPr>
            <a:xfrm>
              <a:off x="4089400" y="3328603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lluvia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ideas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produjo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rango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diverso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amplio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ideas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? Si no,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trata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mostrarles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tipos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ejemplo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ofrezcan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ideas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posibilidades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ofrece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63" name="TextBox 62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4" name="Straight Connector 63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71" name="Straight Connector 70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73" name="TextBox 72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95" name="Straight Connector 94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9" name="TextBox 98"/>
          <p:cNvSpPr txBox="1"/>
          <p:nvPr/>
        </p:nvSpPr>
        <p:spPr>
          <a:xfrm>
            <a:off x="551129" y="8142739"/>
            <a:ext cx="3231204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Si no </a:t>
            </a:r>
            <a:r>
              <a:rPr lang="en-US" sz="1200" dirty="0" err="1" smtClean="0">
                <a:latin typeface="Futura Condensed"/>
                <a:cs typeface="Futura Condensed"/>
              </a:rPr>
              <a:t>tienes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conexión</a:t>
            </a:r>
            <a:r>
              <a:rPr lang="en-US" sz="1200" dirty="0" smtClean="0">
                <a:latin typeface="Futura Condensed"/>
                <a:cs typeface="Futura Condensed"/>
              </a:rPr>
              <a:t> a internet, </a:t>
            </a:r>
            <a:r>
              <a:rPr lang="en-US" sz="1200" dirty="0" err="1" smtClean="0">
                <a:latin typeface="Futura Condensed"/>
                <a:cs typeface="Futura Condensed"/>
              </a:rPr>
              <a:t>puedes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descargar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vídeo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Vimeo</a:t>
            </a:r>
            <a:r>
              <a:rPr lang="en-US" sz="1200" dirty="0" smtClean="0">
                <a:latin typeface="Futura Condensed"/>
                <a:cs typeface="Futura Condensed"/>
              </a:rPr>
              <a:t> antes de la </a:t>
            </a:r>
            <a:r>
              <a:rPr lang="en-US" sz="1200" dirty="0" err="1" smtClean="0">
                <a:latin typeface="Futura Condensed"/>
                <a:cs typeface="Futura Condensed"/>
              </a:rPr>
              <a:t>clase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  <a:br>
              <a:rPr lang="en-US" sz="1200" dirty="0" smtClean="0">
                <a:latin typeface="Futura Condensed"/>
                <a:cs typeface="Futura Condensed"/>
              </a:rPr>
            </a:br>
            <a:r>
              <a:rPr lang="pt-BR" sz="1200" dirty="0" err="1" smtClean="0">
                <a:latin typeface="Futura Condensed"/>
                <a:cs typeface="Futura Condensed"/>
              </a:rPr>
              <a:t>http</a:t>
            </a:r>
            <a:r>
              <a:rPr lang="pt-BR" sz="1200" dirty="0">
                <a:latin typeface="Futura Condensed"/>
                <a:cs typeface="Futura Condensed"/>
              </a:rPr>
              <a:t>://</a:t>
            </a:r>
            <a:r>
              <a:rPr lang="pt-BR" sz="1200" dirty="0" err="1">
                <a:latin typeface="Futura Condensed"/>
                <a:cs typeface="Futura Condensed"/>
              </a:rPr>
              <a:t>vimeo.com</a:t>
            </a:r>
            <a:r>
              <a:rPr lang="pt-BR" sz="1200" dirty="0">
                <a:latin typeface="Futura Condensed"/>
                <a:cs typeface="Futura Condensed"/>
              </a:rPr>
              <a:t>/</a:t>
            </a:r>
            <a:r>
              <a:rPr lang="pt-BR" sz="1200" dirty="0" smtClean="0">
                <a:latin typeface="Futura Condensed"/>
                <a:cs typeface="Futura Condensed"/>
              </a:rPr>
              <a:t>65583694</a:t>
            </a:r>
            <a:endParaRPr lang="pt-BR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pt-BR" sz="1200" dirty="0" err="1" smtClean="0">
                <a:latin typeface="Futura Condensed"/>
                <a:cs typeface="Futura Condensed"/>
              </a:rPr>
              <a:t>En</a:t>
            </a:r>
            <a:r>
              <a:rPr lang="pt-BR" sz="1200" dirty="0" smtClean="0">
                <a:latin typeface="Futura Condensed"/>
                <a:cs typeface="Futura Condensed"/>
              </a:rPr>
              <a:t> lugar de </a:t>
            </a:r>
            <a:r>
              <a:rPr lang="pt-BR" sz="1200" dirty="0" err="1" smtClean="0">
                <a:latin typeface="Futura Condensed"/>
                <a:cs typeface="Futura Condensed"/>
              </a:rPr>
              <a:t>escribir</a:t>
            </a:r>
            <a:r>
              <a:rPr lang="pt-BR" sz="1200" dirty="0" smtClean="0">
                <a:latin typeface="Futura Condensed"/>
                <a:cs typeface="Futura Condensed"/>
              </a:rPr>
              <a:t> sus </a:t>
            </a:r>
            <a:r>
              <a:rPr lang="pt-BR" sz="1200" dirty="0" err="1" smtClean="0">
                <a:latin typeface="Futura Condensed"/>
                <a:cs typeface="Futura Condensed"/>
              </a:rPr>
              <a:t>respuestas</a:t>
            </a:r>
            <a:r>
              <a:rPr lang="pt-BR" sz="1200" dirty="0" smtClean="0">
                <a:latin typeface="Futura Condensed"/>
                <a:cs typeface="Futura Condensed"/>
              </a:rPr>
              <a:t> a </a:t>
            </a:r>
            <a:r>
              <a:rPr lang="pt-BR" sz="1200" dirty="0" err="1" smtClean="0">
                <a:latin typeface="Futura Condensed"/>
                <a:cs typeface="Futura Condensed"/>
              </a:rPr>
              <a:t>las</a:t>
            </a:r>
            <a:r>
              <a:rPr lang="pt-BR" sz="1200" dirty="0" smtClean="0">
                <a:latin typeface="Futura Condensed"/>
                <a:cs typeface="Futura Condensed"/>
              </a:rPr>
              <a:t> preguntas de </a:t>
            </a:r>
            <a:r>
              <a:rPr lang="pt-BR" sz="1200" dirty="0" err="1" smtClean="0">
                <a:latin typeface="Futura Condensed"/>
                <a:cs typeface="Futura Condensed"/>
              </a:rPr>
              <a:t>reflexión</a:t>
            </a:r>
            <a:r>
              <a:rPr lang="pt-BR" sz="1200" dirty="0" smtClean="0">
                <a:latin typeface="Futura Condensed"/>
                <a:cs typeface="Futura Condensed"/>
              </a:rPr>
              <a:t>, anima a </a:t>
            </a:r>
            <a:r>
              <a:rPr lang="pt-BR" sz="1200" dirty="0" err="1" smtClean="0">
                <a:latin typeface="Futura Condensed"/>
                <a:cs typeface="Futura Condensed"/>
              </a:rPr>
              <a:t>tus</a:t>
            </a:r>
            <a:r>
              <a:rPr lang="pt-BR" sz="1200" dirty="0" smtClean="0">
                <a:latin typeface="Futura Condensed"/>
                <a:cs typeface="Futura Condensed"/>
              </a:rPr>
              <a:t> </a:t>
            </a:r>
            <a:r>
              <a:rPr lang="pt-BR" sz="1200" dirty="0" err="1" smtClean="0">
                <a:latin typeface="Futura Condensed"/>
                <a:cs typeface="Futura Condensed"/>
              </a:rPr>
              <a:t>estudiantes</a:t>
            </a:r>
            <a:r>
              <a:rPr lang="pt-BR" sz="1200" dirty="0" smtClean="0">
                <a:latin typeface="Futura Condensed"/>
                <a:cs typeface="Futura Condensed"/>
              </a:rPr>
              <a:t> que </a:t>
            </a:r>
            <a:r>
              <a:rPr lang="pt-BR" sz="1200" dirty="0" err="1" smtClean="0">
                <a:latin typeface="Futura Condensed"/>
                <a:cs typeface="Futura Condensed"/>
              </a:rPr>
              <a:t>sean</a:t>
            </a:r>
            <a:r>
              <a:rPr lang="pt-BR" sz="1200" dirty="0" smtClean="0">
                <a:latin typeface="Futura Condensed"/>
                <a:cs typeface="Futura Condensed"/>
              </a:rPr>
              <a:t> </a:t>
            </a:r>
            <a:r>
              <a:rPr lang="pt-BR" sz="1200" dirty="0" err="1" smtClean="0">
                <a:latin typeface="Futura Condensed"/>
                <a:cs typeface="Futura Condensed"/>
              </a:rPr>
              <a:t>creativos</a:t>
            </a:r>
            <a:r>
              <a:rPr lang="pt-BR" sz="1200" dirty="0" smtClean="0">
                <a:latin typeface="Futura Condensed"/>
                <a:cs typeface="Futura Condensed"/>
              </a:rPr>
              <a:t> </a:t>
            </a:r>
            <a:r>
              <a:rPr lang="pt-BR" sz="1200" dirty="0" err="1" smtClean="0">
                <a:latin typeface="Futura Condensed"/>
                <a:cs typeface="Futura Condensed"/>
              </a:rPr>
              <a:t>y</a:t>
            </a:r>
            <a:r>
              <a:rPr lang="pt-BR" sz="1200" dirty="0" smtClean="0">
                <a:latin typeface="Futura Condensed"/>
                <a:cs typeface="Futura Condensed"/>
              </a:rPr>
              <a:t> que </a:t>
            </a:r>
            <a:r>
              <a:rPr lang="pt-BR" sz="1200" dirty="0" err="1" smtClean="0">
                <a:latin typeface="Futura Condensed"/>
                <a:cs typeface="Futura Condensed"/>
              </a:rPr>
              <a:t>dibujen</a:t>
            </a:r>
            <a:r>
              <a:rPr lang="pt-BR" sz="1200" dirty="0" smtClean="0">
                <a:latin typeface="Futura Condensed"/>
                <a:cs typeface="Futura Condensed"/>
              </a:rPr>
              <a:t> sus </a:t>
            </a:r>
            <a:r>
              <a:rPr lang="pt-BR" sz="1200" dirty="0" err="1" smtClean="0">
                <a:latin typeface="Futura Condensed"/>
                <a:cs typeface="Futura Condensed"/>
              </a:rPr>
              <a:t>respuestas</a:t>
            </a:r>
            <a:r>
              <a:rPr lang="pt-BR" sz="1200" dirty="0" smtClean="0">
                <a:latin typeface="Futura Condensed"/>
                <a:cs typeface="Futura Condensed"/>
              </a:rPr>
              <a:t>. (Por </a:t>
            </a:r>
            <a:r>
              <a:rPr lang="pt-BR" sz="1200" dirty="0" err="1" smtClean="0">
                <a:latin typeface="Futura Condensed"/>
                <a:cs typeface="Futura Condensed"/>
              </a:rPr>
              <a:t>ejemplo</a:t>
            </a:r>
            <a:r>
              <a:rPr lang="pt-BR" sz="1200" dirty="0">
                <a:latin typeface="Futura Condensed"/>
                <a:cs typeface="Futura Condensed"/>
              </a:rPr>
              <a:t>:</a:t>
            </a:r>
            <a:r>
              <a:rPr lang="pt-BR" sz="1200" dirty="0" smtClean="0">
                <a:latin typeface="Futura Condensed"/>
                <a:cs typeface="Futura Condensed"/>
              </a:rPr>
              <a:t> “</a:t>
            </a:r>
            <a:r>
              <a:rPr lang="pt-BR" sz="1200" dirty="0" err="1" smtClean="0">
                <a:latin typeface="Futura Condensed"/>
                <a:cs typeface="Futura Condensed"/>
              </a:rPr>
              <a:t>Dibuja</a:t>
            </a:r>
            <a:r>
              <a:rPr lang="pt-BR" sz="1200" dirty="0" smtClean="0">
                <a:latin typeface="Futura Condensed"/>
                <a:cs typeface="Futura Condensed"/>
              </a:rPr>
              <a:t> </a:t>
            </a:r>
            <a:r>
              <a:rPr lang="pt-BR" sz="1200" dirty="0" err="1" smtClean="0">
                <a:latin typeface="Futura Condensed"/>
                <a:cs typeface="Futura Condensed"/>
              </a:rPr>
              <a:t>los</a:t>
            </a:r>
            <a:r>
              <a:rPr lang="pt-BR" sz="1200" dirty="0" smtClean="0">
                <a:latin typeface="Futura Condensed"/>
                <a:cs typeface="Futura Condensed"/>
              </a:rPr>
              <a:t> modos </a:t>
            </a:r>
            <a:r>
              <a:rPr lang="pt-BR" sz="1200" dirty="0" err="1" smtClean="0">
                <a:latin typeface="Futura Condensed"/>
                <a:cs typeface="Futura Condensed"/>
              </a:rPr>
              <a:t>en</a:t>
            </a:r>
            <a:r>
              <a:rPr lang="pt-BR" sz="1200" dirty="0" smtClean="0">
                <a:latin typeface="Futura Condensed"/>
                <a:cs typeface="Futura Condensed"/>
              </a:rPr>
              <a:t> </a:t>
            </a:r>
            <a:r>
              <a:rPr lang="pt-BR" sz="1200" dirty="0" err="1" smtClean="0">
                <a:latin typeface="Futura Condensed"/>
                <a:cs typeface="Futura Condensed"/>
              </a:rPr>
              <a:t>los</a:t>
            </a:r>
            <a:r>
              <a:rPr lang="pt-BR" sz="1200" dirty="0" smtClean="0">
                <a:latin typeface="Futura Condensed"/>
                <a:cs typeface="Futura Condensed"/>
              </a:rPr>
              <a:t> que </a:t>
            </a:r>
            <a:r>
              <a:rPr lang="pt-BR" sz="1200" dirty="0" err="1" smtClean="0">
                <a:latin typeface="Futura Condensed"/>
                <a:cs typeface="Futura Condensed"/>
              </a:rPr>
              <a:t>interaccionas</a:t>
            </a:r>
            <a:r>
              <a:rPr lang="pt-BR" sz="1200" dirty="0" smtClean="0">
                <a:latin typeface="Futura Condensed"/>
                <a:cs typeface="Futura Condensed"/>
              </a:rPr>
              <a:t> </a:t>
            </a:r>
            <a:r>
              <a:rPr lang="pt-BR" sz="1200" dirty="0" err="1" smtClean="0">
                <a:latin typeface="Futura Condensed"/>
                <a:cs typeface="Futura Condensed"/>
              </a:rPr>
              <a:t>con</a:t>
            </a:r>
            <a:r>
              <a:rPr lang="pt-BR" sz="1200" dirty="0" smtClean="0">
                <a:latin typeface="Futura Condensed"/>
                <a:cs typeface="Futura Condensed"/>
              </a:rPr>
              <a:t> </a:t>
            </a:r>
            <a:r>
              <a:rPr lang="pt-BR" sz="1200" dirty="0" err="1" smtClean="0">
                <a:latin typeface="Futura Condensed"/>
                <a:cs typeface="Futura Condensed"/>
              </a:rPr>
              <a:t>los</a:t>
            </a:r>
            <a:r>
              <a:rPr lang="pt-BR" sz="1200" dirty="0" smtClean="0">
                <a:latin typeface="Futura Condensed"/>
                <a:cs typeface="Futura Condensed"/>
              </a:rPr>
              <a:t> ordenadores”)</a:t>
            </a:r>
            <a:endParaRPr lang="pt-BR" sz="1200" dirty="0"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303889" y="647673"/>
            <a:ext cx="5913646" cy="1563504"/>
            <a:chOff x="457995" y="647673"/>
            <a:chExt cx="5913646" cy="1563504"/>
          </a:xfrm>
        </p:grpSpPr>
        <p:sp>
          <p:nvSpPr>
            <p:cNvPr id="66" name="TextBox 65"/>
            <p:cNvSpPr txBox="1"/>
            <p:nvPr/>
          </p:nvSpPr>
          <p:spPr>
            <a:xfrm>
              <a:off x="3371794" y="795405"/>
              <a:ext cx="2999847" cy="1415772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Futura Condensed"/>
                  <a:cs typeface="Futura Condensed"/>
                </a:rPr>
                <a:t>OBJETIVOS</a:t>
              </a:r>
            </a:p>
            <a:p>
              <a:r>
                <a:rPr lang="en-US" sz="1200" dirty="0" smtClean="0">
                  <a:latin typeface="Futura Condensed"/>
                  <a:cs typeface="Futura Condensed"/>
                </a:rPr>
                <a:t>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completar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,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: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Conocerán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informáticas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entorno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ver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vídeo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resumen</a:t>
              </a:r>
              <a:r>
                <a:rPr lang="en-US" sz="1200" dirty="0" smtClean="0">
                  <a:latin typeface="Futura Condensed"/>
                  <a:cs typeface="Futura Condensed"/>
                </a:rPr>
                <a:t> de Scratch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muestra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Imaginarán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posibilidades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propias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informáticas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Scratch.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57995" y="647673"/>
              <a:ext cx="281594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Futura Condensed"/>
                  <a:cs typeface="Futura Condensed"/>
                </a:rPr>
                <a:t>PRESENTACIÓN DE</a:t>
              </a:r>
              <a:br>
                <a:rPr lang="en-US" sz="3200" dirty="0" smtClean="0">
                  <a:latin typeface="Futura Condensed"/>
                  <a:cs typeface="Futura Condensed"/>
                </a:rPr>
              </a:br>
              <a:r>
                <a:rPr lang="en-US" sz="3200" dirty="0" smtClean="0">
                  <a:latin typeface="Futura Condensed"/>
                  <a:cs typeface="Futura Condensed"/>
                </a:rPr>
                <a:t>SCRATCH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685092" y="1694427"/>
              <a:ext cx="1092200" cy="394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en-US" sz="1000" baseline="-25000" dirty="0" smtClean="0">
                  <a:latin typeface="Futura Condensed"/>
                  <a:cs typeface="Futura Condensed"/>
                </a:rPr>
                <a:t>TIEMPO PROPUESTO</a:t>
              </a:r>
              <a:br>
                <a:rPr lang="en-US" sz="1000" baseline="-25000" dirty="0" smtClean="0">
                  <a:latin typeface="Futura Condensed"/>
                  <a:cs typeface="Futura Condensed"/>
                </a:rPr>
              </a:br>
              <a:r>
                <a:rPr lang="en-US" sz="1000" dirty="0" smtClean="0">
                  <a:latin typeface="Futura Condensed"/>
                  <a:cs typeface="Futura Condensed"/>
                </a:rPr>
                <a:t>5–</a:t>
              </a:r>
              <a:r>
                <a:rPr lang="en-US" sz="1000" dirty="0">
                  <a:latin typeface="Futura Condensed"/>
                  <a:cs typeface="Futura Condensed"/>
                </a:rPr>
                <a:t>1</a:t>
              </a:r>
              <a:r>
                <a:rPr lang="en-US" sz="1000" dirty="0" smtClean="0">
                  <a:latin typeface="Futura Condensed"/>
                  <a:cs typeface="Futura Condensed"/>
                </a:rPr>
                <a:t>5 MINUTOS</a:t>
              </a:r>
            </a:p>
          </p:txBody>
        </p:sp>
        <p:pic>
          <p:nvPicPr>
            <p:cNvPr id="75" name="Picture 74" descr="5m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3644" y="1752574"/>
              <a:ext cx="329184" cy="329184"/>
            </a:xfrm>
            <a:prstGeom prst="rect">
              <a:avLst/>
            </a:prstGeom>
          </p:spPr>
        </p:pic>
        <p:grpSp>
          <p:nvGrpSpPr>
            <p:cNvPr id="109" name="Group 108"/>
            <p:cNvGrpSpPr/>
            <p:nvPr/>
          </p:nvGrpSpPr>
          <p:grpSpPr>
            <a:xfrm>
              <a:off x="2819113" y="794340"/>
              <a:ext cx="442062" cy="1123360"/>
              <a:chOff x="2853673" y="794340"/>
              <a:chExt cx="442062" cy="1123360"/>
            </a:xfrm>
          </p:grpSpPr>
          <p:cxnSp>
            <p:nvCxnSpPr>
              <p:cNvPr id="110" name="Straight Connector 109"/>
              <p:cNvCxnSpPr/>
              <p:nvPr/>
            </p:nvCxnSpPr>
            <p:spPr>
              <a:xfrm>
                <a:off x="3074704" y="794340"/>
                <a:ext cx="1" cy="1123360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 flipH="1" flipV="1">
                <a:off x="2853673" y="794755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flipH="1" flipV="1">
                <a:off x="2853673" y="1912685"/>
                <a:ext cx="221032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 flipV="1">
                <a:off x="3074704" y="1343098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Group 7"/>
          <p:cNvGrpSpPr/>
          <p:nvPr/>
        </p:nvGrpSpPr>
        <p:grpSpPr>
          <a:xfrm>
            <a:off x="551129" y="0"/>
            <a:ext cx="493776" cy="2791968"/>
            <a:chOff x="551129" y="0"/>
            <a:chExt cx="493776" cy="2791968"/>
          </a:xfrm>
        </p:grpSpPr>
        <p:pic>
          <p:nvPicPr>
            <p:cNvPr id="6" name="Picture 5" descr="Unit0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0"/>
              <a:ext cx="493776" cy="2791968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 rot="5400000">
              <a:off x="-402775" y="1005281"/>
              <a:ext cx="2396240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0: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520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76767" y="1849789"/>
            <a:ext cx="6654273" cy="73558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 err="1" smtClean="0">
                <a:latin typeface="Futura Condensed"/>
                <a:cs typeface="Futura Condensed"/>
              </a:rPr>
              <a:t>Libros</a:t>
            </a:r>
            <a:endParaRPr lang="en-US" sz="1400" b="1" dirty="0" smtClean="0">
              <a:latin typeface="Futura Condensed"/>
              <a:cs typeface="Futura Condensed"/>
            </a:endParaRPr>
          </a:p>
          <a:p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Papert</a:t>
            </a:r>
            <a:r>
              <a:rPr lang="en-US" sz="1200" dirty="0">
                <a:latin typeface="Futura Condensed"/>
                <a:cs typeface="Futura Condensed"/>
              </a:rPr>
              <a:t>, S. (1980). </a:t>
            </a:r>
            <a:r>
              <a:rPr lang="en-US" sz="1200" dirty="0" err="1">
                <a:latin typeface="Futura Condensed"/>
                <a:cs typeface="Futura Condensed"/>
              </a:rPr>
              <a:t>Mindstorms</a:t>
            </a:r>
            <a:r>
              <a:rPr lang="en-US" sz="1200" dirty="0">
                <a:latin typeface="Futura Condensed"/>
                <a:cs typeface="Futura Condensed"/>
              </a:rPr>
              <a:t>: Children, computers, and powerful ideas. New York, NY: Basic Books.</a:t>
            </a:r>
          </a:p>
          <a:p>
            <a:pPr marL="171450" indent="-171450">
              <a:buFont typeface="Lucida Grande"/>
              <a:buChar char="+"/>
            </a:pP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>
                <a:latin typeface="Futura Condensed"/>
                <a:cs typeface="Futura Condensed"/>
              </a:rPr>
              <a:t>Papert, S. (1993). The children’s machine: Rethinking school in the age of the computer. New York, NY: Basic Books.</a:t>
            </a:r>
          </a:p>
          <a:p>
            <a:pPr marL="171450" indent="-171450">
              <a:buFont typeface="Lucida Grande"/>
              <a:buChar char="+"/>
            </a:pPr>
            <a:endParaRPr lang="en-US" sz="120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>
                <a:latin typeface="Futura Condensed"/>
                <a:cs typeface="Futura Condensed"/>
              </a:rPr>
              <a:t>Kafai</a:t>
            </a:r>
            <a:r>
              <a:rPr lang="en-US" sz="1200" dirty="0">
                <a:latin typeface="Futura Condensed"/>
                <a:cs typeface="Futura Condensed"/>
              </a:rPr>
              <a:t>, Y. B</a:t>
            </a:r>
            <a:r>
              <a:rPr lang="en-US" sz="1200" dirty="0" smtClean="0">
                <a:latin typeface="Futura Condensed"/>
                <a:cs typeface="Futura Condensed"/>
              </a:rPr>
              <a:t>. (1995). </a:t>
            </a:r>
            <a:r>
              <a:rPr lang="en-US" sz="1200" dirty="0">
                <a:latin typeface="Futura Condensed"/>
                <a:cs typeface="Futura Condensed"/>
              </a:rPr>
              <a:t>Minds in play: Computer game design as a context for children’s learning. Mahwah, NJ: Lawrence </a:t>
            </a:r>
            <a:r>
              <a:rPr lang="en-US" sz="1200" dirty="0" smtClean="0">
                <a:latin typeface="Futura Condensed"/>
                <a:cs typeface="Futura Condensed"/>
              </a:rPr>
              <a:t>Erlbaum</a:t>
            </a:r>
            <a:r>
              <a:rPr lang="en-US" sz="1200" dirty="0">
                <a:latin typeface="Futura Condensed"/>
                <a:cs typeface="Futura Condensed"/>
              </a:rPr>
              <a:t>. Available at http://</a:t>
            </a:r>
            <a:r>
              <a:rPr lang="en-US" sz="1200" dirty="0" err="1">
                <a:latin typeface="Futura Condensed"/>
                <a:cs typeface="Futura Condensed"/>
              </a:rPr>
              <a:t>www.yasminkafai.com</a:t>
            </a:r>
            <a:r>
              <a:rPr lang="en-US" sz="1200" dirty="0">
                <a:latin typeface="Futura Condensed"/>
                <a:cs typeface="Futura Condensed"/>
              </a:rPr>
              <a:t>/minds-in-play/ </a:t>
            </a:r>
          </a:p>
          <a:p>
            <a:pPr marL="171450" indent="-171450">
              <a:buFont typeface="Lucida Grande"/>
              <a:buChar char="+"/>
            </a:pPr>
            <a:endParaRPr lang="en-US" sz="120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>
                <a:latin typeface="Futura Condensed"/>
                <a:cs typeface="Futura Condensed"/>
              </a:rPr>
              <a:t>Margolis, J., &amp; Fisher, A. (2002). Unlocking the clubhouse: Women in computing. Cambridge, MA: MIT Press.</a:t>
            </a:r>
          </a:p>
          <a:p>
            <a:pPr marL="171450" indent="-171450">
              <a:buFont typeface="Lucida Grande"/>
              <a:buChar char="+"/>
            </a:pPr>
            <a:endParaRPr lang="en-US" sz="120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Margolis, J., </a:t>
            </a:r>
            <a:r>
              <a:rPr lang="en-US" sz="1200" dirty="0" err="1" smtClean="0">
                <a:latin typeface="Futura Condensed"/>
                <a:cs typeface="Futura Condensed"/>
              </a:rPr>
              <a:t>Estrella</a:t>
            </a:r>
            <a:r>
              <a:rPr lang="en-US" sz="1200" dirty="0" smtClean="0">
                <a:latin typeface="Futura Condensed"/>
                <a:cs typeface="Futura Condensed"/>
              </a:rPr>
              <a:t>, R., Goode, J., </a:t>
            </a:r>
            <a:r>
              <a:rPr lang="en-US" sz="1200" dirty="0" err="1" smtClean="0">
                <a:latin typeface="Futura Condensed"/>
                <a:cs typeface="Futura Condensed"/>
              </a:rPr>
              <a:t>Holme</a:t>
            </a:r>
            <a:r>
              <a:rPr lang="en-US" sz="1200" dirty="0" smtClean="0">
                <a:latin typeface="Futura Condensed"/>
                <a:cs typeface="Futura Condensed"/>
              </a:rPr>
              <a:t>, J.J., &amp; </a:t>
            </a:r>
            <a:r>
              <a:rPr lang="en-US" sz="1200" dirty="0" err="1" smtClean="0">
                <a:latin typeface="Futura Condensed"/>
                <a:cs typeface="Futura Condensed"/>
              </a:rPr>
              <a:t>Nao</a:t>
            </a:r>
            <a:r>
              <a:rPr lang="en-US" sz="1200" dirty="0" smtClean="0">
                <a:latin typeface="Futura Condensed"/>
                <a:cs typeface="Futura Condensed"/>
              </a:rPr>
              <a:t>, K. (2008). Stuck in the shallow end: Education, race, and computing. Cambridge, MA: MIT Press.</a:t>
            </a:r>
          </a:p>
          <a:p>
            <a:endParaRPr lang="en-US" sz="120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Kafai</a:t>
            </a:r>
            <a:r>
              <a:rPr lang="en-US" sz="1200" dirty="0" smtClean="0">
                <a:latin typeface="Futura Condensed"/>
                <a:cs typeface="Futura Condensed"/>
              </a:rPr>
              <a:t>, Y. B., </a:t>
            </a:r>
            <a:r>
              <a:rPr lang="en-US" sz="1200" dirty="0" err="1" smtClean="0">
                <a:latin typeface="Futura Condensed"/>
                <a:cs typeface="Futura Condensed"/>
              </a:rPr>
              <a:t>Peppler</a:t>
            </a:r>
            <a:r>
              <a:rPr lang="en-US" sz="1200" dirty="0" smtClean="0">
                <a:latin typeface="Futura Condensed"/>
                <a:cs typeface="Futura Condensed"/>
              </a:rPr>
              <a:t>, K. A., &amp; Chapman, R. N. (2009). The computer clubhouse: Constructionism and creativity in youth </a:t>
            </a:r>
            <a:r>
              <a:rPr lang="en-US" sz="1200" dirty="0" err="1" smtClean="0">
                <a:latin typeface="Futura Condensed"/>
                <a:cs typeface="Futura Condensed"/>
              </a:rPr>
              <a:t>communidadies</a:t>
            </a:r>
            <a:r>
              <a:rPr lang="en-US" sz="1200" dirty="0" smtClean="0">
                <a:latin typeface="Futura Condensed"/>
                <a:cs typeface="Futura Condensed"/>
              </a:rPr>
              <a:t>. New York: Teachers College Press.</a:t>
            </a:r>
          </a:p>
          <a:p>
            <a:pPr marL="171450" indent="-171450">
              <a:buFont typeface="Lucida Grande"/>
              <a:buChar char="+"/>
            </a:pP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Rushkoff</a:t>
            </a:r>
            <a:r>
              <a:rPr lang="en-US" sz="1200" dirty="0">
                <a:latin typeface="Futura Condensed"/>
                <a:cs typeface="Futura Condensed"/>
              </a:rPr>
              <a:t>, D. (2010). Program or be programmed: Ten commands for a digital age. New York, NY: OR Books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>
                <a:latin typeface="Futura Condensed"/>
                <a:cs typeface="Futura Condensed"/>
              </a:rPr>
              <a:t>Kafai</a:t>
            </a:r>
            <a:r>
              <a:rPr lang="en-US" sz="1200" dirty="0">
                <a:latin typeface="Futura Condensed"/>
                <a:cs typeface="Futura Condensed"/>
              </a:rPr>
              <a:t>, Y. B</a:t>
            </a:r>
            <a:r>
              <a:rPr lang="en-US" sz="1200" dirty="0" smtClean="0">
                <a:latin typeface="Futura Condensed"/>
                <a:cs typeface="Futura Condensed"/>
              </a:rPr>
              <a:t>., &amp; </a:t>
            </a:r>
            <a:r>
              <a:rPr lang="en-US" sz="1200" dirty="0">
                <a:latin typeface="Futura Condensed"/>
                <a:cs typeface="Futura Condensed"/>
              </a:rPr>
              <a:t>Burke, Q</a:t>
            </a:r>
            <a:r>
              <a:rPr lang="en-US" sz="1200" dirty="0" smtClean="0">
                <a:latin typeface="Futura Condensed"/>
                <a:cs typeface="Futura Condensed"/>
              </a:rPr>
              <a:t>. (2014). Connected code</a:t>
            </a:r>
            <a:r>
              <a:rPr lang="en-US" sz="1200" dirty="0">
                <a:latin typeface="Futura Condensed"/>
                <a:cs typeface="Futura Condensed"/>
              </a:rPr>
              <a:t>: Why </a:t>
            </a:r>
            <a:r>
              <a:rPr lang="en-US" sz="1200" dirty="0" smtClean="0">
                <a:latin typeface="Futura Condensed"/>
                <a:cs typeface="Futura Condensed"/>
              </a:rPr>
              <a:t>children need </a:t>
            </a:r>
            <a:r>
              <a:rPr lang="en-US" sz="1200" dirty="0">
                <a:latin typeface="Futura Condensed"/>
                <a:cs typeface="Futura Condensed"/>
              </a:rPr>
              <a:t>to </a:t>
            </a:r>
            <a:r>
              <a:rPr lang="en-US" sz="1200" dirty="0" smtClean="0">
                <a:latin typeface="Futura Condensed"/>
                <a:cs typeface="Futura Condensed"/>
              </a:rPr>
              <a:t>learn programming</a:t>
            </a:r>
            <a:r>
              <a:rPr lang="en-US" sz="1200" dirty="0">
                <a:latin typeface="Futura Condensed"/>
                <a:cs typeface="Futura Condensed"/>
              </a:rPr>
              <a:t>. Cambridge, MA: </a:t>
            </a:r>
            <a:r>
              <a:rPr lang="en-US" sz="1200" dirty="0" smtClean="0">
                <a:latin typeface="Futura Condensed"/>
                <a:cs typeface="Futura Condensed"/>
              </a:rPr>
              <a:t>MIT Press.</a:t>
            </a:r>
          </a:p>
          <a:p>
            <a:endParaRPr lang="en-US" sz="1200" dirty="0" smtClean="0">
              <a:latin typeface="Futura Condensed"/>
              <a:cs typeface="Futura Condensed"/>
            </a:endParaRPr>
          </a:p>
          <a:p>
            <a:endParaRPr lang="en-US" sz="1400" b="1" dirty="0" smtClean="0">
              <a:latin typeface="Futura Condensed"/>
              <a:cs typeface="Futura Condensed"/>
            </a:endParaRPr>
          </a:p>
          <a:p>
            <a:r>
              <a:rPr lang="en-US" sz="1400" b="1" dirty="0" err="1" smtClean="0">
                <a:latin typeface="Futura Condensed"/>
                <a:cs typeface="Futura Condensed"/>
              </a:rPr>
              <a:t>Tesis</a:t>
            </a:r>
            <a:endParaRPr lang="en-US" sz="1400" b="1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>
                <a:latin typeface="Futura Condensed"/>
                <a:cs typeface="Futura Condensed"/>
              </a:rPr>
              <a:t>Monroy</a:t>
            </a:r>
            <a:r>
              <a:rPr lang="en-US" sz="1200" dirty="0">
                <a:latin typeface="Futura Condensed"/>
                <a:cs typeface="Futura Condensed"/>
              </a:rPr>
              <a:t>-Hernandez, A. (2012). Designing for remixing: Supporting an online </a:t>
            </a:r>
            <a:r>
              <a:rPr lang="en-US" sz="1200" dirty="0" smtClean="0">
                <a:latin typeface="Futura Condensed"/>
                <a:cs typeface="Futura Condensed"/>
              </a:rPr>
              <a:t>community </a:t>
            </a:r>
            <a:r>
              <a:rPr lang="en-US" sz="1200" dirty="0">
                <a:latin typeface="Futura Condensed"/>
                <a:cs typeface="Futura Condensed"/>
              </a:rPr>
              <a:t>of amateur creators. </a:t>
            </a:r>
            <a:br>
              <a:rPr lang="en-US" sz="1200" dirty="0">
                <a:latin typeface="Futura Condensed"/>
                <a:cs typeface="Futura Condensed"/>
              </a:rPr>
            </a:br>
            <a:r>
              <a:rPr lang="en-US" sz="1200" dirty="0">
                <a:latin typeface="Futura Condensed"/>
                <a:cs typeface="Futura Condensed"/>
              </a:rPr>
              <a:t>Doctoral dissertation, Massachusetts Institute of Technology.</a:t>
            </a:r>
          </a:p>
          <a:p>
            <a:pPr marL="171450" indent="-171450">
              <a:buFont typeface="Lucida Grande"/>
              <a:buChar char="+"/>
            </a:pPr>
            <a:endParaRPr lang="en-US" sz="120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Brennan</a:t>
            </a:r>
            <a:r>
              <a:rPr lang="en-US" sz="1200" dirty="0">
                <a:latin typeface="Futura Condensed"/>
                <a:cs typeface="Futura Condensed"/>
              </a:rPr>
              <a:t>, K. (2013). Best of both worlds: Issues of structure and agency in computational creation, in and out of schools. </a:t>
            </a:r>
            <a:br>
              <a:rPr lang="en-US" sz="1200" dirty="0">
                <a:latin typeface="Futura Condensed"/>
                <a:cs typeface="Futura Condensed"/>
              </a:rPr>
            </a:br>
            <a:r>
              <a:rPr lang="en-US" sz="1200" dirty="0">
                <a:latin typeface="Futura Condensed"/>
                <a:cs typeface="Futura Condensed"/>
              </a:rPr>
              <a:t>Doctoral </a:t>
            </a:r>
            <a:r>
              <a:rPr lang="en-US" sz="1200" dirty="0" smtClean="0">
                <a:latin typeface="Futura Condensed"/>
                <a:cs typeface="Futura Condensed"/>
              </a:rPr>
              <a:t>dissertation, </a:t>
            </a:r>
            <a:r>
              <a:rPr lang="en-US" sz="1200" dirty="0">
                <a:latin typeface="Futura Condensed"/>
                <a:cs typeface="Futura Condensed"/>
              </a:rPr>
              <a:t>Massachusetts Institute of Technology.</a:t>
            </a:r>
          </a:p>
          <a:p>
            <a:endParaRPr lang="en-US" sz="1200" dirty="0">
              <a:latin typeface="Futura Condensed"/>
              <a:cs typeface="Futura Condensed"/>
            </a:endParaRPr>
          </a:p>
          <a:p>
            <a:endParaRPr lang="en-US" sz="1400" b="1" dirty="0" smtClean="0">
              <a:latin typeface="Futura Condensed"/>
              <a:cs typeface="Futura Condensed"/>
            </a:endParaRPr>
          </a:p>
          <a:p>
            <a:r>
              <a:rPr lang="en-US" sz="1400" b="1" dirty="0" err="1" smtClean="0">
                <a:latin typeface="Futura Condensed"/>
                <a:cs typeface="Futura Condensed"/>
              </a:rPr>
              <a:t>Artículos</a:t>
            </a:r>
            <a:endParaRPr lang="en-US" sz="1400" b="1" dirty="0" smtClean="0">
              <a:latin typeface="Futura Condensed"/>
              <a:cs typeface="Futura Condensed"/>
            </a:endParaRPr>
          </a:p>
          <a:p>
            <a:endParaRPr lang="en-US" sz="1200" b="1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>
                <a:latin typeface="Futura Condensed"/>
                <a:cs typeface="Futura Condensed"/>
              </a:rPr>
              <a:t>Brennan, K., &amp; Resnick, M. (2012). New frameworks for studying and assessing the development of computational thinking. </a:t>
            </a:r>
            <a:r>
              <a:rPr lang="en-US" sz="1200" dirty="0" smtClean="0">
                <a:latin typeface="Futura Condensed"/>
                <a:cs typeface="Futura Condensed"/>
              </a:rPr>
              <a:t/>
            </a:r>
            <a:br>
              <a:rPr lang="en-US" sz="1200" dirty="0" smtClean="0">
                <a:latin typeface="Futura Condensed"/>
                <a:cs typeface="Futura Condensed"/>
              </a:rPr>
            </a:br>
            <a:r>
              <a:rPr lang="en-US" sz="1200" dirty="0" smtClean="0">
                <a:latin typeface="Futura Condensed"/>
                <a:cs typeface="Futura Condensed"/>
              </a:rPr>
              <a:t>American </a:t>
            </a:r>
            <a:r>
              <a:rPr lang="en-US" sz="1200" dirty="0">
                <a:latin typeface="Futura Condensed"/>
                <a:cs typeface="Futura Condensed"/>
              </a:rPr>
              <a:t>Educational Research Association meeting, Vancouver, BC, Canada.</a:t>
            </a:r>
          </a:p>
          <a:p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>
                <a:latin typeface="Futura Condensed"/>
                <a:cs typeface="Futura Condensed"/>
              </a:rPr>
              <a:t>Brennan, K. (2013). Learning computing through creating and connecting. IEEE Computer, Special Issue: Computing in Education. </a:t>
            </a:r>
            <a:r>
              <a:rPr lang="en-US" sz="1200" dirty="0" smtClean="0">
                <a:latin typeface="Futura Condensed"/>
                <a:cs typeface="Futura Condensed"/>
              </a:rPr>
              <a:t/>
            </a:r>
            <a:br>
              <a:rPr lang="en-US" sz="1200" dirty="0" smtClean="0">
                <a:latin typeface="Futura Condensed"/>
                <a:cs typeface="Futura Condensed"/>
              </a:rPr>
            </a:br>
            <a:r>
              <a:rPr lang="en-US" sz="1200" dirty="0" smtClean="0">
                <a:latin typeface="Futura Condensed"/>
                <a:cs typeface="Futura Condensed"/>
              </a:rPr>
              <a:t>doi</a:t>
            </a:r>
            <a:r>
              <a:rPr lang="en-US" sz="1200" dirty="0">
                <a:latin typeface="Futura Condensed"/>
                <a:cs typeface="Futura Condensed"/>
              </a:rPr>
              <a:t>:10.1109/MC.</a:t>
            </a:r>
            <a:r>
              <a:rPr lang="en-US" sz="1200" dirty="0" smtClean="0">
                <a:latin typeface="Futura Condensed"/>
                <a:cs typeface="Futura Condensed"/>
              </a:rPr>
              <a:t>2013.229</a:t>
            </a:r>
          </a:p>
          <a:p>
            <a:pPr marL="171450" indent="-171450">
              <a:buFont typeface="Lucida Grande"/>
              <a:buChar char="+"/>
            </a:pP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6732" y="1371947"/>
            <a:ext cx="69257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 err="1" smtClean="0">
                <a:latin typeface="Futura Condensed"/>
                <a:cs typeface="Futura Condensed"/>
              </a:rPr>
              <a:t>Una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selección</a:t>
            </a:r>
            <a:r>
              <a:rPr lang="en-US" sz="1400" dirty="0" smtClean="0"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latin typeface="Futura Condensed"/>
                <a:cs typeface="Futura Condensed"/>
              </a:rPr>
              <a:t>lecturas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para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asistirte</a:t>
            </a:r>
            <a:r>
              <a:rPr lang="en-US" sz="1400" dirty="0" smtClean="0">
                <a:latin typeface="Futura Condensed"/>
                <a:cs typeface="Futura Condensed"/>
              </a:rPr>
              <a:t> en </a:t>
            </a:r>
            <a:r>
              <a:rPr lang="en-US" sz="1400" dirty="0" err="1" smtClean="0">
                <a:latin typeface="Futura Condensed"/>
                <a:cs typeface="Futura Condensed"/>
              </a:rPr>
              <a:t>tus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exploraciones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sobre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informática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creativa</a:t>
            </a:r>
            <a:r>
              <a:rPr lang="en-US" sz="1400" dirty="0" smtClean="0">
                <a:latin typeface="Futura Condensed"/>
                <a:cs typeface="Futura Condensed"/>
              </a:rPr>
              <a:t>:</a:t>
            </a:r>
            <a:endParaRPr lang="en-US" sz="1400" dirty="0">
              <a:latin typeface="Futura Condensed"/>
              <a:cs typeface="Futura Condense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199" y="464006"/>
            <a:ext cx="6747204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LECTURAS DE AMPLIACIÓN</a:t>
            </a:r>
            <a:endParaRPr lang="en-US" sz="2400" dirty="0">
              <a:latin typeface="Futura Condensed"/>
              <a:cs typeface="Futura Condensed"/>
            </a:endParaRPr>
          </a:p>
        </p:txBody>
      </p:sp>
      <p:sp>
        <p:nvSpPr>
          <p:cNvPr id="11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147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1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148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88054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57199" y="464006"/>
            <a:ext cx="6791651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ENLACES</a:t>
            </a:r>
            <a:endParaRPr lang="en-US" sz="5300" dirty="0">
              <a:latin typeface="Futura Condensed"/>
              <a:cs typeface="Futura Condensed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090504"/>
              </p:ext>
            </p:extLst>
          </p:nvPr>
        </p:nvGraphicFramePr>
        <p:xfrm>
          <a:off x="586634" y="1911358"/>
          <a:ext cx="6631218" cy="7342522"/>
        </p:xfrm>
        <a:graphic>
          <a:graphicData uri="http://schemas.openxmlformats.org/drawingml/2006/table">
            <a:tbl>
              <a:tblPr firstRow="1">
                <a:tableStyleId>{616DA210-FB5B-4158-B5E0-FEB733F419BA}</a:tableStyleId>
              </a:tblPr>
              <a:tblGrid>
                <a:gridCol w="1142157"/>
                <a:gridCol w="2488694"/>
                <a:gridCol w="3000367"/>
              </a:tblGrid>
              <a:tr h="348485"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Futura Condensed"/>
                          <a:cs typeface="Futura Condensed"/>
                        </a:rPr>
                        <a:t>TIPO</a:t>
                      </a:r>
                      <a:endParaRPr lang="en-US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Futura Condensed"/>
                          <a:cs typeface="Futura Condensed"/>
                        </a:rPr>
                        <a:t>DESCRIPCIÓN</a:t>
                      </a:r>
                      <a:endParaRPr lang="en-US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Futura Condensed"/>
                          <a:cs typeface="Futura Condensed"/>
                        </a:rPr>
                        <a:t>ENLACE</a:t>
                      </a:r>
                      <a:endParaRPr lang="en-US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Sitio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web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Scratch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http://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scratch.mit.edu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</a:tr>
              <a:tr h="28130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Sitio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ScratchEd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http://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scratched.gse.harvard.edu</a:t>
                      </a:r>
                      <a:endParaRPr lang="en-US" sz="1200" i="0" dirty="0" smtClean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Sitio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web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Flash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http://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helpx.adobe.com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/flash-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player.html</a:t>
                      </a:r>
                      <a:endParaRPr lang="en-US" sz="1200" i="0" dirty="0" smtClean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Recurso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Versión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offline de Scratch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http://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scratch.mit.edu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/scratch2download</a:t>
                      </a:r>
                    </a:p>
                  </a:txBody>
                  <a:tcPr/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Recurso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Cartas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Scratch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http://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scratch.mit.edu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/help/cards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Recurso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Normas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 de la 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comunidad</a:t>
                      </a:r>
                      <a:r>
                        <a:rPr lang="en-US" sz="120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Scratch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http://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scratch.mit.edu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community_guidelines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Recurso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Preguntas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frecuentes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sobre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baseline="0" dirty="0" err="1" smtClean="0">
                          <a:latin typeface="Futura Condensed"/>
                          <a:cs typeface="Futura Condensed"/>
                        </a:rPr>
                        <a:t>reinvenciones</a:t>
                      </a:r>
                      <a:r>
                        <a:rPr lang="en-US" sz="1200" b="0" i="0" baseline="0" dirty="0" smtClean="0">
                          <a:latin typeface="Futura Condensed"/>
                          <a:cs typeface="Futura Condensed"/>
                        </a:rPr>
                        <a:t> Scratch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http://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scratch.mit.edu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/help/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faq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/#remix</a:t>
                      </a:r>
                    </a:p>
                  </a:txBody>
                  <a:tcPr/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Recurso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Wiki de Scratch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http://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wiki.scratch.mit.edu</a:t>
                      </a:r>
                      <a:endParaRPr lang="en-US" sz="1200" i="0" dirty="0" smtClean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Recurso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  <a:defRPr/>
                      </a:pP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Foros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 de debate de Scratch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http://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scratch.mit.edu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/discuss</a:t>
                      </a:r>
                    </a:p>
                  </a:txBody>
                  <a:tcPr/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Recurso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Preguntas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frecuentes</a:t>
                      </a:r>
                      <a:r>
                        <a:rPr lang="en-US" sz="1200" b="0" i="0" dirty="0" smtClean="0">
                          <a:latin typeface="Futura Condensed"/>
                          <a:cs typeface="Futura Condensed"/>
                        </a:rPr>
                        <a:t> de Scratch</a:t>
                      </a:r>
                      <a:endParaRPr lang="en-US" sz="1200" i="0" dirty="0" smtClean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http://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scratch.mit.edu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/help/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faq</a:t>
                      </a:r>
                      <a:endParaRPr lang="en-US" sz="1200" i="0" dirty="0" smtClean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Recurso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LEGO 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WeDo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 Construction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http://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bit.ly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LEGOWeDo</a:t>
                      </a:r>
                      <a:endParaRPr lang="en-US" sz="1200" i="0" dirty="0" smtClean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Recurso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MaKey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MaKey</a:t>
                      </a:r>
                      <a:endParaRPr lang="en-US" sz="1200" i="0" dirty="0" smtClean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http://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makeymakey.com</a:t>
                      </a:r>
                      <a:endParaRPr lang="en-US" sz="1200" i="0" dirty="0" smtClean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Recurso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PicoBoard</a:t>
                      </a:r>
                      <a:endParaRPr lang="en-US" sz="1200" i="0" dirty="0" smtClean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https://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www.sparkfun.com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/products/10311</a:t>
                      </a:r>
                    </a:p>
                  </a:txBody>
                  <a:tcPr/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Recurso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  <a:defRPr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Scratch Design Studio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  <a:defRPr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http://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scratch.mit.edu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/users/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ScratchDesignStudio</a:t>
                      </a:r>
                      <a:endParaRPr lang="en-US" sz="1200" i="0" dirty="0" smtClean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Vídeo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Video 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resumen</a:t>
                      </a:r>
                      <a:r>
                        <a:rPr lang="en-US" sz="1200" i="0" baseline="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Scratch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i="0" dirty="0" err="1" smtClean="0">
                          <a:latin typeface="Futura Condensed"/>
                          <a:cs typeface="Futura Condensed"/>
                        </a:rPr>
                        <a:t>http</a:t>
                      </a:r>
                      <a:r>
                        <a:rPr lang="pt-BR" sz="1200" i="0" dirty="0" smtClean="0">
                          <a:latin typeface="Futura Condensed"/>
                          <a:cs typeface="Futura Condensed"/>
                        </a:rPr>
                        <a:t>://vimeo.com/65583694</a:t>
                      </a:r>
                      <a:br>
                        <a:rPr lang="pt-BR" sz="1200" i="0" dirty="0" smtClean="0">
                          <a:latin typeface="Futura Condensed"/>
                          <a:cs typeface="Futura Condensed"/>
                        </a:rPr>
                      </a:br>
                      <a:r>
                        <a:rPr lang="pt-BR" sz="1200" i="0" dirty="0" err="1" smtClean="0">
                          <a:latin typeface="Futura Condensed"/>
                          <a:cs typeface="Futura Condensed"/>
                        </a:rPr>
                        <a:t>http</a:t>
                      </a:r>
                      <a:r>
                        <a:rPr lang="pt-BR" sz="1200" i="0" dirty="0" smtClean="0">
                          <a:latin typeface="Futura Condensed"/>
                          <a:cs typeface="Futura Condensed"/>
                        </a:rPr>
                        <a:t>://</a:t>
                      </a:r>
                      <a:r>
                        <a:rPr lang="pt-BR" sz="1200" i="0" dirty="0" err="1" smtClean="0">
                          <a:latin typeface="Futura Condensed"/>
                          <a:cs typeface="Futura Condensed"/>
                        </a:rPr>
                        <a:t>youtu.be</a:t>
                      </a:r>
                      <a:r>
                        <a:rPr lang="pt-BR" sz="1200" i="0" dirty="0" smtClean="0">
                          <a:latin typeface="Futura Condensed"/>
                          <a:cs typeface="Futura Condensed"/>
                        </a:rPr>
                        <a:t>/-SjuiawRMU4</a:t>
                      </a:r>
                      <a:endParaRPr lang="en-US" sz="1200" i="0" dirty="0" smtClean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Vídeo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Videos 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Programado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para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bailar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 de la 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Unidad</a:t>
                      </a:r>
                      <a:r>
                        <a:rPr lang="en-US" sz="1200" i="0" baseline="0" dirty="0" smtClean="0">
                          <a:latin typeface="Futura Condensed"/>
                          <a:cs typeface="Futura Condensed"/>
                        </a:rPr>
                        <a:t> 1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i="0" dirty="0" err="1" smtClean="0">
                          <a:latin typeface="Futura Condensed"/>
                          <a:cs typeface="Futura Condensed"/>
                        </a:rPr>
                        <a:t>http</a:t>
                      </a:r>
                      <a:r>
                        <a:rPr lang="pt-BR" sz="1200" i="0" dirty="0" smtClean="0">
                          <a:latin typeface="Futura Condensed"/>
                          <a:cs typeface="Futura Condensed"/>
                        </a:rPr>
                        <a:t>://</a:t>
                      </a:r>
                      <a:r>
                        <a:rPr lang="pt-BR" sz="1200" i="0" dirty="0" err="1" smtClean="0">
                          <a:latin typeface="Futura Condensed"/>
                          <a:cs typeface="Futura Condensed"/>
                        </a:rPr>
                        <a:t>vimeo.com</a:t>
                      </a:r>
                      <a:r>
                        <a:rPr lang="pt-BR" sz="1200" i="0" dirty="0" smtClean="0">
                          <a:latin typeface="Futura Condensed"/>
                          <a:cs typeface="Futura Condensed"/>
                        </a:rPr>
                        <a:t>/28612347</a:t>
                      </a:r>
                      <a:br>
                        <a:rPr lang="pt-BR" sz="1200" i="0" dirty="0" smtClean="0">
                          <a:latin typeface="Futura Condensed"/>
                          <a:cs typeface="Futura Condensed"/>
                        </a:rPr>
                      </a:br>
                      <a:r>
                        <a:rPr lang="pt-BR" sz="1200" i="0" dirty="0" err="1" smtClean="0">
                          <a:latin typeface="Futura Condensed"/>
                          <a:cs typeface="Futura Condensed"/>
                        </a:rPr>
                        <a:t>http</a:t>
                      </a:r>
                      <a:r>
                        <a:rPr lang="pt-BR" sz="1200" i="0" dirty="0" smtClean="0">
                          <a:latin typeface="Futura Condensed"/>
                          <a:cs typeface="Futura Condensed"/>
                        </a:rPr>
                        <a:t>://</a:t>
                      </a:r>
                      <a:r>
                        <a:rPr lang="pt-BR" sz="1200" i="0" dirty="0" err="1" smtClean="0">
                          <a:latin typeface="Futura Condensed"/>
                          <a:cs typeface="Futura Condensed"/>
                        </a:rPr>
                        <a:t>vimeo.com</a:t>
                      </a:r>
                      <a:r>
                        <a:rPr lang="pt-BR" sz="1200" i="0" dirty="0" smtClean="0">
                          <a:latin typeface="Futura Condensed"/>
                          <a:cs typeface="Futura Condensed"/>
                        </a:rPr>
                        <a:t>/28612585</a:t>
                      </a:r>
                      <a:br>
                        <a:rPr lang="pt-BR" sz="1200" i="0" dirty="0" smtClean="0">
                          <a:latin typeface="Futura Condensed"/>
                          <a:cs typeface="Futura Condensed"/>
                        </a:rPr>
                      </a:br>
                      <a:r>
                        <a:rPr lang="pt-BR" sz="1200" i="0" dirty="0" err="1" smtClean="0">
                          <a:latin typeface="Futura Condensed"/>
                          <a:cs typeface="Futura Condensed"/>
                        </a:rPr>
                        <a:t>http</a:t>
                      </a:r>
                      <a:r>
                        <a:rPr lang="pt-BR" sz="1200" i="0" dirty="0" smtClean="0">
                          <a:latin typeface="Futura Condensed"/>
                          <a:cs typeface="Futura Condensed"/>
                        </a:rPr>
                        <a:t>://</a:t>
                      </a:r>
                      <a:r>
                        <a:rPr lang="pt-BR" sz="1200" i="0" dirty="0" err="1" smtClean="0">
                          <a:latin typeface="Futura Condensed"/>
                          <a:cs typeface="Futura Condensed"/>
                        </a:rPr>
                        <a:t>vimeo.com</a:t>
                      </a:r>
                      <a:r>
                        <a:rPr lang="pt-BR" sz="1200" i="0" dirty="0" smtClean="0">
                          <a:latin typeface="Futura Condensed"/>
                          <a:cs typeface="Futura Condensed"/>
                        </a:rPr>
                        <a:t>/28612800</a:t>
                      </a:r>
                      <a:br>
                        <a:rPr lang="pt-BR" sz="1200" i="0" dirty="0" smtClean="0">
                          <a:latin typeface="Futura Condensed"/>
                          <a:cs typeface="Futura Condensed"/>
                        </a:rPr>
                      </a:br>
                      <a:r>
                        <a:rPr lang="pt-BR" sz="1200" i="0" dirty="0" err="1" smtClean="0">
                          <a:latin typeface="Futura Condensed"/>
                          <a:cs typeface="Futura Condensed"/>
                        </a:rPr>
                        <a:t>http</a:t>
                      </a:r>
                      <a:r>
                        <a:rPr lang="pt-BR" sz="1200" i="0" dirty="0" smtClean="0">
                          <a:latin typeface="Futura Condensed"/>
                          <a:cs typeface="Futura Condensed"/>
                        </a:rPr>
                        <a:t>://</a:t>
                      </a:r>
                      <a:r>
                        <a:rPr lang="pt-BR" sz="1200" i="0" dirty="0" err="1" smtClean="0">
                          <a:latin typeface="Futura Condensed"/>
                          <a:cs typeface="Futura Condensed"/>
                        </a:rPr>
                        <a:t>vimeo.com</a:t>
                      </a:r>
                      <a:r>
                        <a:rPr lang="pt-BR" sz="1200" i="0" dirty="0" smtClean="0">
                          <a:latin typeface="Futura Condensed"/>
                          <a:cs typeface="Futura Condensed"/>
                        </a:rPr>
                        <a:t>/28612970</a:t>
                      </a:r>
                      <a:endParaRPr lang="en-US" sz="1200" i="0" dirty="0" smtClean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Vídeo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Video-tutorial 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sobre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 la 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mochila</a:t>
                      </a:r>
                      <a:endParaRPr lang="en-US" sz="1200" i="0" dirty="0" smtClean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http://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bit.ly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scratchbackpack</a:t>
                      </a:r>
                      <a:endParaRPr lang="en-US" sz="1200" i="0" dirty="0" smtClean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Vídeo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Video-tutorial 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sobre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Crear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 un 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bloque</a:t>
                      </a:r>
                      <a:endParaRPr lang="en-US" sz="1200" i="0" dirty="0" smtClean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http://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bit.ly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makeablock</a:t>
                      </a:r>
                      <a:endParaRPr lang="en-US" sz="1200" i="0" dirty="0" smtClean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Vídeo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Video-tutorial  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sobre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http://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bit.ly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scratchvariables</a:t>
                      </a:r>
                      <a:endParaRPr lang="en-US" sz="1200" i="0" dirty="0" smtClean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Vídeo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¿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conectar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 Scratch con 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otras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tecnologías?Video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 Playlist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http://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bit.ly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hardwareandextensions</a:t>
                      </a:r>
                      <a:endParaRPr lang="en-US" sz="1200" i="0" dirty="0" smtClean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</a:tr>
              <a:tr h="281306">
                <a:tc>
                  <a:txBody>
                    <a:bodyPr/>
                    <a:lstStyle/>
                    <a:p>
                      <a:pPr algn="l"/>
                      <a:r>
                        <a:rPr lang="en-US" sz="1200" b="0" i="0" dirty="0" err="1" smtClean="0">
                          <a:latin typeface="Futura Condensed"/>
                          <a:cs typeface="Futura Condensed"/>
                        </a:rPr>
                        <a:t>Vídeo</a:t>
                      </a:r>
                      <a:endParaRPr lang="en-US" sz="1200" b="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charset="2"/>
                        <a:buNone/>
                      </a:pPr>
                      <a:r>
                        <a:rPr lang="en-US" sz="1200" i="0" spc="-20" dirty="0" err="1" smtClean="0">
                          <a:latin typeface="Futura Condensed"/>
                          <a:cs typeface="Futura Condensed"/>
                        </a:rPr>
                        <a:t>Vídeo</a:t>
                      </a:r>
                      <a:r>
                        <a:rPr lang="en-US" sz="1200" i="0" spc="-2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200" i="0" spc="-20" dirty="0" err="1" smtClean="0">
                          <a:latin typeface="Futura Condensed"/>
                          <a:cs typeface="Futura Condensed"/>
                        </a:rPr>
                        <a:t>reacción</a:t>
                      </a:r>
                      <a:r>
                        <a:rPr lang="en-US" sz="1200" i="0" spc="-20" dirty="0" smtClean="0">
                          <a:latin typeface="Futura Condensed"/>
                          <a:cs typeface="Futura Condensed"/>
                        </a:rPr>
                        <a:t> en </a:t>
                      </a:r>
                      <a:r>
                        <a:rPr lang="en-US" sz="1200" i="0" spc="-20" dirty="0" err="1" smtClean="0">
                          <a:latin typeface="Futura Condensed"/>
                          <a:cs typeface="Futura Condensed"/>
                        </a:rPr>
                        <a:t>cadena</a:t>
                      </a:r>
                      <a:r>
                        <a:rPr lang="en-US" sz="1200" i="0" spc="-20" dirty="0" smtClean="0">
                          <a:latin typeface="Futura Condensed"/>
                          <a:cs typeface="Futura Condensed"/>
                        </a:rPr>
                        <a:t> con Scratch</a:t>
                      </a:r>
                      <a:endParaRPr lang="en-US" sz="1200" i="0" dirty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  <a:defRPr/>
                      </a:pP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http://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bit.ly</a:t>
                      </a:r>
                      <a:r>
                        <a:rPr lang="en-US" sz="1200" i="0" dirty="0" smtClean="0">
                          <a:latin typeface="Futura Condensed"/>
                          <a:cs typeface="Futura Condensed"/>
                        </a:rPr>
                        <a:t>/</a:t>
                      </a:r>
                      <a:r>
                        <a:rPr lang="en-US" sz="1200" i="0" dirty="0" err="1" smtClean="0">
                          <a:latin typeface="Futura Condensed"/>
                          <a:cs typeface="Futura Condensed"/>
                        </a:rPr>
                        <a:t>ScratchChainReaction</a:t>
                      </a:r>
                      <a:endParaRPr lang="en-US" sz="1200" i="0" dirty="0" smtClean="0">
                        <a:latin typeface="Futura Condensed"/>
                        <a:cs typeface="Futura Condensed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149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86732" y="1371947"/>
            <a:ext cx="69257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 smtClean="0">
                <a:latin typeface="Futura Condensed"/>
                <a:cs typeface="Futura Condensed"/>
              </a:rPr>
              <a:t>Enlaces a </a:t>
            </a:r>
            <a:r>
              <a:rPr lang="en-US" sz="1400" dirty="0" err="1" smtClean="0">
                <a:latin typeface="Futura Condensed"/>
                <a:cs typeface="Futura Condensed"/>
              </a:rPr>
              <a:t>recursos</a:t>
            </a:r>
            <a:r>
              <a:rPr lang="en-US" sz="1400" dirty="0" smtClean="0"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latin typeface="Futura Condensed"/>
                <a:cs typeface="Futura Condensed"/>
              </a:rPr>
              <a:t>ayuda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sobre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informática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creativa</a:t>
            </a:r>
            <a:endParaRPr lang="en-US" sz="1400" dirty="0">
              <a:latin typeface="Futura Condensed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65766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530" y="8731589"/>
            <a:ext cx="1302371" cy="4587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5474" y="8021007"/>
            <a:ext cx="67362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traducción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realizada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  <a:hlinkClick r:id="rId3"/>
              </a:rPr>
              <a:t>Programamos </a:t>
            </a:r>
            <a:r>
              <a:rPr lang="en-US" sz="1200" dirty="0" smtClean="0">
                <a:latin typeface="Futura Condensed"/>
                <a:cs typeface="Futura Condensed"/>
              </a:rPr>
              <a:t>y </a:t>
            </a:r>
            <a:r>
              <a:rPr lang="en-US" sz="1200" dirty="0" err="1" smtClean="0">
                <a:latin typeface="Futura Condensed"/>
                <a:cs typeface="Futura Condensed"/>
              </a:rPr>
              <a:t>financiada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  <a:hlinkClick r:id="rId4"/>
              </a:rPr>
              <a:t>Departamento</a:t>
            </a:r>
            <a:r>
              <a:rPr lang="en-US" sz="1200" dirty="0" smtClean="0">
                <a:latin typeface="Futura Condensed"/>
                <a:cs typeface="Futura Condensed"/>
                <a:hlinkClick r:id="rId4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  <a:hlinkClick r:id="rId4"/>
              </a:rPr>
              <a:t>Educación</a:t>
            </a:r>
            <a:r>
              <a:rPr lang="en-US" sz="1200" dirty="0">
                <a:latin typeface="Futura Condensed"/>
                <a:cs typeface="Futura Condensed"/>
                <a:hlinkClick r:id="rId4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  <a:hlinkClick r:id="rId4"/>
              </a:rPr>
              <a:t>del </a:t>
            </a:r>
            <a:r>
              <a:rPr lang="en-US" sz="1200" dirty="0" err="1" smtClean="0">
                <a:latin typeface="Futura Condensed"/>
                <a:cs typeface="Futura Condensed"/>
                <a:hlinkClick r:id="rId4"/>
              </a:rPr>
              <a:t>Gobierno</a:t>
            </a:r>
            <a:r>
              <a:rPr lang="en-US" sz="1200" dirty="0" smtClean="0">
                <a:latin typeface="Futura Condensed"/>
                <a:cs typeface="Futura Condensed"/>
                <a:hlinkClick r:id="rId4"/>
              </a:rPr>
              <a:t> de Navarra </a:t>
            </a:r>
            <a:r>
              <a:rPr lang="en-US" sz="1200" dirty="0" smtClean="0">
                <a:latin typeface="Futura Condensed"/>
                <a:cs typeface="Futura Condensed"/>
              </a:rPr>
              <a:t>de la </a:t>
            </a:r>
            <a:r>
              <a:rPr lang="en-US" sz="1200" dirty="0" err="1" smtClean="0">
                <a:latin typeface="Futura Condensed"/>
                <a:cs typeface="Futura Condensed"/>
              </a:rPr>
              <a:t>obra</a:t>
            </a:r>
            <a:r>
              <a:rPr lang="en-US" sz="1200" dirty="0" smtClean="0">
                <a:latin typeface="Futura Condensed"/>
                <a:cs typeface="Futura Condensed"/>
              </a:rPr>
              <a:t> original </a:t>
            </a:r>
            <a:r>
              <a:rPr lang="en-US" sz="1200" dirty="0" err="1" smtClean="0">
                <a:latin typeface="Futura Condensed"/>
                <a:cs typeface="Futura Condensed"/>
              </a:rPr>
              <a:t>desarrollada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equipo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>
                <a:latin typeface="Futura Condensed"/>
                <a:cs typeface="Futura Condensed"/>
              </a:rPr>
              <a:t>ScratchEd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de Harvard Graduate School of Education </a:t>
            </a:r>
            <a:r>
              <a:rPr lang="en-US" sz="1200" dirty="0" err="1" smtClean="0">
                <a:latin typeface="Futura Condensed"/>
                <a:cs typeface="Futura Condensed"/>
              </a:rPr>
              <a:t>liberada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bajo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licencia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>
                <a:latin typeface="Futura Condensed"/>
                <a:cs typeface="Futura Condensed"/>
              </a:rPr>
              <a:t>Creative </a:t>
            </a:r>
            <a:r>
              <a:rPr lang="en-US" sz="1200" dirty="0" smtClean="0">
                <a:latin typeface="Futura Condensed"/>
                <a:cs typeface="Futura Condensed"/>
              </a:rPr>
              <a:t>Commons.</a:t>
            </a:r>
            <a:endParaRPr lang="en-US" sz="1200" dirty="0">
              <a:latin typeface="Futura Condensed"/>
              <a:cs typeface="Futura Condensed"/>
            </a:endParaRPr>
          </a:p>
        </p:txBody>
      </p:sp>
      <p:pic>
        <p:nvPicPr>
          <p:cNvPr id="3" name="Imagen 2" descr="ProgramamosD14aR01aP02ZL-Harrison1a.png">
            <a:hlinkClick r:id="rId3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8525773"/>
            <a:ext cx="1946096" cy="873797"/>
          </a:xfrm>
          <a:prstGeom prst="rect">
            <a:avLst/>
          </a:prstGeom>
        </p:spPr>
      </p:pic>
      <p:pic>
        <p:nvPicPr>
          <p:cNvPr id="6" name="Imagen 5" descr="gobierno_navarra_rojo_250x88.gif">
            <a:hlinkClick r:id="rId4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661" y="8549725"/>
            <a:ext cx="2175284" cy="765700"/>
          </a:xfrm>
          <a:prstGeom prst="rect">
            <a:avLst/>
          </a:prstGeom>
        </p:spPr>
      </p:pic>
      <p:sp>
        <p:nvSpPr>
          <p:cNvPr id="7" name="Rectangle 4"/>
          <p:cNvSpPr/>
          <p:nvPr/>
        </p:nvSpPr>
        <p:spPr>
          <a:xfrm>
            <a:off x="524436" y="9399570"/>
            <a:ext cx="18064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latin typeface="Futura Condensed"/>
                <a:cs typeface="Futura Condensed"/>
                <a:hlinkClick r:id="rId3"/>
              </a:rPr>
              <a:t>http://programamos.es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9" name="Rectangle 4"/>
          <p:cNvSpPr/>
          <p:nvPr/>
        </p:nvSpPr>
        <p:spPr>
          <a:xfrm>
            <a:off x="5138220" y="9399570"/>
            <a:ext cx="2265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  <a:hlinkClick r:id="rId4"/>
              </a:rPr>
              <a:t>http://educacion.navarra.es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</a:p>
          <a:p>
            <a:pPr algn="ctr"/>
            <a:r>
              <a:rPr lang="en-US" sz="1200" dirty="0" smtClean="0">
                <a:latin typeface="Futura Condensed"/>
                <a:cs typeface="Futura Condensed"/>
                <a:hlinkClick r:id="rId7"/>
              </a:rPr>
              <a:t>http://codigo21.educacion.navarra.es</a:t>
            </a:r>
            <a:r>
              <a:rPr lang="en-US" sz="1200" dirty="0" smtClean="0">
                <a:latin typeface="Futura Condensed"/>
                <a:cs typeface="Futura Condensed"/>
              </a:rPr>
              <a:t>  </a:t>
            </a:r>
            <a:endParaRPr lang="en-US" sz="1200" dirty="0">
              <a:latin typeface="Futura Condensed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280407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30 at 5.58.28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83" t="5539" r="21172" b="29870"/>
          <a:stretch/>
        </p:blipFill>
        <p:spPr>
          <a:xfrm>
            <a:off x="-228600" y="-222472"/>
            <a:ext cx="8229599" cy="1035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03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51129" y="3328603"/>
            <a:ext cx="3231204" cy="4062650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spc="-20" dirty="0" smtClean="0">
                <a:latin typeface="Futura Condensed"/>
                <a:cs typeface="Futura Condensed"/>
              </a:rPr>
              <a:t>Las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cuentas</a:t>
            </a:r>
            <a:r>
              <a:rPr lang="en-US" sz="1200" spc="-20" dirty="0" smtClean="0">
                <a:latin typeface="Futura Condensed"/>
                <a:cs typeface="Futura Condensed"/>
              </a:rPr>
              <a:t> de Scratch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requieren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contar</a:t>
            </a:r>
            <a:r>
              <a:rPr lang="en-US" sz="1200" spc="-20" dirty="0" smtClean="0">
                <a:latin typeface="Futura Condensed"/>
                <a:cs typeface="Futura Condensed"/>
              </a:rPr>
              <a:t> con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una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dirección</a:t>
            </a:r>
            <a:r>
              <a:rPr lang="en-US" sz="1200" spc="-20" dirty="0" smtClean="0">
                <a:latin typeface="Futura Condensed"/>
                <a:cs typeface="Futura Condensed"/>
              </a:rPr>
              <a:t> de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correo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electrónico</a:t>
            </a:r>
            <a:r>
              <a:rPr lang="en-US" sz="1200" spc="-20" dirty="0" smtClean="0">
                <a:latin typeface="Futura Condensed"/>
                <a:cs typeface="Futura Condensed"/>
              </a:rPr>
              <a:t>. Si los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spc="-20" dirty="0" smtClean="0">
                <a:latin typeface="Futura Condensed"/>
                <a:cs typeface="Futura Condensed"/>
              </a:rPr>
              <a:t> no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pueden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utilizar</a:t>
            </a:r>
            <a:r>
              <a:rPr lang="en-US" sz="1200" spc="-20" dirty="0" smtClean="0">
                <a:latin typeface="Futura Condensed"/>
                <a:cs typeface="Futura Condensed"/>
              </a:rPr>
              <a:t> un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correo</a:t>
            </a:r>
            <a:r>
              <a:rPr lang="en-US" sz="1200" spc="-20" dirty="0" smtClean="0">
                <a:latin typeface="Futura Condensed"/>
                <a:cs typeface="Futura Condensed"/>
              </a:rPr>
              <a:t> personal o un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correo</a:t>
            </a:r>
            <a:r>
              <a:rPr lang="en-US" sz="1200" spc="-20" dirty="0" smtClean="0">
                <a:latin typeface="Futura Condensed"/>
                <a:cs typeface="Futura Condensed"/>
              </a:rPr>
              <a:t> de la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escuela</a:t>
            </a:r>
            <a:r>
              <a:rPr lang="en-US" sz="1200" spc="-20" dirty="0" smtClean="0">
                <a:latin typeface="Futura Condensed"/>
                <a:cs typeface="Futura Condensed"/>
              </a:rPr>
              <a:t>,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es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posible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utilizar</a:t>
            </a:r>
            <a:r>
              <a:rPr lang="en-US" sz="1200" spc="-20" dirty="0" smtClean="0">
                <a:latin typeface="Futura Condensed"/>
                <a:cs typeface="Futura Condensed"/>
              </a:rPr>
              <a:t> la de un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profesor</a:t>
            </a:r>
            <a:r>
              <a:rPr lang="en-US" sz="1200" spc="-20" dirty="0" smtClean="0">
                <a:latin typeface="Futura Condensed"/>
                <a:cs typeface="Futura Condensed"/>
              </a:rPr>
              <a:t> o la de los padres.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Debes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planificar</a:t>
            </a:r>
            <a:r>
              <a:rPr lang="en-US" sz="1200" spc="-20" dirty="0" smtClean="0">
                <a:latin typeface="Futura Condensed"/>
                <a:cs typeface="Futura Condensed"/>
              </a:rPr>
              <a:t> con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antelación</a:t>
            </a:r>
            <a:r>
              <a:rPr lang="en-US" sz="1200" spc="-20" dirty="0" smtClean="0">
                <a:latin typeface="Futura Condensed"/>
                <a:cs typeface="Futura Condensed"/>
              </a:rPr>
              <a:t> en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caso</a:t>
            </a:r>
            <a:r>
              <a:rPr lang="en-US" sz="1200" spc="-20" dirty="0" smtClean="0">
                <a:latin typeface="Futura Condensed"/>
                <a:cs typeface="Futura Condensed"/>
              </a:rPr>
              <a:t> de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que</a:t>
            </a:r>
            <a:r>
              <a:rPr lang="en-US" sz="1200" spc="-20" dirty="0" smtClean="0">
                <a:latin typeface="Futura Condensed"/>
                <a:cs typeface="Futura Condensed"/>
              </a:rPr>
              <a:t> se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necesiten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permisos</a:t>
            </a:r>
            <a:r>
              <a:rPr lang="en-US" sz="1200" spc="-20" dirty="0" smtClean="0">
                <a:latin typeface="Futura Condensed"/>
                <a:cs typeface="Futura Condensed"/>
              </a:rPr>
              <a:t> de los padres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para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crear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las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cuentas</a:t>
            </a:r>
            <a:r>
              <a:rPr lang="en-US" sz="1200" spc="-20" dirty="0">
                <a:latin typeface="Futura Condensed"/>
                <a:cs typeface="Futura Condensed"/>
              </a:rPr>
              <a:t>.</a:t>
            </a:r>
            <a:endParaRPr lang="en-US" sz="1200" spc="-20" dirty="0" smtClean="0">
              <a:latin typeface="Futura Condensed"/>
              <a:cs typeface="Futura Condensed"/>
            </a:endParaRPr>
          </a:p>
          <a:p>
            <a:pPr marL="171450" indent="-171450">
              <a:buFont typeface="Wingdings" charset="2"/>
              <a:buChar char="q"/>
            </a:pPr>
            <a:endParaRPr lang="en-US" sz="600" dirty="0" smtClean="0">
              <a:latin typeface="Futura Condensed"/>
              <a:cs typeface="Futura Condensed"/>
            </a:endParaRPr>
          </a:p>
          <a:p>
            <a:pPr marL="171450" indent="-171450">
              <a:buFont typeface="Wingdings" charset="2"/>
              <a:buChar char="q"/>
            </a:pPr>
            <a:r>
              <a:rPr lang="en-US" sz="1200" spc="-20" dirty="0" err="1" smtClean="0">
                <a:latin typeface="Futura Condensed"/>
                <a:cs typeface="Futura Condensed"/>
              </a:rPr>
              <a:t>Ayuda</a:t>
            </a:r>
            <a:r>
              <a:rPr lang="en-US" sz="1200" spc="-20" dirty="0" smtClean="0">
                <a:latin typeface="Futura Condensed"/>
                <a:cs typeface="Futura Condensed"/>
              </a:rPr>
              <a:t> a los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alumnos</a:t>
            </a:r>
            <a:r>
              <a:rPr lang="en-US" sz="1200" spc="-20" dirty="0" smtClean="0">
                <a:latin typeface="Futura Condensed"/>
                <a:cs typeface="Futura Condensed"/>
              </a:rPr>
              <a:t> a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que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naveguen</a:t>
            </a:r>
            <a:r>
              <a:rPr lang="en-US" sz="1200" spc="-20" dirty="0" smtClean="0">
                <a:latin typeface="Futura Condensed"/>
                <a:cs typeface="Futura Condensed"/>
              </a:rPr>
              <a:t> hasta el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sitio</a:t>
            </a:r>
            <a:r>
              <a:rPr lang="en-US" sz="1200" spc="-20" dirty="0" smtClean="0">
                <a:latin typeface="Futura Condensed"/>
                <a:cs typeface="Futura Condensed"/>
              </a:rPr>
              <a:t> de Scratch</a:t>
            </a:r>
            <a:br>
              <a:rPr lang="en-US" sz="1200" spc="-20" dirty="0" smtClean="0">
                <a:latin typeface="Futura Condensed"/>
                <a:cs typeface="Futura Condensed"/>
              </a:rPr>
            </a:br>
            <a:r>
              <a:rPr lang="en-US" sz="1200" spc="-20" dirty="0" smtClean="0">
                <a:latin typeface="Futura Condensed"/>
                <a:cs typeface="Futura Condensed"/>
              </a:rPr>
              <a:t>http</a:t>
            </a:r>
            <a:r>
              <a:rPr lang="en-US" sz="1200" spc="-20" dirty="0">
                <a:latin typeface="Futura Condensed"/>
                <a:cs typeface="Futura Condensed"/>
              </a:rPr>
              <a:t>://</a:t>
            </a:r>
            <a:r>
              <a:rPr lang="en-US" sz="1200" spc="-20" dirty="0" err="1" smtClean="0">
                <a:latin typeface="Futura Condensed"/>
                <a:cs typeface="Futura Condensed"/>
              </a:rPr>
              <a:t>scratch.mit.edu</a:t>
            </a:r>
            <a:r>
              <a:rPr lang="en-US" sz="1200" spc="-20" dirty="0" smtClean="0">
                <a:latin typeface="Futura Condensed"/>
                <a:cs typeface="Futura Condensed"/>
              </a:rPr>
              <a:t> y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hagan</a:t>
            </a:r>
            <a:r>
              <a:rPr lang="en-US" sz="1200" spc="-20" dirty="0" smtClean="0">
                <a:latin typeface="Futura Condensed"/>
                <a:cs typeface="Futura Condensed"/>
              </a:rPr>
              <a:t> click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sobre</a:t>
            </a:r>
            <a:r>
              <a:rPr lang="en-US" sz="1200" spc="-20" dirty="0" smtClean="0">
                <a:latin typeface="Futura Condensed"/>
                <a:cs typeface="Futura Condensed"/>
              </a:rPr>
              <a:t> “</a:t>
            </a:r>
            <a:r>
              <a:rPr lang="en-US" sz="1200" spc="-20" dirty="0" err="1" smtClean="0">
                <a:latin typeface="Futura Condensed"/>
                <a:cs typeface="Futura Condensed"/>
              </a:rPr>
              <a:t>Unirse</a:t>
            </a:r>
            <a:r>
              <a:rPr lang="en-US" sz="1200" spc="-20" dirty="0" smtClean="0">
                <a:latin typeface="Futura Condensed"/>
                <a:cs typeface="Futura Condensed"/>
              </a:rPr>
              <a:t> a Scratch”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para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comenzar</a:t>
            </a:r>
            <a:r>
              <a:rPr lang="en-US" sz="1200" spc="-20" dirty="0" smtClean="0">
                <a:latin typeface="Futura Condensed"/>
                <a:cs typeface="Futura Condensed"/>
              </a:rPr>
              <a:t> a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crear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las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cuentas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spc="-20" dirty="0" smtClean="0">
                <a:latin typeface="Futura Condensed"/>
                <a:cs typeface="Futura Condensed"/>
              </a:rPr>
              <a:t>Se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puede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utilizar</a:t>
            </a:r>
            <a:r>
              <a:rPr lang="en-US" sz="1200" spc="-20" dirty="0" smtClean="0">
                <a:latin typeface="Futura Condensed"/>
                <a:cs typeface="Futura Condensed"/>
              </a:rPr>
              <a:t> la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ficha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Cuenta</a:t>
            </a:r>
            <a:r>
              <a:rPr lang="en-US" sz="1200" spc="-20" dirty="0" smtClean="0">
                <a:latin typeface="Futura Condensed"/>
                <a:cs typeface="Futura Condensed"/>
              </a:rPr>
              <a:t> de Scratch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para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que</a:t>
            </a:r>
            <a:r>
              <a:rPr lang="en-US" sz="1200" spc="-20" dirty="0" smtClean="0">
                <a:latin typeface="Futura Condensed"/>
                <a:cs typeface="Futura Condensed"/>
              </a:rPr>
              <a:t> los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alumnos</a:t>
            </a:r>
            <a:r>
              <a:rPr lang="en-US" sz="1200" spc="-20" dirty="0" smtClean="0">
                <a:latin typeface="Futura Condensed"/>
                <a:cs typeface="Futura Condensed"/>
              </a:rPr>
              <a:t> la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usen</a:t>
            </a:r>
            <a:r>
              <a:rPr lang="en-US" sz="1200" spc="-20" dirty="0" smtClean="0">
                <a:latin typeface="Futura Condensed"/>
                <a:cs typeface="Futura Condensed"/>
              </a:rPr>
              <a:t> de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guía</a:t>
            </a:r>
            <a:r>
              <a:rPr lang="en-US" sz="1200" spc="-20" dirty="0" smtClean="0">
                <a:latin typeface="Futura Condensed"/>
                <a:cs typeface="Futura Condensed"/>
              </a:rPr>
              <a:t>.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Deja</a:t>
            </a:r>
            <a:r>
              <a:rPr lang="en-US" sz="1200" spc="-20" dirty="0" smtClean="0">
                <a:latin typeface="Futura Condensed"/>
                <a:cs typeface="Futura Condensed"/>
              </a:rPr>
              <a:t> un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tiempo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para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que</a:t>
            </a:r>
            <a:r>
              <a:rPr lang="en-US" sz="1200" spc="-20" dirty="0" smtClean="0">
                <a:latin typeface="Futura Condensed"/>
                <a:cs typeface="Futura Condensed"/>
              </a:rPr>
              <a:t> los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spc="-20" dirty="0" smtClean="0">
                <a:latin typeface="Futura Condensed"/>
                <a:cs typeface="Futura Condensed"/>
              </a:rPr>
              <a:t> se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registren</a:t>
            </a:r>
            <a:r>
              <a:rPr lang="en-US" sz="1200" spc="-20" dirty="0" smtClean="0">
                <a:latin typeface="Futura Condensed"/>
                <a:cs typeface="Futura Condensed"/>
              </a:rPr>
              <a:t>,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actualicen</a:t>
            </a:r>
            <a:r>
              <a:rPr lang="en-US" sz="1200" spc="-20" dirty="0" smtClean="0">
                <a:latin typeface="Futura Condensed"/>
                <a:cs typeface="Futura Condensed"/>
              </a:rPr>
              <a:t> la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página</a:t>
            </a:r>
            <a:r>
              <a:rPr lang="en-US" sz="1200" spc="-20" dirty="0" smtClean="0">
                <a:latin typeface="Futura Condensed"/>
                <a:cs typeface="Futura Condensed"/>
              </a:rPr>
              <a:t> del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perfil</a:t>
            </a:r>
            <a:r>
              <a:rPr lang="en-US" sz="1200" spc="-20" dirty="0">
                <a:latin typeface="Futura Condensed"/>
                <a:cs typeface="Futura Condensed"/>
              </a:rPr>
              <a:t> </a:t>
            </a:r>
            <a:r>
              <a:rPr lang="en-US" sz="1200" spc="-20" dirty="0" smtClean="0">
                <a:latin typeface="Futura Condensed"/>
                <a:cs typeface="Futura Condensed"/>
              </a:rPr>
              <a:t>y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exploren</a:t>
            </a:r>
            <a:r>
              <a:rPr lang="en-US" sz="1200" spc="-20" dirty="0" smtClean="0">
                <a:latin typeface="Futura Condensed"/>
                <a:cs typeface="Futura Condensed"/>
              </a:rPr>
              <a:t> la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comunidad</a:t>
            </a:r>
            <a:r>
              <a:rPr lang="en-US" sz="1200" spc="-20" dirty="0" smtClean="0">
                <a:latin typeface="Futura Condensed"/>
                <a:cs typeface="Futura Condensed"/>
              </a:rPr>
              <a:t>. Anima a los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spc="-20" dirty="0" smtClean="0">
                <a:latin typeface="Futura Condensed"/>
                <a:cs typeface="Futura Condensed"/>
              </a:rPr>
              <a:t> a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que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practiquen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iniciando</a:t>
            </a:r>
            <a:r>
              <a:rPr lang="en-US" sz="1200" spc="-20" dirty="0" smtClean="0">
                <a:latin typeface="Futura Condensed"/>
                <a:cs typeface="Futura Condensed"/>
              </a:rPr>
              <a:t> y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cerrando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sesión</a:t>
            </a:r>
            <a:r>
              <a:rPr lang="en-US" sz="1200" spc="-20" dirty="0" smtClean="0">
                <a:latin typeface="Futura Condensed"/>
                <a:cs typeface="Futura Condensed"/>
              </a:rPr>
              <a:t>.</a:t>
            </a:r>
            <a:endParaRPr lang="en-US" sz="1200" spc="-20" dirty="0">
              <a:latin typeface="Futura Condensed"/>
              <a:cs typeface="Futura Condensed"/>
            </a:endParaRPr>
          </a:p>
          <a:p>
            <a:endParaRPr lang="en-US" sz="600" dirty="0">
              <a:latin typeface="Futura Condensed"/>
              <a:cs typeface="Futura Condensed"/>
            </a:endParaRPr>
          </a:p>
          <a:p>
            <a:pPr marL="171450" indent="-171450">
              <a:buFont typeface="Wingdings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Para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resulte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sencillo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encontrar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seguir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perfiles</a:t>
            </a:r>
            <a:r>
              <a:rPr lang="en-US" sz="1200" dirty="0" smtClean="0">
                <a:latin typeface="Futura Condensed"/>
                <a:cs typeface="Futura Condensed"/>
              </a:rPr>
              <a:t> de los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podrías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lista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clase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nombres</a:t>
            </a:r>
            <a:r>
              <a:rPr lang="en-US" sz="1200" dirty="0" smtClean="0">
                <a:latin typeface="Futura Condensed"/>
                <a:cs typeface="Futura Condensed"/>
              </a:rPr>
              <a:t> y los </a:t>
            </a:r>
            <a:r>
              <a:rPr lang="en-US" sz="1200" dirty="0" err="1" smtClean="0">
                <a:latin typeface="Futura Condensed"/>
                <a:cs typeface="Futura Condensed"/>
              </a:rPr>
              <a:t>nombres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usuario</a:t>
            </a:r>
            <a:r>
              <a:rPr lang="en-US" sz="1200" dirty="0" smtClean="0">
                <a:latin typeface="Futura Condensed"/>
                <a:cs typeface="Futura Condensed"/>
              </a:rPr>
              <a:t> en Scratch.</a:t>
            </a:r>
          </a:p>
          <a:p>
            <a:pPr marL="171450" indent="-171450">
              <a:buFont typeface="Wingdings" charset="2"/>
              <a:buChar char="q"/>
            </a:pPr>
            <a:endParaRPr lang="en-US" sz="600" dirty="0">
              <a:latin typeface="Futura Condensed"/>
              <a:cs typeface="Futura Condensed"/>
            </a:endParaRP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Examinad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grupo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reglas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generales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comunidad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discutir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comportamientos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consideran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respetuosos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constructivos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Revisad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informa</a:t>
            </a:r>
            <a:r>
              <a:rPr lang="en-US" sz="1200" dirty="0" smtClean="0">
                <a:latin typeface="Futura Condensed"/>
                <a:cs typeface="Futura Condensed"/>
              </a:rPr>
              <a:t> de los </a:t>
            </a:r>
            <a:r>
              <a:rPr lang="en-US" sz="1200" dirty="0" err="1" smtClean="0">
                <a:latin typeface="Futura Condensed"/>
                <a:cs typeface="Futura Condensed"/>
              </a:rPr>
              <a:t>mensajes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inapropiados</a:t>
            </a:r>
            <a:r>
              <a:rPr lang="en-US" sz="1200" dirty="0" smtClean="0">
                <a:latin typeface="Futura Condensed"/>
                <a:cs typeface="Futura Condensed"/>
              </a:rPr>
              <a:t> en la web.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995" y="2830659"/>
            <a:ext cx="3307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Futura Condensed"/>
                <a:cs typeface="Futura Condensed"/>
              </a:rPr>
              <a:t>DESCRIPCIÓN DE LA ACTIVIDAD</a:t>
            </a:r>
            <a:endParaRPr lang="en-US" sz="1600" dirty="0">
              <a:latin typeface="Futura Condensed"/>
              <a:cs typeface="Futura Condensed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551129" y="3163625"/>
            <a:ext cx="3231204" cy="838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4007796" y="2830659"/>
            <a:ext cx="3307404" cy="1144275"/>
            <a:chOff x="4007796" y="2830659"/>
            <a:chExt cx="3307404" cy="1144275"/>
          </a:xfrm>
        </p:grpSpPr>
        <p:sp>
          <p:nvSpPr>
            <p:cNvPr id="18" name="TextBox 17"/>
            <p:cNvSpPr txBox="1"/>
            <p:nvPr/>
          </p:nvSpPr>
          <p:spPr>
            <a:xfrm>
              <a:off x="4104914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Cuenta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Scratch</a:t>
              </a:r>
              <a:endParaRPr lang="en-US" sz="1200" i="1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Reglas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generales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comunidad</a:t>
              </a:r>
              <a:r>
                <a:rPr lang="en-US" sz="1200" dirty="0" smtClean="0">
                  <a:latin typeface="Futura Condensed"/>
                  <a:cs typeface="Futura Condensed"/>
                </a:rPr>
                <a:t/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community_guidelines</a:t>
              </a:r>
              <a:endParaRPr lang="en-US" sz="1200" i="1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07796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104914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4007796" y="4056273"/>
            <a:ext cx="3307404" cy="957492"/>
            <a:chOff x="3992282" y="2832776"/>
            <a:chExt cx="3307404" cy="957492"/>
          </a:xfrm>
        </p:grpSpPr>
        <p:sp>
          <p:nvSpPr>
            <p:cNvPr id="84" name="TextBox 83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Cuál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nombre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usuario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Scratch?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Tienes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pista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ayude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recordar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contraseña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4007796" y="5129203"/>
            <a:ext cx="3307404" cy="957492"/>
            <a:chOff x="3992282" y="2832776"/>
            <a:chExt cx="3307404" cy="957492"/>
          </a:xfrm>
        </p:grpSpPr>
        <p:sp>
          <p:nvSpPr>
            <p:cNvPr id="88" name="TextBox 87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Pudieron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cuenta</a:t>
              </a:r>
              <a:r>
                <a:rPr lang="en-US" sz="1200" dirty="0" smtClean="0">
                  <a:latin typeface="Futura Condensed"/>
                  <a:cs typeface="Futura Condensed"/>
                </a:rPr>
                <a:t> en Scratch 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iniciar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cerrar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sesión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la web de Scratch?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/>
          <p:cNvSpPr txBox="1"/>
          <p:nvPr/>
        </p:nvSpPr>
        <p:spPr>
          <a:xfrm>
            <a:off x="551129" y="8142739"/>
            <a:ext cx="3231204" cy="1754327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Los </a:t>
            </a:r>
            <a:r>
              <a:rPr lang="en-US" sz="1200" dirty="0" err="1" smtClean="0">
                <a:latin typeface="Futura Condensed"/>
                <a:cs typeface="Futura Condensed"/>
              </a:rPr>
              <a:t>docentes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podrían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preferir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utilizar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propia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cuenta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correo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cuenta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clase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ya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notificaciones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cualquier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comportamiento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inapropiado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envían</a:t>
            </a:r>
            <a:r>
              <a:rPr lang="en-US" sz="1200" dirty="0" smtClean="0">
                <a:latin typeface="Futura Condensed"/>
                <a:cs typeface="Futura Condensed"/>
              </a:rPr>
              <a:t> al email </a:t>
            </a:r>
            <a:r>
              <a:rPr lang="en-US" sz="1200" dirty="0" err="1" smtClean="0">
                <a:latin typeface="Futura Condensed"/>
                <a:cs typeface="Futura Condensed"/>
              </a:rPr>
              <a:t>utilizado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cuenta</a:t>
            </a:r>
            <a:r>
              <a:rPr lang="en-US" sz="1200" dirty="0" smtClean="0">
                <a:latin typeface="Futura Condensed"/>
                <a:cs typeface="Futura Condensed"/>
              </a:rPr>
              <a:t> de Scratch.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Comprueba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si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algún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alumno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ya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cuenta</a:t>
            </a:r>
            <a:r>
              <a:rPr lang="en-US" sz="1200" dirty="0" smtClean="0">
                <a:latin typeface="Futura Condensed"/>
                <a:cs typeface="Futura Condensed"/>
              </a:rPr>
              <a:t> con un </a:t>
            </a:r>
            <a:r>
              <a:rPr lang="en-US" sz="1200" dirty="0" err="1" smtClean="0">
                <a:latin typeface="Futura Condensed"/>
                <a:cs typeface="Futura Condensed"/>
              </a:rPr>
              <a:t>cuenta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Scratch.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Para </a:t>
            </a:r>
            <a:r>
              <a:rPr lang="en-US" sz="1200" dirty="0" err="1" smtClean="0">
                <a:latin typeface="Futura Condensed"/>
                <a:cs typeface="Futura Condensed"/>
              </a:rPr>
              <a:t>recordar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contraseñas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pero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manteniendo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privacidad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podrían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escribir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usuario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contraseña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sobres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cerrados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guarden</a:t>
            </a:r>
            <a:r>
              <a:rPr lang="en-US" sz="1200" dirty="0" smtClean="0">
                <a:latin typeface="Futura Condensed"/>
                <a:cs typeface="Futura Condensed"/>
              </a:rPr>
              <a:t> en la </a:t>
            </a:r>
            <a:r>
              <a:rPr lang="en-US" sz="1200" dirty="0" err="1" smtClean="0">
                <a:latin typeface="Futura Condensed"/>
                <a:cs typeface="Futura Condensed"/>
              </a:rPr>
              <a:t>clase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grpSp>
        <p:nvGrpSpPr>
          <p:cNvPr id="96" name="Group 95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97" name="TextBox 96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8" name="Straight Connector 97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102" name="Straight Connector 101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3" name="Group 102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109" name="TextBox 108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110" name="Group 109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111" name="Straight Connector 110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Group 1"/>
          <p:cNvGrpSpPr/>
          <p:nvPr/>
        </p:nvGrpSpPr>
        <p:grpSpPr>
          <a:xfrm>
            <a:off x="1119014" y="784961"/>
            <a:ext cx="6103052" cy="1304446"/>
            <a:chOff x="268589" y="784961"/>
            <a:chExt cx="6103052" cy="1304446"/>
          </a:xfrm>
        </p:grpSpPr>
        <p:grpSp>
          <p:nvGrpSpPr>
            <p:cNvPr id="3" name="Group 2"/>
            <p:cNvGrpSpPr/>
            <p:nvPr/>
          </p:nvGrpSpPr>
          <p:grpSpPr>
            <a:xfrm>
              <a:off x="268589" y="784961"/>
              <a:ext cx="6103052" cy="1304446"/>
              <a:chOff x="268589" y="784961"/>
              <a:chExt cx="6103052" cy="1304446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371794" y="795405"/>
                <a:ext cx="2999847" cy="1077218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Futura Condensed"/>
                    <a:cs typeface="Futura Condensed"/>
                  </a:rPr>
                  <a:t>OBJETIVOS</a:t>
                </a:r>
                <a:endParaRPr lang="en-US" sz="1600" dirty="0">
                  <a:latin typeface="Futura Condensed"/>
                  <a:cs typeface="Futura Condensed"/>
                </a:endParaRPr>
              </a:p>
              <a:p>
                <a:r>
                  <a:rPr lang="en-US" sz="1200" dirty="0">
                    <a:latin typeface="Futura Condensed"/>
                    <a:cs typeface="Futura Condensed"/>
                  </a:rPr>
                  <a:t>Al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completar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esta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actividad</a:t>
                </a:r>
                <a:r>
                  <a:rPr lang="en-US" sz="1200" dirty="0">
                    <a:latin typeface="Futura Condensed"/>
                    <a:cs typeface="Futura Condensed"/>
                  </a:rPr>
                  <a:t>, los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estudiantes</a:t>
                </a:r>
                <a:r>
                  <a:rPr lang="en-US" sz="1200" dirty="0">
                    <a:latin typeface="Futura Condensed"/>
                    <a:cs typeface="Futura Condensed"/>
                  </a:rPr>
                  <a:t>:</a:t>
                </a: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Crearán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cuenta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Scratch</a:t>
                </a: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Explorarán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comunidad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online de Scratch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revisarán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las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reglas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generales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comunidad</a:t>
                </a:r>
                <a:endParaRPr lang="en-US" sz="1200" dirty="0" smtClean="0">
                  <a:latin typeface="Futura Condensed"/>
                  <a:cs typeface="Futura Condensed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685092" y="1694427"/>
                <a:ext cx="1092200" cy="394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>
                  <a:lnSpc>
                    <a:spcPct val="120000"/>
                  </a:lnSpc>
                </a:pPr>
                <a:r>
                  <a:rPr lang="en-US" sz="1000" baseline="-25000" dirty="0">
                    <a:latin typeface="Futura Condensed"/>
                    <a:cs typeface="Futura Condensed"/>
                  </a:rPr>
                  <a:t>TIEMPO </a:t>
                </a:r>
                <a:r>
                  <a:rPr lang="en-US" sz="1000" baseline="-25000" dirty="0" smtClean="0">
                    <a:latin typeface="Futura Condensed"/>
                    <a:cs typeface="Futura Condensed"/>
                  </a:rPr>
                  <a:t>PROPUESTO</a:t>
                </a:r>
                <a:br>
                  <a:rPr lang="en-US" sz="1000" baseline="-25000" dirty="0" smtClean="0">
                    <a:latin typeface="Futura Condensed"/>
                    <a:cs typeface="Futura Condensed"/>
                  </a:rPr>
                </a:br>
                <a:r>
                  <a:rPr lang="en-US" sz="1000" dirty="0" smtClean="0">
                    <a:latin typeface="Futura Condensed"/>
                    <a:cs typeface="Futura Condensed"/>
                  </a:rPr>
                  <a:t>5–</a:t>
                </a:r>
                <a:r>
                  <a:rPr lang="en-US" sz="1000" dirty="0">
                    <a:latin typeface="Futura Condensed"/>
                    <a:cs typeface="Futura Condensed"/>
                  </a:rPr>
                  <a:t>1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5 MINUTOS</a:t>
                </a:r>
              </a:p>
            </p:txBody>
          </p:sp>
          <p:pic>
            <p:nvPicPr>
              <p:cNvPr id="52" name="Picture 51" descr="5min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3644" y="1752574"/>
                <a:ext cx="329184" cy="329184"/>
              </a:xfrm>
              <a:prstGeom prst="rect">
                <a:avLst/>
              </a:prstGeom>
            </p:spPr>
          </p:pic>
          <p:sp>
            <p:nvSpPr>
              <p:cNvPr id="55" name="TextBox 54"/>
              <p:cNvSpPr txBox="1"/>
              <p:nvPr/>
            </p:nvSpPr>
            <p:spPr>
              <a:xfrm>
                <a:off x="268589" y="784961"/>
                <a:ext cx="283300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 smtClean="0">
                    <a:latin typeface="Futura Condensed"/>
                    <a:cs typeface="Futura Condensed"/>
                  </a:rPr>
                  <a:t>CUENTA DE SCRATCH</a:t>
                </a:r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2819113" y="794340"/>
              <a:ext cx="442062" cy="1123360"/>
              <a:chOff x="2853673" y="794340"/>
              <a:chExt cx="442062" cy="1123360"/>
            </a:xfrm>
          </p:grpSpPr>
          <p:cxnSp>
            <p:nvCxnSpPr>
              <p:cNvPr id="119" name="Straight Connector 118"/>
              <p:cNvCxnSpPr/>
              <p:nvPr/>
            </p:nvCxnSpPr>
            <p:spPr>
              <a:xfrm>
                <a:off x="3074704" y="794340"/>
                <a:ext cx="1" cy="1123360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 flipH="1" flipV="1">
                <a:off x="2853673" y="794755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 flipH="1" flipV="1">
                <a:off x="2853673" y="1912685"/>
                <a:ext cx="221032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 flipV="1">
                <a:off x="3074704" y="1343098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12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551129" y="0"/>
            <a:ext cx="493776" cy="2791968"/>
            <a:chOff x="551129" y="0"/>
            <a:chExt cx="493776" cy="2791968"/>
          </a:xfrm>
        </p:grpSpPr>
        <p:pic>
          <p:nvPicPr>
            <p:cNvPr id="47" name="Picture 46" descr="Unit0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0"/>
              <a:ext cx="493776" cy="2791968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 rot="5400000">
              <a:off x="-479980" y="1044494"/>
              <a:ext cx="2550653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0: ACTIVIDAD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3147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357" y="4062547"/>
            <a:ext cx="4014984" cy="2351042"/>
          </a:xfrm>
          <a:prstGeom prst="rect">
            <a:avLst/>
          </a:prstGeom>
        </p:spPr>
      </p:pic>
      <p:pic>
        <p:nvPicPr>
          <p:cNvPr id="2" name="Imagen 1" descr="1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620" y="6850309"/>
            <a:ext cx="3645066" cy="27306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80715" y="7673819"/>
            <a:ext cx="287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Futura Condensed"/>
                <a:cs typeface="Futura Condensed"/>
              </a:rPr>
              <a:t>¿HAS ACABADO?</a:t>
            </a:r>
            <a:endParaRPr lang="en-US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135956" y="7894426"/>
            <a:ext cx="287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Futura Condensed"/>
                <a:cs typeface="Futura Condensed"/>
              </a:rPr>
              <a:t>¿HAS ACABADO?</a:t>
            </a:r>
            <a:endParaRPr lang="en-US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44500" y="1612109"/>
            <a:ext cx="2348507" cy="1789734"/>
            <a:chOff x="519774" y="1631696"/>
            <a:chExt cx="2348507" cy="1789734"/>
          </a:xfrm>
        </p:grpSpPr>
        <p:sp>
          <p:nvSpPr>
            <p:cNvPr id="10" name="TextBox 9"/>
            <p:cNvSpPr txBox="1"/>
            <p:nvPr/>
          </p:nvSpPr>
          <p:spPr>
            <a:xfrm>
              <a:off x="613831" y="1631696"/>
              <a:ext cx="2159001" cy="55399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¿NUEVO EN SCRATCH? COMIENZA POR CREAR TU CUENTA DE SCRATCH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9774" y="2405767"/>
              <a:ext cx="2348507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 err="1" smtClean="0">
                  <a:latin typeface="Futura Condensed"/>
                  <a:cs typeface="Futura Condensed"/>
                </a:rPr>
                <a:t>Necesitarás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cuenta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Scratch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guardar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Scratch.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pasos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siguientes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muestran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nueva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cuenta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personalizar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perfil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28357" y="3857808"/>
            <a:ext cx="2969349" cy="2618751"/>
            <a:chOff x="441661" y="3857808"/>
            <a:chExt cx="2969349" cy="2618751"/>
          </a:xfrm>
        </p:grpSpPr>
        <p:sp>
          <p:nvSpPr>
            <p:cNvPr id="50" name="TextBox 49"/>
            <p:cNvSpPr txBox="1"/>
            <p:nvPr/>
          </p:nvSpPr>
          <p:spPr>
            <a:xfrm>
              <a:off x="457804" y="3857808"/>
              <a:ext cx="2953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COMIENZA POR AQUÍ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41661" y="4194252"/>
              <a:ext cx="2885167" cy="2282307"/>
              <a:chOff x="499401" y="4194252"/>
              <a:chExt cx="2885167" cy="2282307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99401" y="4232868"/>
                <a:ext cx="2885167" cy="2243691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Abre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navegador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navega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hasta la web de Scratch: http://scratch.mit.edu</a:t>
                </a:r>
              </a:p>
              <a:p>
                <a:pPr>
                  <a:lnSpc>
                    <a:spcPct val="130000"/>
                  </a:lnSpc>
                </a:pP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smtClean="0">
                    <a:latin typeface="Futura Condensed"/>
                    <a:cs typeface="Futura Condensed"/>
                  </a:rPr>
                  <a:t>En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página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principal,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haz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click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sobre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“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Unirse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a Scratch” en la parte superior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derecha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o en 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círculo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azul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>
                  <a:lnSpc>
                    <a:spcPct val="130000"/>
                  </a:lnSpc>
                </a:pP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smtClean="0">
                    <a:latin typeface="Futura Condensed"/>
                    <a:cs typeface="Futura Condensed"/>
                  </a:rPr>
                  <a:t>¡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Completa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tres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pasos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registrarte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crear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propia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cuenta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Scratch!</a:t>
                </a: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 flipV="1">
                <a:off x="606263" y="4194252"/>
                <a:ext cx="2717679" cy="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9" name="Straight Arrow Connector 48"/>
          <p:cNvCxnSpPr/>
          <p:nvPr/>
        </p:nvCxnSpPr>
        <p:spPr>
          <a:xfrm>
            <a:off x="2894148" y="2885743"/>
            <a:ext cx="646020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5" name="Group 84"/>
          <p:cNvGrpSpPr/>
          <p:nvPr/>
        </p:nvGrpSpPr>
        <p:grpSpPr>
          <a:xfrm>
            <a:off x="1356421" y="4328697"/>
            <a:ext cx="5444132" cy="1298841"/>
            <a:chOff x="2254600" y="3357218"/>
            <a:chExt cx="4545243" cy="1298841"/>
          </a:xfrm>
        </p:grpSpPr>
        <p:grpSp>
          <p:nvGrpSpPr>
            <p:cNvPr id="89" name="Group 88"/>
            <p:cNvGrpSpPr/>
            <p:nvPr/>
          </p:nvGrpSpPr>
          <p:grpSpPr>
            <a:xfrm>
              <a:off x="2254600" y="4263986"/>
              <a:ext cx="3517684" cy="388157"/>
              <a:chOff x="2150098" y="3541002"/>
              <a:chExt cx="413039" cy="1108427"/>
            </a:xfrm>
          </p:grpSpPr>
          <p:cxnSp>
            <p:nvCxnSpPr>
              <p:cNvPr id="93" name="Straight Arrow Connector 92"/>
              <p:cNvCxnSpPr/>
              <p:nvPr/>
            </p:nvCxnSpPr>
            <p:spPr>
              <a:xfrm>
                <a:off x="2150098" y="4649429"/>
                <a:ext cx="41303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/>
              <p:nvPr/>
            </p:nvCxnSpPr>
            <p:spPr>
              <a:xfrm flipV="1">
                <a:off x="2563136" y="3541002"/>
                <a:ext cx="1" cy="1102961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Group 89"/>
            <p:cNvGrpSpPr/>
            <p:nvPr/>
          </p:nvGrpSpPr>
          <p:grpSpPr>
            <a:xfrm rot="10800000">
              <a:off x="5772277" y="3357218"/>
              <a:ext cx="1027566" cy="1298841"/>
              <a:chOff x="2807565" y="4643956"/>
              <a:chExt cx="1382881" cy="2344169"/>
            </a:xfrm>
          </p:grpSpPr>
          <p:cxnSp>
            <p:nvCxnSpPr>
              <p:cNvPr id="91" name="Straight Arrow Connector 90"/>
              <p:cNvCxnSpPr/>
              <p:nvPr/>
            </p:nvCxnSpPr>
            <p:spPr>
              <a:xfrm rot="10800000" flipV="1">
                <a:off x="2807565" y="4649428"/>
                <a:ext cx="1382881" cy="505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/>
              <p:nvPr/>
            </p:nvCxnSpPr>
            <p:spPr>
              <a:xfrm rot="10800000" flipH="1" flipV="1">
                <a:off x="2807565" y="4643956"/>
                <a:ext cx="9137" cy="2344169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5" name="Group 94"/>
          <p:cNvGrpSpPr/>
          <p:nvPr/>
        </p:nvGrpSpPr>
        <p:grpSpPr>
          <a:xfrm>
            <a:off x="1989734" y="6307832"/>
            <a:ext cx="1724158" cy="1258051"/>
            <a:chOff x="3178062" y="6975263"/>
            <a:chExt cx="368668" cy="1682129"/>
          </a:xfrm>
        </p:grpSpPr>
        <p:grpSp>
          <p:nvGrpSpPr>
            <p:cNvPr id="96" name="Group 95"/>
            <p:cNvGrpSpPr/>
            <p:nvPr/>
          </p:nvGrpSpPr>
          <p:grpSpPr>
            <a:xfrm>
              <a:off x="3178062" y="6975263"/>
              <a:ext cx="184902" cy="1682129"/>
              <a:chOff x="2206661" y="4648434"/>
              <a:chExt cx="381786" cy="711202"/>
            </a:xfrm>
          </p:grpSpPr>
          <p:cxnSp>
            <p:nvCxnSpPr>
              <p:cNvPr id="98" name="Straight Arrow Connector 97"/>
              <p:cNvCxnSpPr/>
              <p:nvPr/>
            </p:nvCxnSpPr>
            <p:spPr>
              <a:xfrm>
                <a:off x="2206661" y="4649428"/>
                <a:ext cx="381786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/>
              <p:nvPr/>
            </p:nvCxnSpPr>
            <p:spPr>
              <a:xfrm flipH="1">
                <a:off x="2571281" y="4648434"/>
                <a:ext cx="0" cy="711202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7" name="Straight Arrow Connector 96"/>
            <p:cNvCxnSpPr/>
            <p:nvPr/>
          </p:nvCxnSpPr>
          <p:spPr>
            <a:xfrm>
              <a:off x="3354022" y="8654631"/>
              <a:ext cx="19270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2571138" y="443435"/>
            <a:ext cx="651202" cy="1336089"/>
            <a:chOff x="2571138" y="443435"/>
            <a:chExt cx="651202" cy="1336089"/>
          </a:xfrm>
        </p:grpSpPr>
        <p:grpSp>
          <p:nvGrpSpPr>
            <p:cNvPr id="43" name="Group 42"/>
            <p:cNvGrpSpPr/>
            <p:nvPr/>
          </p:nvGrpSpPr>
          <p:grpSpPr>
            <a:xfrm>
              <a:off x="2571138" y="443435"/>
              <a:ext cx="651202" cy="1336089"/>
              <a:chOff x="2169548" y="4643960"/>
              <a:chExt cx="393589" cy="656327"/>
            </a:xfrm>
          </p:grpSpPr>
          <p:cxnSp>
            <p:nvCxnSpPr>
              <p:cNvPr id="46" name="Straight Arrow Connector 45"/>
              <p:cNvCxnSpPr/>
              <p:nvPr/>
            </p:nvCxnSpPr>
            <p:spPr>
              <a:xfrm>
                <a:off x="2169548" y="4646880"/>
                <a:ext cx="39358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Arrow Connector 43"/>
            <p:cNvCxnSpPr/>
            <p:nvPr/>
          </p:nvCxnSpPr>
          <p:spPr>
            <a:xfrm>
              <a:off x="2576323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/>
          <p:nvPr/>
        </p:nvSpPr>
        <p:spPr>
          <a:xfrm>
            <a:off x="457995" y="647673"/>
            <a:ext cx="26954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Futura Condensed"/>
                <a:cs typeface="Futura Condensed"/>
              </a:rPr>
              <a:t>CUENTA DE SCRATCH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892" y="529361"/>
            <a:ext cx="3839449" cy="270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6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22410" y="2035656"/>
            <a:ext cx="7324590" cy="954107"/>
            <a:chOff x="422410" y="2046240"/>
            <a:chExt cx="7324590" cy="954107"/>
          </a:xfrm>
        </p:grpSpPr>
        <p:sp>
          <p:nvSpPr>
            <p:cNvPr id="54" name="Diamond 53"/>
            <p:cNvSpPr/>
            <p:nvPr/>
          </p:nvSpPr>
          <p:spPr>
            <a:xfrm>
              <a:off x="6965252" y="2133579"/>
              <a:ext cx="781748" cy="781748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22410" y="2046240"/>
              <a:ext cx="2874286" cy="95410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DESCRIPCIÓN DE LA ACTIVIDAD DESCRIPTION</a:t>
              </a:r>
              <a:endParaRPr lang="en-US" sz="28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57995" y="2830659"/>
            <a:ext cx="3324338" cy="3360266"/>
            <a:chOff x="422410" y="2830659"/>
            <a:chExt cx="3324338" cy="3360266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2862322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Propón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idea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diario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cuaderno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físico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o digital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donde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puedan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realizar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tormentas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ideas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compartir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reflexiones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personales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parecido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diario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personal.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Echad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vistazo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ejemplos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coger</a:t>
              </a:r>
              <a:r>
                <a:rPr lang="en-US" sz="1200" dirty="0" smtClean="0">
                  <a:latin typeface="Futura Condensed"/>
                  <a:cs typeface="Futura Condensed"/>
                </a:rPr>
                <a:t> ideas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tipo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cuadernos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físico</a:t>
              </a:r>
              <a:r>
                <a:rPr lang="en-US" sz="1200" dirty="0" smtClean="0">
                  <a:latin typeface="Futura Condensed"/>
                  <a:cs typeface="Futura Condensed"/>
                </a:rPr>
                <a:t> o digital)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apropiado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comiencen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preparar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personalizar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600" dirty="0">
                <a:latin typeface="Futura Condensed"/>
                <a:cs typeface="Futura Condensed"/>
              </a:endParaRPr>
            </a:p>
            <a:p>
              <a:pPr algn="just"/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escriban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primera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entrada</a:t>
              </a:r>
              <a:r>
                <a:rPr lang="en-US" sz="120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respondiendo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derecha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algn="just"/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 algn="just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Anima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iniciales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compañero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600" dirty="0">
                <a:latin typeface="Futura Condensed"/>
                <a:cs typeface="Futura Condensed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9" name="Straight Connector 78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4007796" y="2830659"/>
            <a:ext cx="3307404" cy="1513483"/>
            <a:chOff x="3992282" y="2830659"/>
            <a:chExt cx="3307404" cy="1513483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479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Ejemplos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diario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:</a:t>
              </a:r>
              <a:b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</a:b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solidFill>
                    <a:srgbClr val="000000"/>
                  </a:solidFill>
                  <a:latin typeface="Futura Condensed"/>
                  <a:cs typeface="Futura Condensed"/>
                </a:rPr>
                <a:t>://bit.ly/designjournal-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paper</a:t>
              </a:r>
              <a:b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</a:b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http://bit.ly/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designjournal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-digital</a:t>
              </a:r>
              <a:b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</a:b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http://bit.ly/designjournal-blog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Papel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materiales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diarios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0" name="Straight Connector 79"/>
            <p:cNvCxnSpPr/>
            <p:nvPr/>
          </p:nvCxnSpPr>
          <p:spPr>
            <a:xfrm flipV="1">
              <a:off x="4089400" y="3162617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4007796" y="4462680"/>
            <a:ext cx="3307404" cy="1142158"/>
            <a:chOff x="3992282" y="2832776"/>
            <a:chExt cx="3307404" cy="1142158"/>
          </a:xfrm>
        </p:grpSpPr>
        <p:sp>
          <p:nvSpPr>
            <p:cNvPr id="89" name="TextBox 88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describirías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 a un amigo?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Escribe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haz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esquema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ideas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3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distintos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gustaría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1" name="Straight Connector 90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>
            <a:off x="4007796" y="5719869"/>
            <a:ext cx="3307404" cy="1696156"/>
            <a:chOff x="3992282" y="2832776"/>
            <a:chExt cx="3307404" cy="1696156"/>
          </a:xfrm>
        </p:grpSpPr>
        <p:sp>
          <p:nvSpPr>
            <p:cNvPr id="86" name="TextBox 85"/>
            <p:cNvSpPr txBox="1"/>
            <p:nvPr/>
          </p:nvSpPr>
          <p:spPr>
            <a:xfrm>
              <a:off x="4089400" y="3328603"/>
              <a:ext cx="3117152" cy="1200329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dicen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respuestas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tipo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estarían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interesados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desarrollar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En base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respuestas</a:t>
              </a:r>
              <a:r>
                <a:rPr lang="en-US" sz="1200" dirty="0" smtClean="0">
                  <a:latin typeface="Futura Condensed"/>
                  <a:cs typeface="Futura Condensed"/>
                </a:rPr>
                <a:t>,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unidades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guía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atractivas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00" name="Straight Connector 9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98" name="TextBox 97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9" name="Straight Connector 98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104" name="Straight Connector 103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5" name="Group 104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106" name="TextBox 105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107" name="Group 106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108" name="Straight Connector 107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2" name="TextBox 111"/>
          <p:cNvSpPr txBox="1"/>
          <p:nvPr/>
        </p:nvSpPr>
        <p:spPr>
          <a:xfrm>
            <a:off x="551129" y="8142739"/>
            <a:ext cx="3231204" cy="1754327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Cuando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realicen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otras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guía</a:t>
            </a:r>
            <a:r>
              <a:rPr lang="en-US" sz="1200" dirty="0" smtClean="0">
                <a:latin typeface="Futura Condensed"/>
                <a:cs typeface="Futura Condensed"/>
              </a:rPr>
              <a:t>, genera </a:t>
            </a:r>
            <a:r>
              <a:rPr lang="en-US" sz="1200" dirty="0" err="1" smtClean="0">
                <a:latin typeface="Futura Condensed"/>
                <a:cs typeface="Futura Condensed"/>
              </a:rPr>
              <a:t>grupos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discusión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preguntas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reflexión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relevantes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Decide </a:t>
            </a:r>
            <a:r>
              <a:rPr lang="en-US" sz="1200" dirty="0" err="1" smtClean="0">
                <a:latin typeface="Futura Condensed"/>
                <a:cs typeface="Futura Condensed"/>
              </a:rPr>
              <a:t>si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diarios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deben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privados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públicos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ejemplo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podrías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mantener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retroalimentación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uno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uno</a:t>
            </a:r>
            <a:r>
              <a:rPr lang="en-US" sz="1200" dirty="0" smtClean="0">
                <a:latin typeface="Futura Condensed"/>
                <a:cs typeface="Futura Condensed"/>
              </a:rPr>
              <a:t> con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manteniendo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diarios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privados</a:t>
            </a:r>
            <a:r>
              <a:rPr lang="en-US" sz="1200" dirty="0" smtClean="0">
                <a:latin typeface="Futura Condensed"/>
                <a:cs typeface="Futura Condensed"/>
              </a:rPr>
              <a:t>, o </a:t>
            </a:r>
            <a:r>
              <a:rPr lang="en-US" sz="1200" dirty="0" err="1" smtClean="0">
                <a:latin typeface="Futura Condensed"/>
                <a:cs typeface="Futura Condensed"/>
              </a:rPr>
              <a:t>podrías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dejar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hicieran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comentarios</a:t>
            </a:r>
            <a:r>
              <a:rPr lang="en-US" sz="1200" dirty="0" smtClean="0">
                <a:latin typeface="Futura Condensed"/>
                <a:cs typeface="Futura Condensed"/>
              </a:rPr>
              <a:t> entre </a:t>
            </a:r>
            <a:r>
              <a:rPr lang="en-US" sz="1200" dirty="0" err="1" smtClean="0">
                <a:latin typeface="Futura Condensed"/>
                <a:cs typeface="Futura Condensed"/>
              </a:rPr>
              <a:t>sí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diarios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compartidos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Considera</a:t>
            </a:r>
            <a:r>
              <a:rPr lang="en-US" sz="1200" dirty="0" smtClean="0">
                <a:latin typeface="Futura Condensed"/>
                <a:cs typeface="Futura Condensed"/>
              </a:rPr>
              <a:t> los pros y contras de </a:t>
            </a:r>
            <a:r>
              <a:rPr lang="en-US" sz="1200" dirty="0" err="1" smtClean="0"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enfoque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302435" y="647673"/>
            <a:ext cx="5913646" cy="1479983"/>
            <a:chOff x="457995" y="647673"/>
            <a:chExt cx="5913646" cy="1479983"/>
          </a:xfrm>
        </p:grpSpPr>
        <p:grpSp>
          <p:nvGrpSpPr>
            <p:cNvPr id="2" name="Group 1"/>
            <p:cNvGrpSpPr/>
            <p:nvPr/>
          </p:nvGrpSpPr>
          <p:grpSpPr>
            <a:xfrm>
              <a:off x="457995" y="647673"/>
              <a:ext cx="5913646" cy="1107996"/>
              <a:chOff x="457995" y="647673"/>
              <a:chExt cx="5913646" cy="1107996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371794" y="795405"/>
                <a:ext cx="2999847" cy="892552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Futura Condensed"/>
                    <a:cs typeface="Futura Condensed"/>
                  </a:rPr>
                  <a:t>OBJETIVOS</a:t>
                </a:r>
                <a:endParaRPr lang="en-US" sz="1600" dirty="0">
                  <a:latin typeface="Futura Condensed"/>
                  <a:cs typeface="Futura Condensed"/>
                </a:endParaRPr>
              </a:p>
              <a:p>
                <a:r>
                  <a:rPr lang="en-US" sz="1200" dirty="0">
                    <a:latin typeface="Futura Condensed"/>
                    <a:cs typeface="Futura Condensed"/>
                  </a:rPr>
                  <a:t>Al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completar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esta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actividad</a:t>
                </a:r>
                <a:r>
                  <a:rPr lang="en-US" sz="1200" dirty="0">
                    <a:latin typeface="Futura Condensed"/>
                    <a:cs typeface="Futura Condensed"/>
                  </a:rPr>
                  <a:t>, los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estudiantes</a:t>
                </a:r>
                <a:r>
                  <a:rPr lang="en-US" sz="1200" dirty="0">
                    <a:latin typeface="Futura Condensed"/>
                    <a:cs typeface="Futura Condensed"/>
                  </a:rPr>
                  <a:t>:</a:t>
                </a: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Comenzarán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diario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diseño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personalizado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documentar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su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proceso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diseño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sus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reflexiones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457995" y="647673"/>
                <a:ext cx="2527533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300" dirty="0" smtClean="0">
                    <a:latin typeface="Futura Condensed"/>
                    <a:cs typeface="Futura Condensed"/>
                  </a:rPr>
                  <a:t>DIARIO DE DISEÑO</a:t>
                </a: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2819113" y="794340"/>
              <a:ext cx="442062" cy="1123360"/>
              <a:chOff x="2853673" y="794340"/>
              <a:chExt cx="442062" cy="1123360"/>
            </a:xfrm>
          </p:grpSpPr>
          <p:cxnSp>
            <p:nvCxnSpPr>
              <p:cNvPr id="114" name="Straight Connector 113"/>
              <p:cNvCxnSpPr/>
              <p:nvPr/>
            </p:nvCxnSpPr>
            <p:spPr>
              <a:xfrm>
                <a:off x="3074704" y="794340"/>
                <a:ext cx="1" cy="1123360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 flipH="1" flipV="1">
                <a:off x="2853673" y="794755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 flipH="1" flipV="1">
                <a:off x="2853673" y="1912685"/>
                <a:ext cx="221032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 flipV="1">
                <a:off x="3074704" y="1343098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TextBox 117"/>
            <p:cNvSpPr txBox="1"/>
            <p:nvPr/>
          </p:nvSpPr>
          <p:spPr>
            <a:xfrm>
              <a:off x="1685092" y="1694204"/>
              <a:ext cx="1092200" cy="433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en-US" sz="1000" baseline="-25000" dirty="0" smtClean="0">
                  <a:latin typeface="Futura Condensed"/>
                  <a:cs typeface="Futura Condensed"/>
                </a:rPr>
                <a:t>TIEMPO PROPUESTO</a:t>
              </a:r>
            </a:p>
            <a:p>
              <a:pPr algn="dist">
                <a:lnSpc>
                  <a:spcPct val="150000"/>
                </a:lnSpc>
              </a:pPr>
              <a:r>
                <a:rPr lang="en-US" sz="1000" dirty="0" smtClean="0">
                  <a:latin typeface="Futura Condensed"/>
                  <a:cs typeface="Futura Condensed"/>
                </a:rPr>
                <a:t>15–30 MINUTOS</a:t>
              </a:r>
            </a:p>
          </p:txBody>
        </p:sp>
        <p:pic>
          <p:nvPicPr>
            <p:cNvPr id="119" name="Picture 118" descr="15m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8577" y="1754376"/>
              <a:ext cx="324022" cy="324022"/>
            </a:xfrm>
            <a:prstGeom prst="rect">
              <a:avLst/>
            </a:prstGeom>
          </p:spPr>
        </p:pic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14</a:t>
            </a:r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551129" y="-1"/>
            <a:ext cx="493776" cy="2791969"/>
            <a:chOff x="551129" y="-1"/>
            <a:chExt cx="493776" cy="2791969"/>
          </a:xfrm>
        </p:grpSpPr>
        <p:pic>
          <p:nvPicPr>
            <p:cNvPr id="51" name="Picture 50" descr="Unit0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0"/>
              <a:ext cx="493776" cy="2791968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 UNIDAD 0: 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8892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530" y="8731589"/>
            <a:ext cx="1302371" cy="4587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5474" y="8021007"/>
            <a:ext cx="67362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traducción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realizada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  <a:hlinkClick r:id="rId3"/>
              </a:rPr>
              <a:t>Programamos </a:t>
            </a:r>
            <a:r>
              <a:rPr lang="en-US" sz="1200" dirty="0" smtClean="0">
                <a:latin typeface="Futura Condensed"/>
                <a:cs typeface="Futura Condensed"/>
              </a:rPr>
              <a:t>y </a:t>
            </a:r>
            <a:r>
              <a:rPr lang="en-US" sz="1200" dirty="0" err="1" smtClean="0">
                <a:latin typeface="Futura Condensed"/>
                <a:cs typeface="Futura Condensed"/>
              </a:rPr>
              <a:t>financiada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  <a:hlinkClick r:id="rId4"/>
              </a:rPr>
              <a:t>Departamento</a:t>
            </a:r>
            <a:r>
              <a:rPr lang="en-US" sz="1200" dirty="0" smtClean="0">
                <a:latin typeface="Futura Condensed"/>
                <a:cs typeface="Futura Condensed"/>
                <a:hlinkClick r:id="rId4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  <a:hlinkClick r:id="rId4"/>
              </a:rPr>
              <a:t>Educación</a:t>
            </a:r>
            <a:r>
              <a:rPr lang="en-US" sz="1200" dirty="0">
                <a:latin typeface="Futura Condensed"/>
                <a:cs typeface="Futura Condensed"/>
                <a:hlinkClick r:id="rId4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  <a:hlinkClick r:id="rId4"/>
              </a:rPr>
              <a:t>del </a:t>
            </a:r>
            <a:r>
              <a:rPr lang="en-US" sz="1200" dirty="0" err="1" smtClean="0">
                <a:latin typeface="Futura Condensed"/>
                <a:cs typeface="Futura Condensed"/>
                <a:hlinkClick r:id="rId4"/>
              </a:rPr>
              <a:t>Gobierno</a:t>
            </a:r>
            <a:r>
              <a:rPr lang="en-US" sz="1200" dirty="0" smtClean="0">
                <a:latin typeface="Futura Condensed"/>
                <a:cs typeface="Futura Condensed"/>
                <a:hlinkClick r:id="rId4"/>
              </a:rPr>
              <a:t> de Navarra </a:t>
            </a:r>
            <a:r>
              <a:rPr lang="en-US" sz="1200" dirty="0" smtClean="0">
                <a:latin typeface="Futura Condensed"/>
                <a:cs typeface="Futura Condensed"/>
              </a:rPr>
              <a:t>de la </a:t>
            </a:r>
            <a:r>
              <a:rPr lang="en-US" sz="1200" dirty="0" err="1" smtClean="0">
                <a:latin typeface="Futura Condensed"/>
                <a:cs typeface="Futura Condensed"/>
              </a:rPr>
              <a:t>obra</a:t>
            </a:r>
            <a:r>
              <a:rPr lang="en-US" sz="1200" dirty="0" smtClean="0">
                <a:latin typeface="Futura Condensed"/>
                <a:cs typeface="Futura Condensed"/>
              </a:rPr>
              <a:t> original </a:t>
            </a:r>
            <a:r>
              <a:rPr lang="en-US" sz="1200" dirty="0" err="1" smtClean="0">
                <a:latin typeface="Futura Condensed"/>
                <a:cs typeface="Futura Condensed"/>
              </a:rPr>
              <a:t>desarrollada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equipo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>
                <a:latin typeface="Futura Condensed"/>
                <a:cs typeface="Futura Condensed"/>
              </a:rPr>
              <a:t>ScratchEd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de Harvard Graduate School of Education </a:t>
            </a:r>
            <a:r>
              <a:rPr lang="en-US" sz="1200" dirty="0" err="1" smtClean="0">
                <a:latin typeface="Futura Condensed"/>
                <a:cs typeface="Futura Condensed"/>
              </a:rPr>
              <a:t>liberada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bajo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licencia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>
                <a:latin typeface="Futura Condensed"/>
                <a:cs typeface="Futura Condensed"/>
              </a:rPr>
              <a:t>Creative </a:t>
            </a:r>
            <a:r>
              <a:rPr lang="en-US" sz="1200" dirty="0" smtClean="0">
                <a:latin typeface="Futura Condensed"/>
                <a:cs typeface="Futura Condensed"/>
              </a:rPr>
              <a:t>Commons.</a:t>
            </a:r>
            <a:endParaRPr lang="en-US" sz="1200" dirty="0">
              <a:latin typeface="Futura Condensed"/>
              <a:cs typeface="Futura Condensed"/>
            </a:endParaRPr>
          </a:p>
        </p:txBody>
      </p:sp>
      <p:pic>
        <p:nvPicPr>
          <p:cNvPr id="3" name="Imagen 2" descr="ProgramamosD14aR01aP02ZL-Harrison1a.png">
            <a:hlinkClick r:id="rId3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8525773"/>
            <a:ext cx="1946096" cy="873797"/>
          </a:xfrm>
          <a:prstGeom prst="rect">
            <a:avLst/>
          </a:prstGeom>
        </p:spPr>
      </p:pic>
      <p:pic>
        <p:nvPicPr>
          <p:cNvPr id="6" name="Imagen 5" descr="gobierno_navarra_rojo_250x88.gif">
            <a:hlinkClick r:id="rId4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661" y="8549725"/>
            <a:ext cx="2175284" cy="765700"/>
          </a:xfrm>
          <a:prstGeom prst="rect">
            <a:avLst/>
          </a:prstGeom>
        </p:spPr>
      </p:pic>
      <p:sp>
        <p:nvSpPr>
          <p:cNvPr id="7" name="Rectangle 4"/>
          <p:cNvSpPr/>
          <p:nvPr/>
        </p:nvSpPr>
        <p:spPr>
          <a:xfrm>
            <a:off x="524436" y="9399570"/>
            <a:ext cx="18064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latin typeface="Futura Condensed"/>
                <a:cs typeface="Futura Condensed"/>
                <a:hlinkClick r:id="rId3"/>
              </a:rPr>
              <a:t>http://programamos.es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9" name="Rectangle 4"/>
          <p:cNvSpPr/>
          <p:nvPr/>
        </p:nvSpPr>
        <p:spPr>
          <a:xfrm>
            <a:off x="5138220" y="9399570"/>
            <a:ext cx="2265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  <a:hlinkClick r:id="rId4"/>
              </a:rPr>
              <a:t>http://educacion.navarra.es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</a:p>
          <a:p>
            <a:pPr algn="ctr"/>
            <a:r>
              <a:rPr lang="en-US" sz="1200" dirty="0" smtClean="0">
                <a:latin typeface="Futura Condensed"/>
                <a:cs typeface="Futura Condensed"/>
                <a:hlinkClick r:id="rId7"/>
              </a:rPr>
              <a:t>http://codigo21.educacion.navarra.es</a:t>
            </a:r>
            <a:r>
              <a:rPr lang="en-US" sz="1200" dirty="0" smtClean="0">
                <a:latin typeface="Futura Condensed"/>
                <a:cs typeface="Futura Condensed"/>
              </a:rPr>
              <a:t>  </a:t>
            </a:r>
            <a:endParaRPr lang="en-US" sz="1200" dirty="0">
              <a:latin typeface="Futura Condensed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983201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ignjournal.jp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97"/>
          <a:stretch/>
        </p:blipFill>
        <p:spPr>
          <a:xfrm>
            <a:off x="-228600" y="-400812"/>
            <a:ext cx="8229600" cy="1068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14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457200" y="2832776"/>
            <a:ext cx="3324338" cy="4281478"/>
            <a:chOff x="422410" y="2832776"/>
            <a:chExt cx="3324338" cy="4281478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78565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Ayuda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abrir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el editor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Scratch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navegando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hasta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sitio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Scratch http://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scratch.mit.edu</a:t>
              </a:r>
              <a:r>
                <a:rPr lang="en-US" sz="1200" spc="-20" dirty="0">
                  <a:latin typeface="Futura Condensed"/>
                  <a:cs typeface="Futura Condensed"/>
                </a:rPr>
                <a:t>,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iniciando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sesión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cuenta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pinchando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“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” en la parte superior de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página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Opcionalmente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repartir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Sorpresa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Scratch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cartas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Scratch.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10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minutos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explorar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interfaz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manera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libre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decirles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: “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Tenéis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10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minutos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hacer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sorprendente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ocurra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Scratch”. O, “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Dedicad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10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minutos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explorar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interfaz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sin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miedo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alguno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¿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habéis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encontrado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?” Anima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trabajar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juntos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pidan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ayuda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compartir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cosas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vayan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descubriendo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1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3 o 4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voluntarios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compartir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con el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resto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hayan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descubierto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. De forma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opcional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tras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exposición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voluntarios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ofrece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varios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retos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:</a:t>
              </a:r>
              <a:br>
                <a:rPr lang="en-US" sz="1200" spc="-10" dirty="0" smtClean="0">
                  <a:latin typeface="Futura Condensed"/>
                  <a:cs typeface="Futura Condensed"/>
                </a:rPr>
              </a:br>
              <a:r>
                <a:rPr lang="en-US" sz="1200" spc="-10" dirty="0" smtClean="0">
                  <a:latin typeface="Futura Condensed"/>
                  <a:cs typeface="Futura Condensed"/>
                </a:rPr>
                <a:t>- ¿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Alguien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ha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descubierto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añadir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sonido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?</a:t>
              </a:r>
              <a:br>
                <a:rPr lang="en-US" sz="1200" spc="-10" dirty="0" smtClean="0">
                  <a:latin typeface="Futura Condensed"/>
                  <a:cs typeface="Futura Condensed"/>
                </a:rPr>
              </a:br>
              <a:r>
                <a:rPr lang="en-US" sz="1200" spc="-10" dirty="0" smtClean="0">
                  <a:latin typeface="Futura Condensed"/>
                  <a:cs typeface="Futura Condensed"/>
                </a:rPr>
                <a:t>- ¿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Alguien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ha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conseguido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cambiar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fondo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?</a:t>
              </a:r>
              <a:br>
                <a:rPr lang="en-US" sz="1200" spc="-10" dirty="0" smtClean="0">
                  <a:latin typeface="Futura Condensed"/>
                  <a:cs typeface="Futura Condensed"/>
                </a:rPr>
              </a:br>
              <a:r>
                <a:rPr lang="en-US" sz="1200" spc="-10" dirty="0" smtClean="0">
                  <a:latin typeface="Futura Condensed"/>
                  <a:cs typeface="Futura Condensed"/>
                </a:rPr>
                <a:t>- ¿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Alguien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ha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logrado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mostrar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ayuda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007796" y="2832776"/>
            <a:ext cx="3307404" cy="1142158"/>
            <a:chOff x="3992282" y="2832776"/>
            <a:chExt cx="3307404" cy="1142158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Sorpresa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Cartas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Scratch</a:t>
              </a:r>
              <a:r>
                <a:rPr lang="en-US" sz="1200" dirty="0">
                  <a:latin typeface="Futura Condensed"/>
                  <a:cs typeface="Futura Condensed"/>
                </a:rPr>
                <a:t/>
              </a:r>
              <a:br>
                <a:rPr lang="en-US" sz="1200" dirty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://scratch.mit.edu/help/</a:t>
              </a:r>
              <a:r>
                <a:rPr lang="en-US" sz="1200" dirty="0" smtClean="0">
                  <a:latin typeface="Futura Condensed"/>
                  <a:cs typeface="Futura Condensed"/>
                </a:rPr>
                <a:t>cards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4007796" y="4094681"/>
            <a:ext cx="3307404" cy="957492"/>
            <a:chOff x="3992282" y="2832776"/>
            <a:chExt cx="3307404" cy="957492"/>
          </a:xfrm>
        </p:grpSpPr>
        <p:sp>
          <p:nvSpPr>
            <p:cNvPr id="60" name="TextBox 59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habéis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descubierto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cosas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queréis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seguir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aprendiendo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4007796" y="5168891"/>
            <a:ext cx="3307404" cy="1142158"/>
            <a:chOff x="3992282" y="2832776"/>
            <a:chExt cx="3307404" cy="1142158"/>
          </a:xfrm>
        </p:grpSpPr>
        <p:sp>
          <p:nvSpPr>
            <p:cNvPr id="64" name="TextBox 63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son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capaces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iniciar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Entienden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mecanismo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básico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1141013" y="711794"/>
            <a:ext cx="6081053" cy="1430481"/>
            <a:chOff x="1141013" y="711794"/>
            <a:chExt cx="6081053" cy="1430481"/>
          </a:xfrm>
        </p:grpSpPr>
        <p:sp>
          <p:nvSpPr>
            <p:cNvPr id="52" name="TextBox 51"/>
            <p:cNvSpPr txBox="1"/>
            <p:nvPr/>
          </p:nvSpPr>
          <p:spPr>
            <a:xfrm>
              <a:off x="1141013" y="711794"/>
              <a:ext cx="2896744" cy="584776"/>
            </a:xfrm>
            <a:prstGeom prst="rect">
              <a:avLst/>
            </a:prstGeom>
            <a:noFill/>
            <a:ln>
              <a:solidFill>
                <a:srgbClr val="FFFF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Futura Condensed"/>
                  <a:cs typeface="Futura Condensed"/>
                </a:rPr>
                <a:t>SORPRESA SCRATCH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222219" y="810024"/>
              <a:ext cx="2999847" cy="861774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Futura Condensed"/>
                  <a:cs typeface="Futura Condensed"/>
                </a:rPr>
                <a:t>OBJETIVOS</a:t>
              </a:r>
            </a:p>
            <a:p>
              <a:r>
                <a:rPr lang="en-US" sz="1200" dirty="0" smtClean="0">
                  <a:latin typeface="Futura Condensed"/>
                  <a:cs typeface="Futura Condensed"/>
                </a:rPr>
                <a:t>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completar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,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: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embarcarán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experiencia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exploratoria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práctica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Scratch.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3669538" y="808959"/>
              <a:ext cx="442062" cy="1123360"/>
              <a:chOff x="2853673" y="794340"/>
              <a:chExt cx="442062" cy="1123360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>
                <a:off x="3074704" y="794340"/>
                <a:ext cx="1" cy="1123360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H="1">
                <a:off x="3005206" y="794757"/>
                <a:ext cx="69499" cy="0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H="1" flipV="1">
                <a:off x="2853673" y="1912685"/>
                <a:ext cx="221032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V="1">
                <a:off x="3074704" y="1343098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TextBox 74"/>
            <p:cNvSpPr txBox="1"/>
            <p:nvPr/>
          </p:nvSpPr>
          <p:spPr>
            <a:xfrm>
              <a:off x="2535517" y="1708823"/>
              <a:ext cx="1092200" cy="433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en-US" sz="1000" baseline="-25000" dirty="0" smtClean="0">
                  <a:latin typeface="Futura Condensed"/>
                  <a:cs typeface="Futura Condensed"/>
                </a:rPr>
                <a:t>TIEMPO PROPUESTO</a:t>
              </a:r>
            </a:p>
            <a:p>
              <a:pPr algn="dist">
                <a:lnSpc>
                  <a:spcPct val="150000"/>
                </a:lnSpc>
              </a:pPr>
              <a:r>
                <a:rPr lang="en-US" sz="1000" dirty="0" smtClean="0">
                  <a:latin typeface="Futura Condensed"/>
                  <a:cs typeface="Futura Condensed"/>
                </a:rPr>
                <a:t>15–30 MINUTOS</a:t>
              </a:r>
            </a:p>
          </p:txBody>
        </p:sp>
        <p:pic>
          <p:nvPicPr>
            <p:cNvPr id="76" name="Picture 75" descr="15m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9002" y="1768995"/>
              <a:ext cx="324022" cy="324022"/>
            </a:xfrm>
            <a:prstGeom prst="rect">
              <a:avLst/>
            </a:prstGeom>
          </p:spPr>
        </p:pic>
      </p:grpSp>
      <p:grpSp>
        <p:nvGrpSpPr>
          <p:cNvPr id="92" name="Group 91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93" name="TextBox 92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4" name="Straight Connector 93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96" name="Straight Connector 95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7" name="Group 96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98" name="TextBox 97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100" name="Straight Connector 99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" name="TextBox 103"/>
          <p:cNvSpPr txBox="1"/>
          <p:nvPr/>
        </p:nvSpPr>
        <p:spPr>
          <a:xfrm>
            <a:off x="551129" y="8142739"/>
            <a:ext cx="3231204" cy="156966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El mayor </a:t>
            </a:r>
            <a:r>
              <a:rPr lang="en-US" sz="1200" dirty="0" err="1" smtClean="0">
                <a:latin typeface="Futura Condensed"/>
                <a:cs typeface="Futura Condensed"/>
              </a:rPr>
              <a:t>desafío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establecer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cultura</a:t>
            </a:r>
            <a:r>
              <a:rPr lang="en-US" sz="1200" dirty="0" smtClean="0">
                <a:latin typeface="Futura Condensed"/>
                <a:cs typeface="Futura Condensed"/>
              </a:rPr>
              <a:t> de no </a:t>
            </a:r>
            <a:r>
              <a:rPr lang="en-US" sz="1200" dirty="0" err="1" smtClean="0">
                <a:latin typeface="Futura Condensed"/>
                <a:cs typeface="Futura Condensed"/>
              </a:rPr>
              <a:t>tener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miedo</a:t>
            </a:r>
            <a:r>
              <a:rPr lang="en-US" sz="1200" dirty="0" smtClean="0">
                <a:latin typeface="Futura Condensed"/>
                <a:cs typeface="Futura Condensed"/>
              </a:rPr>
              <a:t>, de la </a:t>
            </a:r>
            <a:r>
              <a:rPr lang="en-US" sz="1200" dirty="0" err="1" smtClean="0">
                <a:latin typeface="Futura Condensed"/>
                <a:cs typeface="Futura Condensed"/>
              </a:rPr>
              <a:t>exploración</a:t>
            </a:r>
            <a:r>
              <a:rPr lang="en-US" sz="1200" dirty="0" smtClean="0">
                <a:latin typeface="Futura Condensed"/>
                <a:cs typeface="Futura Condensed"/>
              </a:rPr>
              <a:t> y la </a:t>
            </a:r>
            <a:r>
              <a:rPr lang="en-US" sz="1200" dirty="0" err="1" smtClean="0">
                <a:latin typeface="Futura Condensed"/>
                <a:cs typeface="Futura Condensed"/>
              </a:rPr>
              <a:t>colaboración</a:t>
            </a:r>
            <a:r>
              <a:rPr lang="en-US" sz="1200" dirty="0" smtClean="0">
                <a:latin typeface="Futura Condensed"/>
                <a:cs typeface="Futura Condensed"/>
              </a:rPr>
              <a:t> entre los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esperar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(¡y los </a:t>
            </a:r>
            <a:r>
              <a:rPr lang="en-US" sz="1200" dirty="0" err="1" smtClean="0">
                <a:latin typeface="Futura Condensed"/>
                <a:cs typeface="Futura Condensed"/>
              </a:rPr>
              <a:t>docentes</a:t>
            </a:r>
            <a:r>
              <a:rPr lang="en-US" sz="1200" dirty="0" smtClean="0">
                <a:latin typeface="Futura Condensed"/>
                <a:cs typeface="Futura Condensed"/>
              </a:rPr>
              <a:t>!) no </a:t>
            </a:r>
            <a:r>
              <a:rPr lang="en-US" sz="1200" dirty="0" err="1" smtClean="0">
                <a:latin typeface="Futura Condensed"/>
                <a:cs typeface="Futura Condensed"/>
              </a:rPr>
              <a:t>sepan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todo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antemano</a:t>
            </a:r>
            <a:r>
              <a:rPr lang="en-US" sz="1200" dirty="0" smtClean="0">
                <a:latin typeface="Futura Condensed"/>
                <a:cs typeface="Futura Condensed"/>
              </a:rPr>
              <a:t> – y el </a:t>
            </a:r>
            <a:r>
              <a:rPr lang="en-US" sz="1200" dirty="0" err="1" smtClean="0">
                <a:latin typeface="Futura Condensed"/>
                <a:cs typeface="Futura Condensed"/>
              </a:rPr>
              <a:t>entorno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convierte</a:t>
            </a:r>
            <a:r>
              <a:rPr lang="en-US" sz="1200" dirty="0" smtClean="0">
                <a:latin typeface="Futura Condensed"/>
                <a:cs typeface="Futura Condensed"/>
              </a:rPr>
              <a:t> en un </a:t>
            </a:r>
            <a:r>
              <a:rPr lang="en-US" sz="1200" dirty="0" err="1" smtClean="0">
                <a:latin typeface="Futura Condensed"/>
                <a:cs typeface="Futura Condensed"/>
              </a:rPr>
              <a:t>espacio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donde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todos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aprenden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juntos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Asegúrate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ordenadores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tienen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última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versión</a:t>
            </a:r>
            <a:r>
              <a:rPr lang="en-US" sz="1200" dirty="0" smtClean="0">
                <a:latin typeface="Futura Condensed"/>
                <a:cs typeface="Futura Condensed"/>
              </a:rPr>
              <a:t> de Flash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poder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ejecutar</a:t>
            </a:r>
            <a:r>
              <a:rPr lang="en-US" sz="1200" dirty="0" smtClean="0">
                <a:latin typeface="Futura Condensed"/>
                <a:cs typeface="Futura Condensed"/>
              </a:rPr>
              <a:t> Scratch:</a:t>
            </a:r>
            <a:r>
              <a:rPr lang="en-US" sz="1200" dirty="0">
                <a:latin typeface="Futura Condensed"/>
                <a:cs typeface="Futura Condensed"/>
              </a:rPr>
              <a:t/>
            </a:r>
            <a:br>
              <a:rPr lang="en-US" sz="1200" dirty="0">
                <a:latin typeface="Futura Condensed"/>
                <a:cs typeface="Futura Condensed"/>
              </a:rPr>
            </a:br>
            <a:r>
              <a:rPr lang="en-US" sz="1200" dirty="0">
                <a:latin typeface="Futura Condensed"/>
                <a:cs typeface="Futura Condensed"/>
              </a:rPr>
              <a:t>http://</a:t>
            </a:r>
            <a:r>
              <a:rPr lang="en-US" sz="1200" dirty="0" err="1">
                <a:latin typeface="Futura Condensed"/>
                <a:cs typeface="Futura Condensed"/>
              </a:rPr>
              <a:t>helpx.adobe.com</a:t>
            </a:r>
            <a:r>
              <a:rPr lang="en-US" sz="1200" dirty="0">
                <a:latin typeface="Futura Condensed"/>
                <a:cs typeface="Futura Condensed"/>
              </a:rPr>
              <a:t>/flash-</a:t>
            </a:r>
            <a:r>
              <a:rPr lang="en-US" sz="1200" dirty="0" err="1" smtClean="0">
                <a:latin typeface="Futura Condensed"/>
                <a:cs typeface="Futura Condensed"/>
              </a:rPr>
              <a:t>player.html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195183" y="325647"/>
            <a:ext cx="1200328" cy="2460416"/>
            <a:chOff x="6386538" y="325647"/>
            <a:chExt cx="1200328" cy="2460416"/>
          </a:xfrm>
        </p:grpSpPr>
        <p:sp>
          <p:nvSpPr>
            <p:cNvPr id="68" name="TextBox 67"/>
            <p:cNvSpPr txBox="1"/>
            <p:nvPr/>
          </p:nvSpPr>
          <p:spPr>
            <a:xfrm rot="5400000">
              <a:off x="5931227" y="780958"/>
              <a:ext cx="2110950" cy="120032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 UIT 0  DESCRIPCIÓN DE LA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69" name="Isosceles Triangle 68"/>
            <p:cNvSpPr/>
            <p:nvPr/>
          </p:nvSpPr>
          <p:spPr>
            <a:xfrm>
              <a:off x="6742485" y="2542158"/>
              <a:ext cx="479582" cy="243905"/>
            </a:xfrm>
            <a:prstGeom prst="triangle">
              <a:avLst>
                <a:gd name="adj" fmla="val 5114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16</a:t>
            </a:r>
            <a:endParaRPr lang="en-US" dirty="0"/>
          </a:p>
        </p:txBody>
      </p:sp>
      <p:grpSp>
        <p:nvGrpSpPr>
          <p:cNvPr id="49" name="Group 48"/>
          <p:cNvGrpSpPr/>
          <p:nvPr/>
        </p:nvGrpSpPr>
        <p:grpSpPr>
          <a:xfrm>
            <a:off x="551129" y="0"/>
            <a:ext cx="493776" cy="2791968"/>
            <a:chOff x="551129" y="0"/>
            <a:chExt cx="493776" cy="2791968"/>
          </a:xfrm>
        </p:grpSpPr>
        <p:pic>
          <p:nvPicPr>
            <p:cNvPr id="50" name="Picture 49" descr="Unit0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0"/>
              <a:ext cx="493776" cy="2791968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 rot="5400000">
              <a:off x="-380617" y="1029800"/>
              <a:ext cx="235192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0: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5635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44500" y="1612109"/>
            <a:ext cx="2348507" cy="1605068"/>
            <a:chOff x="519774" y="1631696"/>
            <a:chExt cx="2348507" cy="1605068"/>
          </a:xfrm>
        </p:grpSpPr>
        <p:sp>
          <p:nvSpPr>
            <p:cNvPr id="10" name="TextBox 9"/>
            <p:cNvSpPr txBox="1"/>
            <p:nvPr/>
          </p:nvSpPr>
          <p:spPr>
            <a:xfrm>
              <a:off x="613831" y="1631696"/>
              <a:ext cx="2159001" cy="55399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¿PUEDES LOGRAR QUE EL GATO DE SCRATCH HAGA ALGO SORPRENDENTE?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9774" y="2405767"/>
              <a:ext cx="234850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crearás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nuevo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Scratch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explorarás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distintos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Scratch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lograr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haga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sorprendente</a:t>
              </a:r>
              <a:r>
                <a:rPr lang="en-US" sz="1200" dirty="0" smtClean="0">
                  <a:latin typeface="Futura Condensed"/>
                  <a:cs typeface="Futura Condensed"/>
                </a:rPr>
                <a:t>.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vas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28357" y="3857808"/>
            <a:ext cx="2969349" cy="3819080"/>
            <a:chOff x="441661" y="3857808"/>
            <a:chExt cx="2969349" cy="3819080"/>
          </a:xfrm>
        </p:grpSpPr>
        <p:sp>
          <p:nvSpPr>
            <p:cNvPr id="50" name="TextBox 49"/>
            <p:cNvSpPr txBox="1"/>
            <p:nvPr/>
          </p:nvSpPr>
          <p:spPr>
            <a:xfrm>
              <a:off x="457804" y="3857808"/>
              <a:ext cx="2953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COMIENZA POR AQUÍ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41661" y="4194252"/>
              <a:ext cx="2885167" cy="3482636"/>
              <a:chOff x="499401" y="4194252"/>
              <a:chExt cx="2885167" cy="3482636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99401" y="4232868"/>
                <a:ext cx="2885167" cy="3444020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Visita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sitio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Scratch: http://scratch.mit.edu </a:t>
                </a:r>
                <a:endParaRPr lang="en-US" sz="1200" dirty="0">
                  <a:latin typeface="Futura Condensed"/>
                  <a:cs typeface="Futura Condensed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Inicia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sesión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con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cuenta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  <a:endParaRPr lang="en-US" sz="1200" dirty="0">
                  <a:latin typeface="Futura Condensed"/>
                  <a:cs typeface="Futura Condensed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Haz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click en “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Crear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”, en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esquina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superior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izquierda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navegador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,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comienza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proyecto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 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smtClean="0">
                    <a:latin typeface="Futura Condensed"/>
                    <a:cs typeface="Futura Condensed"/>
                  </a:rPr>
                  <a:t>¡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Hora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explorar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!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Intenta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hacer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click en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distintas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partes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interfaz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Scratch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ver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qué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pasa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smtClean="0">
                    <a:latin typeface="Futura Condensed"/>
                    <a:cs typeface="Futura Condensed"/>
                  </a:rPr>
                  <a:t>¡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Juega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con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distintos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bloques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Scratch!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Arrastra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suelta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bloques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a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zona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programas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Experimenta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haciendo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click en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cada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bloque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ver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qué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ocurre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trata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unir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bloques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con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otros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 flipV="1">
                <a:off x="606263" y="4194252"/>
                <a:ext cx="2717679" cy="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9" name="Straight Arrow Connector 48"/>
          <p:cNvCxnSpPr/>
          <p:nvPr/>
        </p:nvCxnSpPr>
        <p:spPr>
          <a:xfrm>
            <a:off x="2364977" y="3087312"/>
            <a:ext cx="857366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 flipV="1">
            <a:off x="3222335" y="5035058"/>
            <a:ext cx="188913" cy="598959"/>
            <a:chOff x="2105722" y="4643957"/>
            <a:chExt cx="467395" cy="1323418"/>
          </a:xfrm>
        </p:grpSpPr>
        <p:cxnSp>
          <p:nvCxnSpPr>
            <p:cNvPr id="64" name="Straight Arrow Connector 63"/>
            <p:cNvCxnSpPr/>
            <p:nvPr/>
          </p:nvCxnSpPr>
          <p:spPr>
            <a:xfrm flipV="1">
              <a:off x="2105722" y="4649428"/>
              <a:ext cx="467395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>
              <a:off x="2569026" y="4643957"/>
              <a:ext cx="0" cy="1323418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2561061" y="7524063"/>
            <a:ext cx="1067338" cy="407575"/>
            <a:chOff x="3178062" y="7831295"/>
            <a:chExt cx="368668" cy="725140"/>
          </a:xfrm>
        </p:grpSpPr>
        <p:grpSp>
          <p:nvGrpSpPr>
            <p:cNvPr id="61" name="Group 60"/>
            <p:cNvGrpSpPr/>
            <p:nvPr/>
          </p:nvGrpSpPr>
          <p:grpSpPr>
            <a:xfrm>
              <a:off x="3178062" y="7831295"/>
              <a:ext cx="184902" cy="725132"/>
              <a:chOff x="2206661" y="5010365"/>
              <a:chExt cx="381786" cy="306585"/>
            </a:xfrm>
          </p:grpSpPr>
          <p:cxnSp>
            <p:nvCxnSpPr>
              <p:cNvPr id="66" name="Straight Arrow Connector 65"/>
              <p:cNvCxnSpPr/>
              <p:nvPr/>
            </p:nvCxnSpPr>
            <p:spPr>
              <a:xfrm>
                <a:off x="2206661" y="5010365"/>
                <a:ext cx="381786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/>
              <p:nvPr/>
            </p:nvCxnSpPr>
            <p:spPr>
              <a:xfrm>
                <a:off x="2571281" y="5010365"/>
                <a:ext cx="0" cy="306585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Straight Arrow Connector 61"/>
            <p:cNvCxnSpPr/>
            <p:nvPr/>
          </p:nvCxnSpPr>
          <p:spPr>
            <a:xfrm>
              <a:off x="3354022" y="8556435"/>
              <a:ext cx="19270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3222335" y="5928995"/>
            <a:ext cx="406064" cy="399019"/>
            <a:chOff x="2782512" y="5928995"/>
            <a:chExt cx="845887" cy="399019"/>
          </a:xfrm>
        </p:grpSpPr>
        <p:cxnSp>
          <p:nvCxnSpPr>
            <p:cNvPr id="57" name="Straight Arrow Connector 56"/>
            <p:cNvCxnSpPr/>
            <p:nvPr/>
          </p:nvCxnSpPr>
          <p:spPr>
            <a:xfrm>
              <a:off x="2782512" y="6328013"/>
              <a:ext cx="577407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3359919" y="5928995"/>
              <a:ext cx="0" cy="399019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3354997" y="5928995"/>
              <a:ext cx="273402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Straight Arrow Connector 51"/>
          <p:cNvCxnSpPr/>
          <p:nvPr/>
        </p:nvCxnSpPr>
        <p:spPr>
          <a:xfrm flipV="1">
            <a:off x="5588509" y="4831372"/>
            <a:ext cx="0" cy="200041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3411248" y="5026490"/>
            <a:ext cx="2180548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2634713" y="443435"/>
            <a:ext cx="587627" cy="1336089"/>
            <a:chOff x="2634713" y="443435"/>
            <a:chExt cx="587627" cy="1336089"/>
          </a:xfrm>
        </p:grpSpPr>
        <p:grpSp>
          <p:nvGrpSpPr>
            <p:cNvPr id="40" name="Group 39"/>
            <p:cNvGrpSpPr/>
            <p:nvPr/>
          </p:nvGrpSpPr>
          <p:grpSpPr>
            <a:xfrm>
              <a:off x="2634713" y="443435"/>
              <a:ext cx="587625" cy="1336089"/>
              <a:chOff x="2207974" y="4643960"/>
              <a:chExt cx="355163" cy="656327"/>
            </a:xfrm>
          </p:grpSpPr>
          <p:cxnSp>
            <p:nvCxnSpPr>
              <p:cNvPr id="46" name="Straight Arrow Connector 45"/>
              <p:cNvCxnSpPr/>
              <p:nvPr/>
            </p:nvCxnSpPr>
            <p:spPr>
              <a:xfrm>
                <a:off x="2207974" y="4646880"/>
                <a:ext cx="355162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Arrow Connector 42"/>
            <p:cNvCxnSpPr/>
            <p:nvPr/>
          </p:nvCxnSpPr>
          <p:spPr>
            <a:xfrm>
              <a:off x="2634715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457200" y="674584"/>
            <a:ext cx="2815942" cy="584776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Futura Condensed"/>
                <a:cs typeface="Futura Condensed"/>
              </a:rPr>
              <a:t>SORPRESA SCRATCH</a:t>
            </a:r>
          </a:p>
        </p:txBody>
      </p:sp>
      <p:pic>
        <p:nvPicPr>
          <p:cNvPr id="2" name="Imagen 1" descr="21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124" y="851549"/>
            <a:ext cx="3676562" cy="2820090"/>
          </a:xfrm>
          <a:prstGeom prst="rect">
            <a:avLst/>
          </a:prstGeom>
        </p:spPr>
      </p:pic>
      <p:pic>
        <p:nvPicPr>
          <p:cNvPr id="3" name="Imagen 2" descr="21-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729" y="4232868"/>
            <a:ext cx="3073400" cy="482600"/>
          </a:xfrm>
          <a:prstGeom prst="rect">
            <a:avLst/>
          </a:prstGeom>
        </p:spPr>
      </p:pic>
      <p:pic>
        <p:nvPicPr>
          <p:cNvPr id="4" name="Imagen 3" descr="21-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124" y="5185832"/>
            <a:ext cx="3676562" cy="2338232"/>
          </a:xfrm>
          <a:prstGeom prst="rect">
            <a:avLst/>
          </a:prstGeom>
        </p:spPr>
      </p:pic>
      <p:pic>
        <p:nvPicPr>
          <p:cNvPr id="6" name="Imagen 5" descr="21-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124" y="7853757"/>
            <a:ext cx="3676562" cy="150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01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007796" y="2832530"/>
            <a:ext cx="3307404" cy="1142404"/>
            <a:chOff x="3992282" y="2832530"/>
            <a:chExt cx="3307404" cy="1142404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 Surprise </a:t>
              </a:r>
              <a:r>
                <a:rPr lang="en-US" sz="1200" dirty="0">
                  <a:latin typeface="Futura Condensed"/>
                  <a:cs typeface="Futura Condensed"/>
                </a:rPr>
                <a:t/>
              </a:r>
              <a:br>
                <a:rPr lang="en-US" sz="1200" dirty="0">
                  <a:latin typeface="Futura Condensed"/>
                  <a:cs typeface="Futura Condensed"/>
                </a:rPr>
              </a:br>
              <a:r>
                <a:rPr lang="en-US" sz="1200" dirty="0">
                  <a:latin typeface="Futura Condensed"/>
                  <a:cs typeface="Futura Condensed"/>
                </a:rPr>
                <a:t>http://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/studios/460431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2530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2617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457995" y="2832530"/>
            <a:ext cx="3324338" cy="4743389"/>
            <a:chOff x="422410" y="2832530"/>
            <a:chExt cx="3324338" cy="4743389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4247316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smtClean="0">
                  <a:latin typeface="Futura Condensed"/>
                  <a:cs typeface="Futura Condensed"/>
                </a:rPr>
                <a:t>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Scratch son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modo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coleccionar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organizar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Scratch en la web.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ayuda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entender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son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añadir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distribuir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Scratch.</a:t>
              </a:r>
              <a:endParaRPr lang="en-US" sz="1200" spc="-2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En primer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lugar</a:t>
              </a:r>
              <a:r>
                <a:rPr lang="en-US" sz="1200" dirty="0" smtClean="0">
                  <a:latin typeface="Futura Condensed"/>
                  <a:cs typeface="Futura Condensed"/>
                </a:rPr>
                <a:t>,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deben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navegar</a:t>
              </a:r>
              <a:r>
                <a:rPr lang="en-US" sz="1200" dirty="0" smtClean="0">
                  <a:latin typeface="Futura Condensed"/>
                  <a:cs typeface="Futura Condensed"/>
                </a:rPr>
                <a:t> hasta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sitio</a:t>
              </a:r>
              <a:r>
                <a:rPr lang="en-US" sz="1200" dirty="0" smtClean="0">
                  <a:latin typeface="Futura Condensed"/>
                  <a:cs typeface="Futura Condensed"/>
                </a:rPr>
                <a:t> web de Scratch 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iniciar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sesión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cuentas</a:t>
              </a:r>
              <a:r>
                <a:rPr lang="en-US" sz="1200" dirty="0" smtClean="0">
                  <a:latin typeface="Futura Condensed"/>
                  <a:cs typeface="Futura Condensed"/>
                </a:rPr>
                <a:t>.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continuación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ayuda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encuentren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 Surprise o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vuestra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hayas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preparado</a:t>
              </a:r>
              <a:r>
                <a:rPr lang="en-US" sz="1200" dirty="0" smtClean="0">
                  <a:latin typeface="Futura Condensed"/>
                  <a:cs typeface="Futura Condensed"/>
                </a:rPr>
                <a:t>. Anima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usuarios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comunidad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añadiéndolos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600" dirty="0" smtClean="0">
                <a:latin typeface="Futura Condensed"/>
                <a:cs typeface="Futura Condensed"/>
              </a:endParaRPr>
            </a:p>
            <a:p>
              <a:pPr algn="just"/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Anima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investiguen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Invítalos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comentarios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página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dos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encuentren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interesantes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inspiradores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Embarca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discusión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ofrecer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opiniones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apropiadas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tengan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propósito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 algn="just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reflexionen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proceso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contestando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o en un debate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22410" y="2832530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2" name="Straight Connector 81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4000925" y="5675134"/>
            <a:ext cx="3307404" cy="1326824"/>
            <a:chOff x="3992282" y="2832776"/>
            <a:chExt cx="3307404" cy="1326824"/>
          </a:xfrm>
        </p:grpSpPr>
        <p:sp>
          <p:nvSpPr>
            <p:cNvPr id="89" name="TextBox 88"/>
            <p:cNvSpPr txBox="1"/>
            <p:nvPr/>
          </p:nvSpPr>
          <p:spPr>
            <a:xfrm>
              <a:off x="4089400" y="3328603"/>
              <a:ext cx="3117152" cy="83099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lograron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Realizaron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comentarios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manera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apropiada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usuarios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comunidad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1" name="Straight Connector 90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>
            <a:off x="4000925" y="4085837"/>
            <a:ext cx="3307404" cy="1511490"/>
            <a:chOff x="3992282" y="2832776"/>
            <a:chExt cx="3307404" cy="1511490"/>
          </a:xfrm>
        </p:grpSpPr>
        <p:sp>
          <p:nvSpPr>
            <p:cNvPr id="93" name="TextBox 92"/>
            <p:cNvSpPr txBox="1"/>
            <p:nvPr/>
          </p:nvSpPr>
          <p:spPr>
            <a:xfrm>
              <a:off x="4089400" y="3328603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¿Para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sirven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interesante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inspirador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?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dos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comentarios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realizado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consideras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significa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dar</a:t>
              </a:r>
              <a:r>
                <a:rPr lang="en-US" sz="1200" dirty="0" smtClean="0">
                  <a:latin typeface="Futura Condensed"/>
                  <a:cs typeface="Futura Condensed"/>
                </a:rPr>
                <a:t> “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buenas</a:t>
              </a:r>
              <a:r>
                <a:rPr lang="en-US" sz="1200" dirty="0" smtClean="0">
                  <a:latin typeface="Futura Condensed"/>
                  <a:cs typeface="Futura Condensed"/>
                </a:rPr>
                <a:t>”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opiniones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5" name="Straight Connector 94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66" name="TextBox 65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7" name="Straight Connector 66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69" name="Straight Connector 68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71" name="TextBox 70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75" name="Straight Connector 74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6" name="TextBox 85"/>
          <p:cNvSpPr txBox="1"/>
          <p:nvPr/>
        </p:nvSpPr>
        <p:spPr>
          <a:xfrm>
            <a:off x="551129" y="8142739"/>
            <a:ext cx="3231204" cy="1200329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Crea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estudio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Sorpresa</a:t>
            </a:r>
            <a:r>
              <a:rPr lang="en-US" sz="1200" dirty="0" smtClean="0">
                <a:latin typeface="Futura Condensed"/>
                <a:cs typeface="Futura Condensed"/>
              </a:rPr>
              <a:t> Scratch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clase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usando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cuenta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usuario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pasa</a:t>
            </a:r>
            <a:r>
              <a:rPr lang="en-US" sz="1200" dirty="0" smtClean="0">
                <a:latin typeface="Futura Condensed"/>
                <a:cs typeface="Futura Condensed"/>
              </a:rPr>
              <a:t> el enlace a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añadan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Puedes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estudio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guardar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todos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clase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también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podrías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distribuir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distintas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estudios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separados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hacer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seguimiento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progreso</a:t>
            </a:r>
            <a:r>
              <a:rPr lang="en-US" sz="1200" dirty="0" smtClean="0">
                <a:latin typeface="Futura Condensed"/>
                <a:cs typeface="Futura Condensed"/>
              </a:rPr>
              <a:t> de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214781" y="725190"/>
            <a:ext cx="5999692" cy="1402689"/>
            <a:chOff x="371949" y="725190"/>
            <a:chExt cx="5999692" cy="1402689"/>
          </a:xfrm>
        </p:grpSpPr>
        <p:sp>
          <p:nvSpPr>
            <p:cNvPr id="10" name="TextBox 9"/>
            <p:cNvSpPr txBox="1"/>
            <p:nvPr/>
          </p:nvSpPr>
          <p:spPr>
            <a:xfrm>
              <a:off x="3371794" y="795405"/>
              <a:ext cx="2999847" cy="861774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Futura Condensed"/>
                  <a:cs typeface="Futura Condensed"/>
                </a:rPr>
                <a:t>OBJETIVOS</a:t>
              </a:r>
            </a:p>
            <a:p>
              <a:r>
                <a:rPr lang="en-US" sz="1200" dirty="0" smtClean="0">
                  <a:latin typeface="Futura Condensed"/>
                  <a:cs typeface="Futura Condensed"/>
                </a:rPr>
                <a:t>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completar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,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: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Serán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capaces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añadir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a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Aprenderán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dejar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comentarios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endParaRPr lang="en-US" sz="1200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371949" y="725190"/>
              <a:ext cx="2815942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400" dirty="0" smtClean="0">
                  <a:latin typeface="Futura Condensed"/>
                  <a:cs typeface="Futura Condensed"/>
                </a:rPr>
                <a:t>ESTUDIO SCRATCH</a:t>
              </a: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2819113" y="794340"/>
              <a:ext cx="442062" cy="1123360"/>
              <a:chOff x="2853673" y="794340"/>
              <a:chExt cx="442062" cy="1123360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074704" y="794340"/>
                <a:ext cx="1" cy="1123360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H="1" flipV="1">
                <a:off x="2853673" y="794755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 flipV="1">
                <a:off x="2853673" y="1912685"/>
                <a:ext cx="221032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V="1">
                <a:off x="3074704" y="1343098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TextBox 99"/>
            <p:cNvSpPr txBox="1"/>
            <p:nvPr/>
          </p:nvSpPr>
          <p:spPr>
            <a:xfrm>
              <a:off x="1685092" y="1694427"/>
              <a:ext cx="1092200" cy="433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en-US" sz="1000" baseline="-25000" dirty="0" smtClean="0">
                  <a:latin typeface="Futura Condensed"/>
                  <a:cs typeface="Futura Condensed"/>
                </a:rPr>
                <a:t>TIEMPO PROPUESTO</a:t>
              </a:r>
            </a:p>
            <a:p>
              <a:pPr algn="dist">
                <a:lnSpc>
                  <a:spcPct val="150000"/>
                </a:lnSpc>
              </a:pPr>
              <a:r>
                <a:rPr lang="en-US" sz="1000" dirty="0">
                  <a:latin typeface="Futura Condensed"/>
                  <a:cs typeface="Futura Condensed"/>
                </a:rPr>
                <a:t>5</a:t>
              </a:r>
              <a:r>
                <a:rPr lang="en-US" sz="1000" dirty="0" smtClean="0">
                  <a:latin typeface="Futura Condensed"/>
                  <a:cs typeface="Futura Condensed"/>
                </a:rPr>
                <a:t>–</a:t>
              </a:r>
              <a:r>
                <a:rPr lang="en-US" sz="1000" dirty="0">
                  <a:latin typeface="Futura Condensed"/>
                  <a:cs typeface="Futura Condensed"/>
                </a:rPr>
                <a:t>1</a:t>
              </a:r>
              <a:r>
                <a:rPr lang="en-US" sz="1000" dirty="0" smtClean="0">
                  <a:latin typeface="Futura Condensed"/>
                  <a:cs typeface="Futura Condensed"/>
                </a:rPr>
                <a:t>5 MINUTOS</a:t>
              </a:r>
            </a:p>
          </p:txBody>
        </p:sp>
        <p:pic>
          <p:nvPicPr>
            <p:cNvPr id="101" name="Picture 100" descr="5m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3644" y="1752574"/>
              <a:ext cx="329184" cy="329184"/>
            </a:xfrm>
            <a:prstGeom prst="rect">
              <a:avLst/>
            </a:prstGeom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18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551129" y="-1"/>
            <a:ext cx="493776" cy="2791969"/>
            <a:chOff x="551129" y="-1"/>
            <a:chExt cx="493776" cy="2791969"/>
          </a:xfrm>
        </p:grpSpPr>
        <p:pic>
          <p:nvPicPr>
            <p:cNvPr id="47" name="Picture 46" descr="Unit0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0"/>
              <a:ext cx="493776" cy="2791968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0: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6203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23-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732"/>
          <a:stretch/>
        </p:blipFill>
        <p:spPr>
          <a:xfrm>
            <a:off x="1579577" y="7554873"/>
            <a:ext cx="1612370" cy="1343721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26076" y="3857808"/>
            <a:ext cx="2971821" cy="3574774"/>
            <a:chOff x="426076" y="3857808"/>
            <a:chExt cx="2971821" cy="3574774"/>
          </a:xfrm>
        </p:grpSpPr>
        <p:sp>
          <p:nvSpPr>
            <p:cNvPr id="87" name="TextBox 86"/>
            <p:cNvSpPr txBox="1"/>
            <p:nvPr/>
          </p:nvSpPr>
          <p:spPr>
            <a:xfrm>
              <a:off x="444691" y="3857808"/>
              <a:ext cx="2953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COMIENZA POR AQUÍ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 flipV="1">
              <a:off x="535219" y="4194252"/>
              <a:ext cx="2717679" cy="2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26076" y="4228628"/>
              <a:ext cx="2885167" cy="3203954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Visita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 Surprise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este</a:t>
              </a:r>
              <a:r>
                <a:rPr lang="en-US" sz="1200" dirty="0" smtClean="0">
                  <a:latin typeface="Futura Condensed"/>
                  <a:cs typeface="Futura Condensed"/>
                </a:rPr>
                <a:t> link:</a:t>
              </a:r>
            </a:p>
            <a:p>
              <a:pPr>
                <a:lnSpc>
                  <a:spcPct val="130000"/>
                </a:lnSpc>
              </a:pPr>
              <a:r>
                <a:rPr lang="en-US" sz="1200" dirty="0">
                  <a:latin typeface="Futura Condensed"/>
                  <a:cs typeface="Futura Condensed"/>
                </a:rPr>
                <a:t>      http://scratch.mit.edu/studios/</a:t>
              </a:r>
              <a:r>
                <a:rPr lang="en-US" sz="1200" dirty="0" smtClean="0">
                  <a:latin typeface="Futura Condensed"/>
                  <a:cs typeface="Futura Condensed"/>
                </a:rPr>
                <a:t>460431</a:t>
              </a:r>
            </a:p>
            <a:p>
              <a:pPr>
                <a:lnSpc>
                  <a:spcPct val="130000"/>
                </a:lnSpc>
              </a:pP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Inicia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sesión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cuenta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usuario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Haz</a:t>
              </a:r>
              <a:r>
                <a:rPr lang="en-US" sz="1200" dirty="0" smtClean="0">
                  <a:latin typeface="Futura Condensed"/>
                  <a:cs typeface="Futura Condensed"/>
                </a:rPr>
                <a:t> click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“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”, en la parte inferior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página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mostrarán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todos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favoritos</a:t>
              </a:r>
              <a:r>
                <a:rPr lang="en-US" sz="1200" dirty="0" smtClean="0">
                  <a:latin typeface="Futura Condensed"/>
                  <a:cs typeface="Futura Condensed"/>
                </a:rPr>
                <a:t> y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visitaste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recientemente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r>
                <a:rPr lang="en-US" sz="1200" dirty="0">
                  <a:latin typeface="Futura Condensed"/>
                  <a:cs typeface="Futura Condensed"/>
                </a:rPr>
                <a:t/>
              </a:r>
              <a:br>
                <a:rPr lang="en-US" sz="1200" dirty="0">
                  <a:latin typeface="Futura Condensed"/>
                  <a:cs typeface="Futura Condensed"/>
                </a:rPr>
              </a:b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Usa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flechas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encontrar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Sorpresa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haz</a:t>
              </a:r>
              <a:r>
                <a:rPr lang="en-US" sz="1200" dirty="0" smtClean="0">
                  <a:latin typeface="Futura Condensed"/>
                  <a:cs typeface="Futura Condensed"/>
                </a:rPr>
                <a:t> click en “Add+” o “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Añadir</a:t>
              </a:r>
              <a:r>
                <a:rPr lang="en-US" sz="1200" dirty="0" smtClean="0">
                  <a:latin typeface="Futura Condensed"/>
                  <a:cs typeface="Futura Condensed"/>
                </a:rPr>
                <a:t>+”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añadirtu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</p:txBody>
        </p:sp>
      </p:grpSp>
      <p:cxnSp>
        <p:nvCxnSpPr>
          <p:cNvPr id="9" name="Straight Arrow Connector 8"/>
          <p:cNvCxnSpPr/>
          <p:nvPr/>
        </p:nvCxnSpPr>
        <p:spPr>
          <a:xfrm>
            <a:off x="2809141" y="2921818"/>
            <a:ext cx="826397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434671" y="1520727"/>
            <a:ext cx="2357171" cy="1705961"/>
            <a:chOff x="427473" y="1520727"/>
            <a:chExt cx="2357171" cy="1705961"/>
          </a:xfrm>
        </p:grpSpPr>
        <p:sp>
          <p:nvSpPr>
            <p:cNvPr id="63" name="TextBox 62"/>
            <p:cNvSpPr txBox="1"/>
            <p:nvPr/>
          </p:nvSpPr>
          <p:spPr>
            <a:xfrm>
              <a:off x="538370" y="1520727"/>
              <a:ext cx="2159128" cy="55399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¡APRENDE A AÑADIR TUS PROYECTOS A UN ESTUDIO SCRATCH ONLINE!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27473" y="2211025"/>
              <a:ext cx="235717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Los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estudios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son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colecciones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Scratch.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Sigue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siguientes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pasos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añadir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Sorpresa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Scratch al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Scratch Surprise en la web de Scratch.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2571138" y="443435"/>
            <a:ext cx="651202" cy="1336089"/>
            <a:chOff x="2571138" y="443435"/>
            <a:chExt cx="651202" cy="1336089"/>
          </a:xfrm>
        </p:grpSpPr>
        <p:grpSp>
          <p:nvGrpSpPr>
            <p:cNvPr id="90" name="Group 89"/>
            <p:cNvGrpSpPr/>
            <p:nvPr/>
          </p:nvGrpSpPr>
          <p:grpSpPr>
            <a:xfrm>
              <a:off x="2571138" y="443435"/>
              <a:ext cx="651202" cy="1336089"/>
              <a:chOff x="2169548" y="4643960"/>
              <a:chExt cx="393589" cy="656327"/>
            </a:xfrm>
          </p:grpSpPr>
          <p:cxnSp>
            <p:nvCxnSpPr>
              <p:cNvPr id="93" name="Straight Arrow Connector 92"/>
              <p:cNvCxnSpPr/>
              <p:nvPr/>
            </p:nvCxnSpPr>
            <p:spPr>
              <a:xfrm>
                <a:off x="2169548" y="4646880"/>
                <a:ext cx="39358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1" name="Straight Arrow Connector 90"/>
            <p:cNvCxnSpPr/>
            <p:nvPr/>
          </p:nvCxnSpPr>
          <p:spPr>
            <a:xfrm>
              <a:off x="2576323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Arrow Connector 35"/>
          <p:cNvCxnSpPr/>
          <p:nvPr/>
        </p:nvCxnSpPr>
        <p:spPr>
          <a:xfrm>
            <a:off x="2782512" y="4640288"/>
            <a:ext cx="820202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2136441" y="7285685"/>
            <a:ext cx="428481" cy="935777"/>
            <a:chOff x="2150098" y="4647663"/>
            <a:chExt cx="422176" cy="549183"/>
          </a:xfrm>
        </p:grpSpPr>
        <p:cxnSp>
          <p:nvCxnSpPr>
            <p:cNvPr id="46" name="Straight Arrow Connector 45"/>
            <p:cNvCxnSpPr/>
            <p:nvPr/>
          </p:nvCxnSpPr>
          <p:spPr>
            <a:xfrm>
              <a:off x="2150098" y="4649428"/>
              <a:ext cx="422176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2545142" y="4647663"/>
              <a:ext cx="0" cy="549183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970523" y="6311714"/>
            <a:ext cx="1974950" cy="2157011"/>
            <a:chOff x="2738081" y="7288678"/>
            <a:chExt cx="781308" cy="1470011"/>
          </a:xfrm>
        </p:grpSpPr>
        <p:grpSp>
          <p:nvGrpSpPr>
            <p:cNvPr id="57" name="Group 56"/>
            <p:cNvGrpSpPr/>
            <p:nvPr/>
          </p:nvGrpSpPr>
          <p:grpSpPr>
            <a:xfrm>
              <a:off x="2738081" y="7288678"/>
              <a:ext cx="623746" cy="1470011"/>
              <a:chOff x="1298193" y="4780947"/>
              <a:chExt cx="1287913" cy="621519"/>
            </a:xfrm>
          </p:grpSpPr>
          <p:cxnSp>
            <p:nvCxnSpPr>
              <p:cNvPr id="58" name="Straight Arrow Connector 57"/>
              <p:cNvCxnSpPr/>
              <p:nvPr/>
            </p:nvCxnSpPr>
            <p:spPr>
              <a:xfrm>
                <a:off x="1298193" y="4780947"/>
                <a:ext cx="1287913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/>
              <p:nvPr/>
            </p:nvCxnSpPr>
            <p:spPr>
              <a:xfrm>
                <a:off x="2571281" y="4780947"/>
                <a:ext cx="0" cy="621519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0" name="Straight Arrow Connector 59"/>
            <p:cNvCxnSpPr/>
            <p:nvPr/>
          </p:nvCxnSpPr>
          <p:spPr>
            <a:xfrm>
              <a:off x="3354022" y="8758689"/>
              <a:ext cx="165367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457995" y="647673"/>
            <a:ext cx="281594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latin typeface="Futura Condensed"/>
                <a:cs typeface="Futura Condensed"/>
              </a:rPr>
              <a:t>ESTUDIO SCRATCH</a:t>
            </a:r>
          </a:p>
        </p:txBody>
      </p:sp>
      <p:pic>
        <p:nvPicPr>
          <p:cNvPr id="2" name="Imagen 1" descr="23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286" y="4194252"/>
            <a:ext cx="3791332" cy="1910100"/>
          </a:xfrm>
          <a:prstGeom prst="rect">
            <a:avLst/>
          </a:prstGeom>
        </p:spPr>
      </p:pic>
      <p:pic>
        <p:nvPicPr>
          <p:cNvPr id="3" name="Imagen 2" descr="23-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473" y="7783398"/>
            <a:ext cx="3560145" cy="127835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5473" y="555601"/>
            <a:ext cx="3623744" cy="303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07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220150" y="795405"/>
            <a:ext cx="2999847" cy="1046440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Se </a:t>
            </a:r>
            <a:r>
              <a:rPr lang="en-US" sz="1200" dirty="0" err="1" smtClean="0">
                <a:latin typeface="Futura Condensed"/>
                <a:cs typeface="Futura Condensed"/>
              </a:rPr>
              <a:t>dividirán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pequeños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grupos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crítica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ofrecer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recibir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opiniones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ideas de </a:t>
            </a:r>
            <a:r>
              <a:rPr lang="en-US" sz="1200" dirty="0" err="1" smtClean="0"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latin typeface="Futura Condensed"/>
                <a:cs typeface="Futura Condensed"/>
              </a:rPr>
              <a:t> y los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trabajando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07796" y="2830659"/>
            <a:ext cx="3307404" cy="774943"/>
            <a:chOff x="3992282" y="2830659"/>
            <a:chExt cx="3307404" cy="774943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276999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Grupos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Crítica</a:t>
              </a:r>
              <a:endPara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57995" y="2830659"/>
            <a:ext cx="3324338" cy="3637264"/>
            <a:chOff x="422410" y="2830659"/>
            <a:chExt cx="3324338" cy="3637264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13932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Presenta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idea de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crítica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pequeño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diseñadores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comparten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ideas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marcha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ofrecer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opiniones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sugerencias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nuevos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desarrollos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distribuir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Crítica</a:t>
              </a:r>
              <a:r>
                <a:rPr lang="en-US" sz="1200" spc="-20" dirty="0">
                  <a:latin typeface="Futura Condensed"/>
                  <a:cs typeface="Futura Condensed"/>
                </a:rPr>
                <a:t> 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entre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Divide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3 o </a:t>
              </a:r>
              <a:r>
                <a:rPr lang="en-US" sz="1200" dirty="0">
                  <a:latin typeface="Futura Condensed"/>
                  <a:cs typeface="Futura Condensed"/>
                </a:rPr>
                <a:t>4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.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crítica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compartan</a:t>
              </a:r>
              <a:r>
                <a:rPr lang="en-US" sz="1200" dirty="0" smtClean="0">
                  <a:latin typeface="Futura Condensed"/>
                  <a:cs typeface="Futura Condensed"/>
                </a:rPr>
                <a:t> ideas,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borradores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smtClean="0">
                  <a:latin typeface="Futura Condensed"/>
                  <a:cs typeface="Futura Condensed"/>
                </a:rPr>
                <a:t>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prototipos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turnos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ejemplo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mostrar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Sorpresa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Scratch.</a:t>
              </a:r>
              <a:endParaRPr lang="en-US" sz="1200" spc="-2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Permite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recopile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opiniones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haciendo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crítica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responda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Rojo</a:t>
              </a:r>
              <a:r>
                <a:rPr lang="en-US" sz="1200" dirty="0" smtClean="0">
                  <a:latin typeface="Futura Condensed"/>
                  <a:cs typeface="Futura Condensed"/>
                </a:rPr>
                <a:t>, Amarillo, Verde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Crítica</a:t>
              </a:r>
              <a:r>
                <a:rPr lang="en-US" sz="1200" dirty="0" smtClean="0">
                  <a:latin typeface="Futura Condensed"/>
                  <a:cs typeface="Futura Condensed"/>
                </a:rPr>
                <a:t>. Anima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escribir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notas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opiniones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sugerencias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recibidas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600" dirty="0">
                <a:latin typeface="Futura Condensed"/>
                <a:cs typeface="Futura Condensed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6" name="Straight Connector 75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/>
          <p:cNvGrpSpPr/>
          <p:nvPr/>
        </p:nvGrpSpPr>
        <p:grpSpPr>
          <a:xfrm>
            <a:off x="4007796" y="3727881"/>
            <a:ext cx="3307404" cy="1696156"/>
            <a:chOff x="3992282" y="2832776"/>
            <a:chExt cx="3307404" cy="1696156"/>
          </a:xfrm>
        </p:grpSpPr>
        <p:sp>
          <p:nvSpPr>
            <p:cNvPr id="79" name="TextBox 78"/>
            <p:cNvSpPr txBox="1"/>
            <p:nvPr/>
          </p:nvSpPr>
          <p:spPr>
            <a:xfrm>
              <a:off x="4089400" y="3328603"/>
              <a:ext cx="3117152" cy="1200329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ROJO: ¿Hay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no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funciona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mejorarse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AMARILLO: ¿Hay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confuso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hacerse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otra</a:t>
              </a:r>
              <a:r>
                <a:rPr lang="en-US" sz="1200" dirty="0" smtClean="0">
                  <a:latin typeface="Futura Condensed"/>
                  <a:cs typeface="Futura Condensed"/>
                </a:rPr>
                <a:t> forma?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VERDE: ¿Hay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funciona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bien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guste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especialmente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1" name="Straight Connector 80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4023802" y="5536602"/>
            <a:ext cx="3307404" cy="957492"/>
            <a:chOff x="3992282" y="2832776"/>
            <a:chExt cx="3307404" cy="957492"/>
          </a:xfrm>
        </p:grpSpPr>
        <p:sp>
          <p:nvSpPr>
            <p:cNvPr id="83" name="TextBox 82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Todos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tuvieron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oportunidad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mostrar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recibir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opiniones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smtClean="0">
                  <a:latin typeface="Futura Condensed"/>
                  <a:cs typeface="Futura Condensed"/>
                </a:rPr>
                <a:t>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mismo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TextBox 103"/>
          <p:cNvSpPr txBox="1"/>
          <p:nvPr/>
        </p:nvSpPr>
        <p:spPr>
          <a:xfrm>
            <a:off x="1306351" y="654324"/>
            <a:ext cx="25506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 smtClean="0">
                <a:latin typeface="Futura Condensed"/>
                <a:cs typeface="Futura Condensed"/>
              </a:rPr>
              <a:t>GRUPO DE CRÍTICA</a:t>
            </a:r>
          </a:p>
        </p:txBody>
      </p:sp>
      <p:grpSp>
        <p:nvGrpSpPr>
          <p:cNvPr id="89" name="Group 88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90" name="TextBox 89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1" name="Straight Connector 90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93" name="Straight Connector 92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Group 95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97" name="TextBox 96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98" name="Group 97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99" name="Straight Connector 98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3" name="TextBox 102"/>
          <p:cNvSpPr txBox="1"/>
          <p:nvPr/>
        </p:nvSpPr>
        <p:spPr>
          <a:xfrm>
            <a:off x="551129" y="8142739"/>
            <a:ext cx="3231204" cy="101566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muy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interesante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tener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grupo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entregados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animen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ofrezcan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opiniones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iteraciones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Permite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continúen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reuniéndose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grupos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crítica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cierto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tiempo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durante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todas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unidades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3667469" y="794340"/>
            <a:ext cx="442062" cy="1123360"/>
            <a:chOff x="2853673" y="794340"/>
            <a:chExt cx="442062" cy="1123360"/>
          </a:xfrm>
        </p:grpSpPr>
        <p:cxnSp>
          <p:nvCxnSpPr>
            <p:cNvPr id="106" name="Straight Connector 105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TextBox 109"/>
          <p:cNvSpPr txBox="1"/>
          <p:nvPr/>
        </p:nvSpPr>
        <p:spPr>
          <a:xfrm>
            <a:off x="2533448" y="169420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15–30 MINUTOS</a:t>
            </a:r>
          </a:p>
        </p:txBody>
      </p:sp>
      <p:pic>
        <p:nvPicPr>
          <p:cNvPr id="111" name="Picture 110" descr="15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933" y="1754376"/>
            <a:ext cx="324022" cy="32402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20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551129" y="0"/>
            <a:ext cx="493776" cy="2791968"/>
            <a:chOff x="551129" y="0"/>
            <a:chExt cx="493776" cy="2791968"/>
          </a:xfrm>
        </p:grpSpPr>
        <p:pic>
          <p:nvPicPr>
            <p:cNvPr id="46" name="Picture 45" descr="Unit0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0"/>
              <a:ext cx="493776" cy="2791968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 rot="5400000">
              <a:off x="-506439" y="1070951"/>
              <a:ext cx="260356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0: ACTIVIDAD 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579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/>
          <p:cNvSpPr txBox="1"/>
          <p:nvPr/>
        </p:nvSpPr>
        <p:spPr>
          <a:xfrm flipH="1">
            <a:off x="448729" y="2152277"/>
            <a:ext cx="2776169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PROYECTO FEEDBACK</a:t>
            </a:r>
            <a:endParaRPr lang="en-US" sz="24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47989" y="8330329"/>
            <a:ext cx="6942716" cy="92333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r>
              <a:rPr lang="en-US" sz="1200" dirty="0" smtClean="0">
                <a:latin typeface="Futura Condensed"/>
                <a:cs typeface="Futura Condensed"/>
              </a:rPr>
              <a:t>PARTES DEL PROYECTO SOBRE LAS QUE PODRÍA REFLEXIONARSE:</a:t>
            </a:r>
          </a:p>
          <a:p>
            <a:endParaRPr lang="en-US" sz="3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100" dirty="0" err="1" smtClean="0">
                <a:latin typeface="Futura Condensed"/>
                <a:cs typeface="Futura Condensed"/>
              </a:rPr>
              <a:t>Claridad</a:t>
            </a:r>
            <a:r>
              <a:rPr lang="en-US" sz="1100" dirty="0" smtClean="0">
                <a:latin typeface="Futura Condensed"/>
                <a:cs typeface="Futura Condensed"/>
              </a:rPr>
              <a:t>: ¿Has </a:t>
            </a:r>
            <a:r>
              <a:rPr lang="en-US" sz="1100" dirty="0" err="1" smtClean="0">
                <a:latin typeface="Futura Condensed"/>
                <a:cs typeface="Futura Condensed"/>
              </a:rPr>
              <a:t>entendido</a:t>
            </a:r>
            <a:r>
              <a:rPr lang="en-US" sz="1100" dirty="0" smtClean="0">
                <a:latin typeface="Futura Condensed"/>
                <a:cs typeface="Futura Condensed"/>
              </a:rPr>
              <a:t> lo </a:t>
            </a:r>
            <a:r>
              <a:rPr lang="en-US" sz="1100" dirty="0" err="1" smtClean="0">
                <a:latin typeface="Futura Condensed"/>
                <a:cs typeface="Futura Condensed"/>
              </a:rPr>
              <a:t>que</a:t>
            </a:r>
            <a:r>
              <a:rPr lang="en-US" sz="1100" dirty="0" smtClean="0">
                <a:latin typeface="Futura Condensed"/>
                <a:cs typeface="Futura Condensed"/>
              </a:rPr>
              <a:t> se </a:t>
            </a:r>
            <a:r>
              <a:rPr lang="en-US" sz="1100" dirty="0" err="1" smtClean="0">
                <a:latin typeface="Futura Condensed"/>
                <a:cs typeface="Futura Condensed"/>
              </a:rPr>
              <a:t>supone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que</a:t>
            </a:r>
            <a:r>
              <a:rPr lang="en-US" sz="1100" dirty="0" smtClean="0">
                <a:latin typeface="Futura Condensed"/>
                <a:cs typeface="Futura Condensed"/>
              </a:rPr>
              <a:t> el </a:t>
            </a:r>
            <a:r>
              <a:rPr lang="en-US" sz="1100" dirty="0" err="1" smtClean="0">
                <a:latin typeface="Futura Condensed"/>
                <a:cs typeface="Futura Condensed"/>
              </a:rPr>
              <a:t>proyecto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tiene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que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hacer</a:t>
            </a:r>
            <a:r>
              <a:rPr lang="en-US" sz="1100" dirty="0" smtClean="0">
                <a:latin typeface="Futura Condensed"/>
                <a:cs typeface="Futura Condensed"/>
              </a:rPr>
              <a:t>?</a:t>
            </a:r>
            <a:endParaRPr lang="en-US" sz="11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100" dirty="0" err="1" smtClean="0">
                <a:latin typeface="Futura Condensed"/>
                <a:cs typeface="Futura Condensed"/>
              </a:rPr>
              <a:t>Funcionalidades</a:t>
            </a:r>
            <a:r>
              <a:rPr lang="en-US" sz="1100" dirty="0" smtClean="0">
                <a:latin typeface="Futura Condensed"/>
                <a:cs typeface="Futura Condensed"/>
              </a:rPr>
              <a:t>: ¿</a:t>
            </a:r>
            <a:r>
              <a:rPr lang="en-US" sz="1100" dirty="0" err="1" smtClean="0">
                <a:latin typeface="Futura Condensed"/>
                <a:cs typeface="Futura Condensed"/>
              </a:rPr>
              <a:t>Qué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funcionalidades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tiene</a:t>
            </a:r>
            <a:r>
              <a:rPr lang="en-US" sz="1100" dirty="0" smtClean="0">
                <a:latin typeface="Futura Condensed"/>
                <a:cs typeface="Futura Condensed"/>
              </a:rPr>
              <a:t> el </a:t>
            </a:r>
            <a:r>
              <a:rPr lang="en-US" sz="1100" dirty="0" err="1" smtClean="0">
                <a:latin typeface="Futura Condensed"/>
                <a:cs typeface="Futura Condensed"/>
              </a:rPr>
              <a:t>proyecto</a:t>
            </a:r>
            <a:r>
              <a:rPr lang="en-US" sz="1100" dirty="0" smtClean="0">
                <a:latin typeface="Futura Condensed"/>
                <a:cs typeface="Futura Condensed"/>
              </a:rPr>
              <a:t>? ¿</a:t>
            </a:r>
            <a:r>
              <a:rPr lang="en-US" sz="1100" dirty="0" err="1" smtClean="0">
                <a:latin typeface="Futura Condensed"/>
                <a:cs typeface="Futura Condensed"/>
              </a:rPr>
              <a:t>Funciona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como</a:t>
            </a:r>
            <a:r>
              <a:rPr lang="en-US" sz="1100" dirty="0" smtClean="0">
                <a:latin typeface="Futura Condensed"/>
                <a:cs typeface="Futura Condensed"/>
              </a:rPr>
              <a:t> se </a:t>
            </a:r>
            <a:r>
              <a:rPr lang="en-US" sz="1100" dirty="0" err="1" smtClean="0">
                <a:latin typeface="Futura Condensed"/>
                <a:cs typeface="Futura Condensed"/>
              </a:rPr>
              <a:t>espera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que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debe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hacerlo</a:t>
            </a:r>
            <a:r>
              <a:rPr lang="en-US" sz="1100" dirty="0" smtClean="0">
                <a:latin typeface="Futura Condensed"/>
                <a:cs typeface="Futura Condensed"/>
              </a:rPr>
              <a:t>?</a:t>
            </a:r>
            <a:endParaRPr lang="en-US" sz="11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100" dirty="0" err="1" smtClean="0">
                <a:latin typeface="Futura Condensed"/>
                <a:cs typeface="Futura Condensed"/>
              </a:rPr>
              <a:t>Encanto</a:t>
            </a:r>
            <a:r>
              <a:rPr lang="en-US" sz="1100" dirty="0" smtClean="0">
                <a:latin typeface="Futura Condensed"/>
                <a:cs typeface="Futura Condensed"/>
              </a:rPr>
              <a:t>: ¿El </a:t>
            </a:r>
            <a:r>
              <a:rPr lang="en-US" sz="1100" dirty="0" err="1" smtClean="0">
                <a:latin typeface="Futura Condensed"/>
                <a:cs typeface="Futura Condensed"/>
              </a:rPr>
              <a:t>proyecto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engancha</a:t>
            </a:r>
            <a:r>
              <a:rPr lang="en-US" sz="1100" dirty="0" smtClean="0">
                <a:latin typeface="Futura Condensed"/>
                <a:cs typeface="Futura Condensed"/>
              </a:rPr>
              <a:t>? ¿</a:t>
            </a:r>
            <a:r>
              <a:rPr lang="en-US" sz="1100" dirty="0" err="1" smtClean="0">
                <a:latin typeface="Futura Condensed"/>
                <a:cs typeface="Futura Condensed"/>
              </a:rPr>
              <a:t>Es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interactivo</a:t>
            </a:r>
            <a:r>
              <a:rPr lang="en-US" sz="1100" dirty="0" smtClean="0">
                <a:latin typeface="Futura Condensed"/>
                <a:cs typeface="Futura Condensed"/>
              </a:rPr>
              <a:t>, original, </a:t>
            </a:r>
            <a:r>
              <a:rPr lang="en-US" sz="1100" dirty="0" err="1" smtClean="0">
                <a:latin typeface="Futura Condensed"/>
                <a:cs typeface="Futura Condensed"/>
              </a:rPr>
              <a:t>sofisticado</a:t>
            </a:r>
            <a:r>
              <a:rPr lang="en-US" sz="1100" dirty="0" smtClean="0">
                <a:latin typeface="Futura Condensed"/>
                <a:cs typeface="Futura Condensed"/>
              </a:rPr>
              <a:t>, </a:t>
            </a:r>
            <a:r>
              <a:rPr lang="en-US" sz="1100" dirty="0" err="1" smtClean="0">
                <a:latin typeface="Futura Condensed"/>
                <a:cs typeface="Futura Condensed"/>
              </a:rPr>
              <a:t>divertido</a:t>
            </a:r>
            <a:r>
              <a:rPr lang="en-US" sz="1100" dirty="0" smtClean="0">
                <a:latin typeface="Futura Condensed"/>
                <a:cs typeface="Futura Condensed"/>
              </a:rPr>
              <a:t> o </a:t>
            </a:r>
            <a:r>
              <a:rPr lang="en-US" sz="1100" dirty="0" err="1" smtClean="0">
                <a:latin typeface="Futura Condensed"/>
                <a:cs typeface="Futura Condensed"/>
              </a:rPr>
              <a:t>intresante</a:t>
            </a:r>
            <a:r>
              <a:rPr lang="en-US" sz="1100" dirty="0" smtClean="0">
                <a:latin typeface="Futura Condensed"/>
                <a:cs typeface="Futura Condensed"/>
              </a:rPr>
              <a:t>? ¿</a:t>
            </a:r>
            <a:r>
              <a:rPr lang="en-US" sz="1100" dirty="0" err="1" smtClean="0">
                <a:latin typeface="Futura Condensed"/>
                <a:cs typeface="Futura Condensed"/>
              </a:rPr>
              <a:t>Cómo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te</a:t>
            </a:r>
            <a:r>
              <a:rPr lang="en-US" sz="1100" dirty="0" smtClean="0">
                <a:latin typeface="Futura Condensed"/>
                <a:cs typeface="Futura Condensed"/>
              </a:rPr>
              <a:t> has </a:t>
            </a:r>
            <a:r>
              <a:rPr lang="en-US" sz="1100" dirty="0" err="1" smtClean="0">
                <a:latin typeface="Futura Condensed"/>
                <a:cs typeface="Futura Condensed"/>
              </a:rPr>
              <a:t>sentido</a:t>
            </a:r>
            <a:r>
              <a:rPr lang="en-US" sz="1100" dirty="0" smtClean="0">
                <a:latin typeface="Futura Condensed"/>
                <a:cs typeface="Futura Condensed"/>
              </a:rPr>
              <a:t> al </a:t>
            </a:r>
            <a:r>
              <a:rPr lang="en-US" sz="1100" dirty="0" err="1" smtClean="0">
                <a:latin typeface="Futura Condensed"/>
                <a:cs typeface="Futura Condensed"/>
              </a:rPr>
              <a:t>interaccionar</a:t>
            </a:r>
            <a:r>
              <a:rPr lang="en-US" sz="1100" dirty="0" smtClean="0">
                <a:latin typeface="Futura Condensed"/>
                <a:cs typeface="Futura Condensed"/>
              </a:rPr>
              <a:t> con el </a:t>
            </a:r>
            <a:r>
              <a:rPr lang="en-US" sz="1100" dirty="0" err="1" smtClean="0">
                <a:latin typeface="Futura Condensed"/>
                <a:cs typeface="Futura Condensed"/>
              </a:rPr>
              <a:t>proyecto</a:t>
            </a:r>
            <a:r>
              <a:rPr lang="en-US" sz="1100" dirty="0" smtClean="0">
                <a:latin typeface="Futura Condensed"/>
                <a:cs typeface="Futura Condensed"/>
              </a:rPr>
              <a:t>?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51120" y="1971562"/>
            <a:ext cx="6508417" cy="793807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Futura Condensed"/>
                <a:cs typeface="Futura Condensed"/>
              </a:rPr>
              <a:t>OPINIONES PARA:  _____________________________________________________________________</a:t>
            </a:r>
            <a:endParaRPr lang="en-US" sz="1100" dirty="0">
              <a:latin typeface="Futura Condensed"/>
              <a:cs typeface="Futura Condensed"/>
            </a:endParaRPr>
          </a:p>
          <a:p>
            <a:pPr>
              <a:lnSpc>
                <a:spcPct val="150000"/>
              </a:lnSpc>
            </a:pPr>
            <a:endParaRPr lang="en-US" sz="500" dirty="0">
              <a:latin typeface="Futura Condensed"/>
              <a:cs typeface="Futura Condensed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Futura Condensed"/>
                <a:cs typeface="Futura Condensed"/>
              </a:rPr>
              <a:t>TÍTULO DEL PROYECTO:   __________________________________________________________________</a:t>
            </a:r>
            <a:endParaRPr lang="en-US" sz="1100" dirty="0"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39756" y="3206932"/>
            <a:ext cx="6694076" cy="4666447"/>
            <a:chOff x="539756" y="2972508"/>
            <a:chExt cx="6694076" cy="4666447"/>
          </a:xfrm>
        </p:grpSpPr>
        <p:grpSp>
          <p:nvGrpSpPr>
            <p:cNvPr id="16" name="Group 15"/>
            <p:cNvGrpSpPr/>
            <p:nvPr/>
          </p:nvGrpSpPr>
          <p:grpSpPr>
            <a:xfrm>
              <a:off x="539756" y="2972508"/>
              <a:ext cx="6694076" cy="4666447"/>
              <a:chOff x="539756" y="2570480"/>
              <a:chExt cx="6694076" cy="4666447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539756" y="2570480"/>
                <a:ext cx="6694076" cy="4666447"/>
                <a:chOff x="539756" y="2756196"/>
                <a:chExt cx="6694076" cy="4523954"/>
              </a:xfrm>
            </p:grpSpPr>
            <p:sp>
              <p:nvSpPr>
                <p:cNvPr id="30" name="Rectangle 29"/>
                <p:cNvSpPr/>
                <p:nvPr/>
              </p:nvSpPr>
              <p:spPr>
                <a:xfrm>
                  <a:off x="1680370" y="2756196"/>
                  <a:ext cx="1851154" cy="4523954"/>
                </a:xfrm>
                <a:prstGeom prst="rect">
                  <a:avLst/>
                </a:prstGeom>
                <a:solidFill>
                  <a:srgbClr val="FFC2BC"/>
                </a:solidFill>
                <a:ln w="3175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3531524" y="2756196"/>
                  <a:ext cx="1851154" cy="4523954"/>
                </a:xfrm>
                <a:prstGeom prst="rect">
                  <a:avLst/>
                </a:prstGeom>
                <a:solidFill>
                  <a:srgbClr val="FFFFCA"/>
                </a:solidFill>
                <a:ln w="3175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5382678" y="2756196"/>
                  <a:ext cx="1851154" cy="4523954"/>
                </a:xfrm>
                <a:prstGeom prst="rect">
                  <a:avLst/>
                </a:prstGeom>
                <a:solidFill>
                  <a:srgbClr val="C3FFC8"/>
                </a:solidFill>
                <a:ln w="3175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85" name="Group 84"/>
                <p:cNvGrpSpPr/>
                <p:nvPr/>
              </p:nvGrpSpPr>
              <p:grpSpPr>
                <a:xfrm>
                  <a:off x="539756" y="2756196"/>
                  <a:ext cx="6694075" cy="4523954"/>
                  <a:chOff x="539756" y="2833941"/>
                  <a:chExt cx="6694075" cy="4523954"/>
                </a:xfrm>
              </p:grpSpPr>
              <p:sp>
                <p:nvSpPr>
                  <p:cNvPr id="40" name="Rectangle 39"/>
                  <p:cNvSpPr/>
                  <p:nvPr/>
                </p:nvSpPr>
                <p:spPr>
                  <a:xfrm>
                    <a:off x="549584" y="2833941"/>
                    <a:ext cx="1130786" cy="4523954"/>
                  </a:xfrm>
                  <a:prstGeom prst="rect">
                    <a:avLst/>
                  </a:prstGeom>
                  <a:noFill/>
                  <a:ln w="3175" cmpd="sng">
                    <a:solidFill>
                      <a:schemeClr val="tx1"/>
                    </a:solidFill>
                    <a:prstDash val="soli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4" name="Group 13"/>
                  <p:cNvGrpSpPr/>
                  <p:nvPr/>
                </p:nvGrpSpPr>
                <p:grpSpPr>
                  <a:xfrm>
                    <a:off x="539756" y="4607350"/>
                    <a:ext cx="6694075" cy="2750545"/>
                    <a:chOff x="539756" y="4787650"/>
                    <a:chExt cx="6694075" cy="2750545"/>
                  </a:xfrm>
                </p:grpSpPr>
                <p:cxnSp>
                  <p:nvCxnSpPr>
                    <p:cNvPr id="62" name="Straight Connector 61"/>
                    <p:cNvCxnSpPr/>
                    <p:nvPr/>
                  </p:nvCxnSpPr>
                  <p:spPr>
                    <a:xfrm>
                      <a:off x="551119" y="4787650"/>
                      <a:ext cx="6682712" cy="0"/>
                    </a:xfrm>
                    <a:prstGeom prst="line">
                      <a:avLst/>
                    </a:prstGeom>
                    <a:ln w="3175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Straight Connector 62"/>
                    <p:cNvCxnSpPr/>
                    <p:nvPr/>
                  </p:nvCxnSpPr>
                  <p:spPr>
                    <a:xfrm>
                      <a:off x="551119" y="6162922"/>
                      <a:ext cx="6682712" cy="0"/>
                    </a:xfrm>
                    <a:prstGeom prst="line">
                      <a:avLst/>
                    </a:prstGeom>
                    <a:ln w="3175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Straight Connector 64"/>
                    <p:cNvCxnSpPr/>
                    <p:nvPr/>
                  </p:nvCxnSpPr>
                  <p:spPr>
                    <a:xfrm>
                      <a:off x="539756" y="7538195"/>
                      <a:ext cx="6694075" cy="0"/>
                    </a:xfrm>
                    <a:prstGeom prst="line">
                      <a:avLst/>
                    </a:prstGeom>
                    <a:ln w="3175" cmpd="sng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cxnSp>
            <p:nvCxnSpPr>
              <p:cNvPr id="39" name="Straight Connector 38"/>
              <p:cNvCxnSpPr/>
              <p:nvPr/>
            </p:nvCxnSpPr>
            <p:spPr>
              <a:xfrm>
                <a:off x="551120" y="2981155"/>
                <a:ext cx="6682712" cy="0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 flipH="1">
              <a:off x="551120" y="3034807"/>
              <a:ext cx="11292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latin typeface="Futura Condensed"/>
                  <a:cs typeface="Futura Condensed"/>
                </a:rPr>
                <a:t>OPINIONES POR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 flipH="1">
              <a:off x="3501043" y="2982553"/>
              <a:ext cx="1881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Futura Condensed"/>
                  <a:cs typeface="Futura Condensed"/>
                </a:rPr>
                <a:t>[</a:t>
              </a:r>
              <a:r>
                <a:rPr lang="en-US" sz="1000" dirty="0" smtClean="0">
                  <a:latin typeface="Futura Condensed"/>
                  <a:cs typeface="Futura Condensed"/>
                </a:rPr>
                <a:t>AMARILLO</a:t>
              </a:r>
              <a:r>
                <a:rPr lang="en-US" sz="1000" dirty="0">
                  <a:latin typeface="Futura Condensed"/>
                  <a:cs typeface="Futura Condensed"/>
                </a:rPr>
                <a:t>]</a:t>
              </a:r>
              <a:r>
                <a:rPr lang="en-US" sz="1000" dirty="0" smtClean="0">
                  <a:latin typeface="Futura Condensed"/>
                  <a:cs typeface="Futura Condensed"/>
                </a:rPr>
                <a:t> </a:t>
              </a:r>
              <a:r>
                <a:rPr lang="en-US" sz="1000" dirty="0">
                  <a:latin typeface="Futura Condensed"/>
                  <a:cs typeface="Futura Condensed"/>
                </a:rPr>
                <a:t>¿Hay </a:t>
              </a:r>
              <a:r>
                <a:rPr lang="en-US" sz="1000" dirty="0" err="1">
                  <a:latin typeface="Futura Condensed"/>
                  <a:cs typeface="Futura Condensed"/>
                </a:rPr>
                <a:t>algo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que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es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confuso</a:t>
              </a:r>
              <a:r>
                <a:rPr lang="en-US" sz="1000" dirty="0">
                  <a:latin typeface="Futura Condensed"/>
                  <a:cs typeface="Futura Condensed"/>
                </a:rPr>
                <a:t> o </a:t>
              </a:r>
              <a:r>
                <a:rPr lang="en-US" sz="1000" dirty="0" err="1">
                  <a:latin typeface="Futura Condensed"/>
                  <a:cs typeface="Futura Condensed"/>
                </a:rPr>
                <a:t>que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podría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hacerse</a:t>
              </a:r>
              <a:r>
                <a:rPr lang="en-US" sz="1000" dirty="0">
                  <a:latin typeface="Futura Condensed"/>
                  <a:cs typeface="Futura Condensed"/>
                </a:rPr>
                <a:t> de </a:t>
              </a:r>
              <a:r>
                <a:rPr lang="en-US" sz="1000" dirty="0" err="1">
                  <a:latin typeface="Futura Condensed"/>
                  <a:cs typeface="Futura Condensed"/>
                </a:rPr>
                <a:t>otra</a:t>
              </a:r>
              <a:r>
                <a:rPr lang="en-US" sz="1000" dirty="0">
                  <a:latin typeface="Futura Condensed"/>
                  <a:cs typeface="Futura Condensed"/>
                </a:rPr>
                <a:t> forma?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 flipH="1">
              <a:off x="1646280" y="2988082"/>
              <a:ext cx="1926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latin typeface="Futura Condensed"/>
                  <a:cs typeface="Futura Condensed"/>
                </a:rPr>
                <a:t>[ROJO] </a:t>
              </a:r>
              <a:r>
                <a:rPr lang="en-US" sz="1000" dirty="0">
                  <a:latin typeface="Futura Condensed"/>
                  <a:cs typeface="Futura Condensed"/>
                </a:rPr>
                <a:t>¿Hay </a:t>
              </a:r>
              <a:r>
                <a:rPr lang="en-US" sz="1000" dirty="0" err="1">
                  <a:latin typeface="Futura Condensed"/>
                  <a:cs typeface="Futura Condensed"/>
                </a:rPr>
                <a:t>algo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que</a:t>
              </a:r>
              <a:r>
                <a:rPr lang="en-US" sz="1000" dirty="0">
                  <a:latin typeface="Futura Condensed"/>
                  <a:cs typeface="Futura Condensed"/>
                </a:rPr>
                <a:t> no </a:t>
              </a:r>
              <a:r>
                <a:rPr lang="en-US" sz="1000" dirty="0" err="1">
                  <a:latin typeface="Futura Condensed"/>
                  <a:cs typeface="Futura Condensed"/>
                </a:rPr>
                <a:t>funciona</a:t>
              </a:r>
              <a:r>
                <a:rPr lang="en-US" sz="1000" dirty="0">
                  <a:latin typeface="Futura Condensed"/>
                  <a:cs typeface="Futura Condensed"/>
                </a:rPr>
                <a:t> o </a:t>
              </a:r>
              <a:r>
                <a:rPr lang="en-US" sz="1000" dirty="0" err="1">
                  <a:latin typeface="Futura Condensed"/>
                  <a:cs typeface="Futura Condensed"/>
                </a:rPr>
                <a:t>que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podría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mejorarse</a:t>
              </a:r>
              <a:r>
                <a:rPr lang="en-US" sz="1000" dirty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 flipH="1">
              <a:off x="5362356" y="2982553"/>
              <a:ext cx="187147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latin typeface="Futura Condensed"/>
                  <a:cs typeface="Futura Condensed"/>
                </a:rPr>
                <a:t>[VERDE] </a:t>
              </a:r>
              <a:r>
                <a:rPr lang="en-US" sz="1000" dirty="0">
                  <a:latin typeface="Futura Condensed"/>
                  <a:cs typeface="Futura Condensed"/>
                </a:rPr>
                <a:t>¿Hay </a:t>
              </a:r>
              <a:r>
                <a:rPr lang="en-US" sz="1000" dirty="0" err="1">
                  <a:latin typeface="Futura Condensed"/>
                  <a:cs typeface="Futura Condensed"/>
                </a:rPr>
                <a:t>algo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que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funciona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bien</a:t>
              </a:r>
              <a:r>
                <a:rPr lang="en-US" sz="1000" dirty="0">
                  <a:latin typeface="Futura Condensed"/>
                  <a:cs typeface="Futura Condensed"/>
                </a:rPr>
                <a:t> o </a:t>
              </a:r>
              <a:r>
                <a:rPr lang="en-US" sz="1000" dirty="0" err="1">
                  <a:latin typeface="Futura Condensed"/>
                  <a:cs typeface="Futura Condensed"/>
                </a:rPr>
                <a:t>que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te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>
                  <a:latin typeface="Futura Condensed"/>
                  <a:cs typeface="Futura Condensed"/>
                </a:rPr>
                <a:t>guste</a:t>
              </a:r>
              <a:r>
                <a:rPr lang="en-US" sz="1000" dirty="0">
                  <a:latin typeface="Futura Condensed"/>
                  <a:cs typeface="Futura Condensed"/>
                </a:rPr>
                <a:t> </a:t>
              </a:r>
              <a:r>
                <a:rPr lang="en-US" sz="1000" dirty="0" err="1" smtClean="0">
                  <a:latin typeface="Futura Condensed"/>
                  <a:cs typeface="Futura Condensed"/>
                </a:rPr>
                <a:t>especialmente</a:t>
              </a:r>
              <a:r>
                <a:rPr lang="en-US" sz="1000" dirty="0" smtClean="0">
                  <a:latin typeface="Futura Condensed"/>
                  <a:cs typeface="Futura Condensed"/>
                </a:rPr>
                <a:t>?</a:t>
              </a:r>
              <a:endParaRPr lang="en-US" sz="1000" dirty="0">
                <a:latin typeface="Futura Condensed"/>
                <a:cs typeface="Futura Condensed"/>
              </a:endParaRPr>
            </a:p>
            <a:p>
              <a:pPr algn="just"/>
              <a:endParaRPr lang="en-US" sz="1000" dirty="0">
                <a:latin typeface="Futura Condensed"/>
                <a:cs typeface="Futura Condensed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457994" y="654324"/>
            <a:ext cx="276690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 smtClean="0">
                <a:latin typeface="Futura Condensed"/>
                <a:cs typeface="Futura Condensed"/>
              </a:rPr>
              <a:t>GRUPO DE CRÍTICA</a:t>
            </a:r>
          </a:p>
        </p:txBody>
      </p:sp>
    </p:spTree>
    <p:extLst>
      <p:ext uri="{BB962C8B-B14F-4D97-AF65-F5344CB8AC3E}">
        <p14:creationId xmlns:p14="http://schemas.microsoft.com/office/powerpoint/2010/main" val="1022002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854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/>
          <p:cNvSpPr/>
          <p:nvPr/>
        </p:nvSpPr>
        <p:spPr>
          <a:xfrm>
            <a:off x="9546" y="0"/>
            <a:ext cx="7772401" cy="10058400"/>
          </a:xfrm>
          <a:prstGeom prst="rect">
            <a:avLst/>
          </a:prstGeom>
          <a:solidFill>
            <a:schemeClr val="bg1">
              <a:lumMod val="75000"/>
              <a:alpha val="3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732867" y="8276920"/>
            <a:ext cx="2514173" cy="1200329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Futura Condensed"/>
                <a:cs typeface="Futura Condensed"/>
              </a:rPr>
              <a:t>PROGRAMADO PARA BAILAR</a:t>
            </a:r>
            <a:r>
              <a:rPr lang="en-US" sz="1200" dirty="0">
                <a:latin typeface="Futura Condensed"/>
                <a:cs typeface="Futura Condensed"/>
              </a:rPr>
              <a:t>	      	</a:t>
            </a:r>
            <a:r>
              <a:rPr lang="en-US" sz="1200" dirty="0" smtClean="0">
                <a:latin typeface="Futura Condensed"/>
                <a:cs typeface="Futura Condensed"/>
              </a:rPr>
              <a:t>   26</a:t>
            </a:r>
            <a:endParaRPr lang="en-US" sz="1200" dirty="0">
              <a:latin typeface="Futura Condensed"/>
              <a:cs typeface="Futura Condensed"/>
            </a:endParaRPr>
          </a:p>
          <a:p>
            <a:r>
              <a:rPr lang="en-US" sz="1200" dirty="0" smtClean="0">
                <a:latin typeface="Futura Condensed"/>
                <a:cs typeface="Futura Condensed"/>
              </a:rPr>
              <a:t>PASO A PASO	      		   28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10 BLOQUES   			   30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MI ESTUDIO			   32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¡DEPÚRALO!	      		   34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SOBRE MÍ			   36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1" y="7559351"/>
            <a:ext cx="7772401" cy="650551"/>
            <a:chOff x="-1" y="7378700"/>
            <a:chExt cx="7772401" cy="650551"/>
          </a:xfrm>
        </p:grpSpPr>
        <p:sp>
          <p:nvSpPr>
            <p:cNvPr id="65" name="Rectangle 64"/>
            <p:cNvSpPr/>
            <p:nvPr/>
          </p:nvSpPr>
          <p:spPr>
            <a:xfrm>
              <a:off x="-1" y="7406951"/>
              <a:ext cx="7772401" cy="479582"/>
            </a:xfrm>
            <a:prstGeom prst="rect">
              <a:avLst/>
            </a:prstGeom>
            <a:solidFill>
              <a:srgbClr val="1B93D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Diamond 65"/>
            <p:cNvSpPr/>
            <p:nvPr/>
          </p:nvSpPr>
          <p:spPr>
            <a:xfrm>
              <a:off x="2108219" y="7648251"/>
              <a:ext cx="381000" cy="381000"/>
            </a:xfrm>
            <a:prstGeom prst="diamond">
              <a:avLst/>
            </a:prstGeom>
            <a:solidFill>
              <a:srgbClr val="1B93D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Diamond 66"/>
            <p:cNvSpPr/>
            <p:nvPr/>
          </p:nvSpPr>
          <p:spPr>
            <a:xfrm>
              <a:off x="5681688" y="7648251"/>
              <a:ext cx="384162" cy="381000"/>
            </a:xfrm>
            <a:prstGeom prst="diamond">
              <a:avLst/>
            </a:prstGeom>
            <a:solidFill>
              <a:srgbClr val="1B93D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79937" y="7378700"/>
              <a:ext cx="3187664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QUÉ INCLUYE</a:t>
              </a:r>
              <a:endParaRPr lang="en-US" sz="28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17500" y="7378700"/>
              <a:ext cx="3962438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ESTÁS AQUÍ</a:t>
              </a:r>
              <a:endParaRPr lang="en-US" sz="28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05328" y="8452442"/>
            <a:ext cx="3674608" cy="756953"/>
            <a:chOff x="634075" y="8363909"/>
            <a:chExt cx="3674608" cy="756953"/>
          </a:xfrm>
        </p:grpSpPr>
        <p:grpSp>
          <p:nvGrpSpPr>
            <p:cNvPr id="3" name="Group 2"/>
            <p:cNvGrpSpPr/>
            <p:nvPr/>
          </p:nvGrpSpPr>
          <p:grpSpPr>
            <a:xfrm>
              <a:off x="634075" y="8363909"/>
              <a:ext cx="3674608" cy="756953"/>
              <a:chOff x="634075" y="8448025"/>
              <a:chExt cx="3674608" cy="756953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853841" y="8748598"/>
                <a:ext cx="3218710" cy="456380"/>
                <a:chOff x="1699218" y="4842934"/>
                <a:chExt cx="3218710" cy="456380"/>
              </a:xfrm>
              <a:effectLst/>
            </p:grpSpPr>
            <p:cxnSp>
              <p:nvCxnSpPr>
                <p:cNvPr id="46" name="Straight Connector 45"/>
                <p:cNvCxnSpPr/>
                <p:nvPr/>
              </p:nvCxnSpPr>
              <p:spPr>
                <a:xfrm>
                  <a:off x="1699218" y="4849283"/>
                  <a:ext cx="0" cy="450031"/>
                </a:xfrm>
                <a:prstGeom prst="line">
                  <a:avLst/>
                </a:prstGeom>
                <a:ln w="12700" cmpd="sng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1699218" y="5292964"/>
                  <a:ext cx="3218710" cy="0"/>
                </a:xfrm>
                <a:prstGeom prst="line">
                  <a:avLst/>
                </a:prstGeom>
                <a:ln w="12700" cmpd="sng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>
                  <a:off x="2248625" y="4845458"/>
                  <a:ext cx="0" cy="450031"/>
                </a:xfrm>
                <a:prstGeom prst="line">
                  <a:avLst/>
                </a:prstGeom>
                <a:ln w="12700" cmpd="sng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>
                  <a:off x="2777846" y="4845458"/>
                  <a:ext cx="0" cy="450031"/>
                </a:xfrm>
                <a:prstGeom prst="line">
                  <a:avLst/>
                </a:prstGeom>
                <a:ln w="12700" cmpd="sng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>
                  <a:off x="3328397" y="4842934"/>
                  <a:ext cx="0" cy="450031"/>
                </a:xfrm>
                <a:prstGeom prst="line">
                  <a:avLst/>
                </a:prstGeom>
                <a:ln w="12700" cmpd="sng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3850843" y="4842934"/>
                  <a:ext cx="0" cy="450031"/>
                </a:xfrm>
                <a:prstGeom prst="line">
                  <a:avLst/>
                </a:prstGeom>
                <a:ln w="12700" cmpd="sng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>
                  <a:off x="4394979" y="4845458"/>
                  <a:ext cx="0" cy="450031"/>
                </a:xfrm>
                <a:prstGeom prst="line">
                  <a:avLst/>
                </a:prstGeom>
                <a:ln w="12700" cmpd="sng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4917928" y="4846108"/>
                  <a:ext cx="0" cy="452556"/>
                </a:xfrm>
                <a:prstGeom prst="line">
                  <a:avLst/>
                </a:prstGeom>
                <a:ln w="12700" cmpd="sng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Group 43"/>
              <p:cNvGrpSpPr/>
              <p:nvPr/>
            </p:nvGrpSpPr>
            <p:grpSpPr>
              <a:xfrm>
                <a:off x="634075" y="8448025"/>
                <a:ext cx="3674608" cy="623127"/>
                <a:chOff x="1998752" y="6415095"/>
                <a:chExt cx="3674608" cy="623127"/>
              </a:xfrm>
            </p:grpSpPr>
            <p:sp>
              <p:nvSpPr>
                <p:cNvPr id="36" name="Oval 35"/>
                <p:cNvSpPr/>
                <p:nvPr/>
              </p:nvSpPr>
              <p:spPr>
                <a:xfrm>
                  <a:off x="1998752" y="6567823"/>
                  <a:ext cx="470399" cy="47039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12700" cmpd="sng">
                  <a:noFill/>
                  <a:prstDash val="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>
                  <a:normAutofit/>
                </a:bodyPr>
                <a:lstStyle/>
                <a:p>
                  <a:pPr algn="ctr"/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Futura Condensed"/>
                      <a:cs typeface="Futura Condensed"/>
                    </a:rPr>
                    <a:t>0</a:t>
                  </a:r>
                </a:p>
              </p:txBody>
            </p:sp>
            <p:sp>
              <p:nvSpPr>
                <p:cNvPr id="34" name="Teardrop 33"/>
                <p:cNvSpPr/>
                <p:nvPr/>
              </p:nvSpPr>
              <p:spPr>
                <a:xfrm rot="8075815">
                  <a:off x="2508322" y="6415095"/>
                  <a:ext cx="516223" cy="516223"/>
                </a:xfrm>
                <a:prstGeom prst="teardrop">
                  <a:avLst/>
                </a:prstGeom>
                <a:solidFill>
                  <a:srgbClr val="1B93DD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Oval 36"/>
                <p:cNvSpPr/>
                <p:nvPr/>
              </p:nvSpPr>
              <p:spPr>
                <a:xfrm>
                  <a:off x="3061508" y="6567823"/>
                  <a:ext cx="470399" cy="47039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12700" cmpd="sng">
                  <a:noFill/>
                  <a:prstDash val="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Futura Condensed"/>
                      <a:cs typeface="Futura Condensed"/>
                    </a:rPr>
                    <a:t>2</a:t>
                  </a:r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3596453" y="6567823"/>
                  <a:ext cx="470399" cy="47039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12700" cmpd="sng">
                  <a:noFill/>
                  <a:prstDash val="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Futura Condensed"/>
                      <a:cs typeface="Futura Condensed"/>
                    </a:rPr>
                    <a:t>3</a:t>
                  </a:r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4131784" y="6567823"/>
                  <a:ext cx="470399" cy="47039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12700" cmpd="sng">
                  <a:noFill/>
                  <a:prstDash val="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bg1">
                          <a:lumMod val="95000"/>
                        </a:schemeClr>
                      </a:solidFill>
                      <a:latin typeface="Futura Condensed"/>
                      <a:cs typeface="Futura Condensed"/>
                    </a:rPr>
                    <a:t>4</a:t>
                  </a:r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4666729" y="6567823"/>
                  <a:ext cx="470399" cy="47039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12700" cmpd="sng">
                  <a:noFill/>
                  <a:prstDash val="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 smtClean="0">
                      <a:solidFill>
                        <a:schemeClr val="bg1">
                          <a:lumMod val="95000"/>
                        </a:schemeClr>
                      </a:solidFill>
                      <a:latin typeface="Futura Condensed"/>
                      <a:cs typeface="Futura Condensed"/>
                    </a:rPr>
                    <a:t>5</a:t>
                  </a:r>
                  <a:endPara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endParaRPr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5202961" y="6567823"/>
                  <a:ext cx="470399" cy="47039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12700" cmpd="sng">
                  <a:noFill/>
                  <a:prstDash val="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00" dirty="0" smtClean="0">
                      <a:solidFill>
                        <a:schemeClr val="bg1">
                          <a:lumMod val="95000"/>
                        </a:schemeClr>
                      </a:solidFill>
                      <a:latin typeface="Futura Condensed"/>
                      <a:cs typeface="Futura Condensed"/>
                    </a:rPr>
                    <a:t>6</a:t>
                  </a:r>
                  <a:endPara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endParaRPr>
                </a:p>
              </p:txBody>
            </p:sp>
          </p:grpSp>
        </p:grpSp>
        <p:sp>
          <p:nvSpPr>
            <p:cNvPr id="74" name="Rectangle 73"/>
            <p:cNvSpPr/>
            <p:nvPr/>
          </p:nvSpPr>
          <p:spPr>
            <a:xfrm>
              <a:off x="1212748" y="8422066"/>
              <a:ext cx="38100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1</a:t>
              </a:r>
              <a:endParaRPr lang="en-US" sz="4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57200" y="464006"/>
            <a:ext cx="3586604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UNIDAD 1</a:t>
            </a:r>
          </a:p>
          <a:p>
            <a:r>
              <a:rPr lang="en-US" sz="5300" dirty="0" smtClean="0">
                <a:latin typeface="Futura Condensed"/>
                <a:cs typeface="Futura Condensed"/>
              </a:rPr>
              <a:t>EXPLORANDO</a:t>
            </a:r>
            <a:endParaRPr lang="en-US" sz="5300" dirty="0">
              <a:latin typeface="Futura Condensed"/>
              <a:cs typeface="Futura Condensed"/>
            </a:endParaRPr>
          </a:p>
        </p:txBody>
      </p:sp>
      <p:sp>
        <p:nvSpPr>
          <p:cNvPr id="33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23</a:t>
            </a:r>
            <a:endParaRPr lang="en-US" dirty="0"/>
          </a:p>
        </p:txBody>
      </p:sp>
      <p:pic>
        <p:nvPicPr>
          <p:cNvPr id="5" name="Imagen 4" descr="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2564"/>
            <a:ext cx="7772399" cy="276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62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6378" y="2285710"/>
            <a:ext cx="7596022" cy="479582"/>
            <a:chOff x="176378" y="2285710"/>
            <a:chExt cx="7596022" cy="479582"/>
          </a:xfrm>
        </p:grpSpPr>
        <p:sp>
          <p:nvSpPr>
            <p:cNvPr id="30" name="Rectangle 13"/>
            <p:cNvSpPr/>
            <p:nvPr/>
          </p:nvSpPr>
          <p:spPr>
            <a:xfrm flipH="1">
              <a:off x="176378" y="2285710"/>
              <a:ext cx="7596022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93D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 flipH="1">
              <a:off x="452117" y="2303627"/>
              <a:ext cx="2680655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LA “IDEA PRINCIPAL”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476485" y="2884274"/>
            <a:ext cx="3130069" cy="563231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 err="1" smtClean="0">
                <a:latin typeface="Futura Condensed"/>
                <a:cs typeface="Futura Condensed"/>
              </a:rPr>
              <a:t>Muchos</a:t>
            </a:r>
            <a:r>
              <a:rPr lang="en-US" sz="1200" dirty="0" smtClean="0">
                <a:latin typeface="Futura Condensed"/>
                <a:cs typeface="Futura Condensed"/>
              </a:rPr>
              <a:t> de los </a:t>
            </a:r>
            <a:r>
              <a:rPr lang="en-US" sz="1200" dirty="0" err="1" smtClean="0">
                <a:latin typeface="Futura Condensed"/>
                <a:cs typeface="Futura Condensed"/>
              </a:rPr>
              <a:t>docentes</a:t>
            </a:r>
            <a:r>
              <a:rPr lang="en-US" sz="1200" dirty="0" smtClean="0">
                <a:latin typeface="Futura Condensed"/>
                <a:cs typeface="Futura Condensed"/>
              </a:rPr>
              <a:t> con los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hemos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trabajado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años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pelean</a:t>
            </a:r>
            <a:r>
              <a:rPr lang="en-US" sz="1200" dirty="0" smtClean="0">
                <a:latin typeface="Futura Condensed"/>
                <a:cs typeface="Futura Condensed"/>
              </a:rPr>
              <a:t> con dos </a:t>
            </a:r>
            <a:r>
              <a:rPr lang="en-US" sz="1200" dirty="0" err="1" smtClean="0">
                <a:latin typeface="Futura Condensed"/>
                <a:cs typeface="Futura Condensed"/>
              </a:rPr>
              <a:t>preguntas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cuando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comienzan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con la </a:t>
            </a:r>
            <a:r>
              <a:rPr lang="en-US" sz="1200" dirty="0" err="1" smtClean="0">
                <a:latin typeface="Futura Condensed"/>
                <a:cs typeface="Futura Condensed"/>
              </a:rPr>
              <a:t>informática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creativa</a:t>
            </a:r>
            <a:r>
              <a:rPr lang="en-US" sz="1200" dirty="0" smtClean="0">
                <a:latin typeface="Futura Condensed"/>
                <a:cs typeface="Futura Condensed"/>
              </a:rPr>
              <a:t>: “¿</a:t>
            </a:r>
            <a:r>
              <a:rPr lang="en-US" sz="1200" dirty="0" err="1" smtClean="0">
                <a:latin typeface="Futura Condensed"/>
                <a:cs typeface="Futura Condensed"/>
              </a:rPr>
              <a:t>Cuál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mejor</a:t>
            </a:r>
            <a:r>
              <a:rPr lang="en-US" sz="1200" dirty="0" smtClean="0">
                <a:latin typeface="Futura Condensed"/>
                <a:cs typeface="Futura Condensed"/>
              </a:rPr>
              <a:t> forma de </a:t>
            </a:r>
            <a:r>
              <a:rPr lang="en-US" sz="1200" dirty="0" err="1" smtClean="0">
                <a:latin typeface="Futura Condensed"/>
                <a:cs typeface="Futura Condensed"/>
              </a:rPr>
              <a:t>ayudar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comenzar</a:t>
            </a:r>
            <a:r>
              <a:rPr lang="en-US" sz="1200" dirty="0" smtClean="0">
                <a:latin typeface="Futura Condensed"/>
                <a:cs typeface="Futura Condensed"/>
              </a:rPr>
              <a:t>?”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y “¿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necesito</a:t>
            </a:r>
            <a:r>
              <a:rPr lang="en-US" sz="1200" dirty="0" smtClean="0">
                <a:latin typeface="Futura Condensed"/>
                <a:cs typeface="Futura Condensed"/>
              </a:rPr>
              <a:t> saber </a:t>
            </a:r>
            <a:r>
              <a:rPr lang="en-US" sz="1200" dirty="0" err="1" smtClean="0">
                <a:latin typeface="Futura Condensed"/>
                <a:cs typeface="Futura Condensed"/>
              </a:rPr>
              <a:t>yo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docente</a:t>
            </a:r>
            <a:r>
              <a:rPr lang="en-US" sz="1200" dirty="0" smtClean="0">
                <a:latin typeface="Futura Condensed"/>
                <a:cs typeface="Futura Condensed"/>
              </a:rPr>
              <a:t>?”. Los </a:t>
            </a:r>
            <a:r>
              <a:rPr lang="en-US" sz="1200" dirty="0" err="1" smtClean="0">
                <a:latin typeface="Futura Condensed"/>
                <a:cs typeface="Futura Condensed"/>
              </a:rPr>
              <a:t>textos</a:t>
            </a:r>
            <a:r>
              <a:rPr lang="en-US" sz="1200" dirty="0" smtClean="0">
                <a:latin typeface="Futura Condensed"/>
                <a:cs typeface="Futura Condensed"/>
              </a:rPr>
              <a:t> de Seymour </a:t>
            </a:r>
            <a:r>
              <a:rPr lang="en-US" sz="1200" dirty="0" err="1" smtClean="0">
                <a:latin typeface="Futura Condensed"/>
                <a:cs typeface="Futura Condensed"/>
              </a:rPr>
              <a:t>Papert</a:t>
            </a:r>
            <a:r>
              <a:rPr lang="en-US" sz="1200" dirty="0" smtClean="0">
                <a:latin typeface="Futura Condensed"/>
                <a:cs typeface="Futura Condensed"/>
              </a:rPr>
              <a:t> (un </a:t>
            </a:r>
            <a:r>
              <a:rPr lang="en-US" sz="1200" dirty="0" err="1" smtClean="0">
                <a:latin typeface="Futura Condensed"/>
                <a:cs typeface="Futura Condensed"/>
              </a:rPr>
              <a:t>reconocido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matemático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y </a:t>
            </a:r>
            <a:r>
              <a:rPr lang="en-US" sz="1200" dirty="0" err="1" smtClean="0">
                <a:latin typeface="Futura Condensed"/>
                <a:cs typeface="Futura Condensed"/>
              </a:rPr>
              <a:t>docente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con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influencia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enorme</a:t>
            </a:r>
            <a:r>
              <a:rPr lang="en-US" sz="1200" dirty="0" smtClean="0">
                <a:latin typeface="Futura Condensed"/>
                <a:cs typeface="Futura Condensed"/>
              </a:rPr>
              <a:t> en el </a:t>
            </a:r>
            <a:r>
              <a:rPr lang="en-US" sz="1200" dirty="0" err="1" smtClean="0">
                <a:latin typeface="Futura Condensed"/>
                <a:cs typeface="Futura Condensed"/>
              </a:rPr>
              <a:t>desarrollo</a:t>
            </a:r>
            <a:r>
              <a:rPr lang="en-US" sz="1200" dirty="0" smtClean="0">
                <a:latin typeface="Futura Condensed"/>
                <a:cs typeface="Futura Condensed"/>
              </a:rPr>
              <a:t> de Scratch a </a:t>
            </a:r>
            <a:r>
              <a:rPr lang="en-US" sz="1200" dirty="0" err="1" smtClean="0">
                <a:latin typeface="Futura Condensed"/>
                <a:cs typeface="Futura Condensed"/>
              </a:rPr>
              <a:t>través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lenguaje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programación</a:t>
            </a:r>
            <a:r>
              <a:rPr lang="en-US" sz="1200" dirty="0" smtClean="0">
                <a:latin typeface="Futura Condensed"/>
                <a:cs typeface="Futura Condensed"/>
              </a:rPr>
              <a:t> Logo) </a:t>
            </a:r>
            <a:r>
              <a:rPr lang="en-US" sz="1200" dirty="0" err="1" smtClean="0">
                <a:latin typeface="Futura Condensed"/>
                <a:cs typeface="Futura Condensed"/>
              </a:rPr>
              <a:t>pueden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servir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inspiración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reflexionar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cuestiones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algn="just"/>
            <a:endParaRPr lang="en-US" sz="1000" dirty="0">
              <a:latin typeface="Futura Condensed"/>
              <a:cs typeface="Futura Condensed"/>
            </a:endParaRPr>
          </a:p>
          <a:p>
            <a:pPr algn="just"/>
            <a:r>
              <a:rPr lang="en-US" sz="1200" dirty="0" smtClean="0">
                <a:latin typeface="Futura Condensed"/>
                <a:cs typeface="Futura Condensed"/>
              </a:rPr>
              <a:t>En </a:t>
            </a:r>
            <a:r>
              <a:rPr lang="en-US" sz="1200" dirty="0" err="1" smtClean="0">
                <a:latin typeface="Futura Condensed"/>
                <a:cs typeface="Futura Condensed"/>
              </a:rPr>
              <a:t>relación</a:t>
            </a:r>
            <a:r>
              <a:rPr lang="en-US" sz="1200" dirty="0" smtClean="0">
                <a:latin typeface="Futura Condensed"/>
                <a:cs typeface="Futura Condensed"/>
              </a:rPr>
              <a:t> a la </a:t>
            </a:r>
            <a:r>
              <a:rPr lang="en-US" sz="1200" dirty="0" err="1" smtClean="0">
                <a:latin typeface="Futura Condensed"/>
                <a:cs typeface="Futura Condensed"/>
              </a:rPr>
              <a:t>primera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pregunta</a:t>
            </a:r>
            <a:r>
              <a:rPr lang="en-US" sz="1200" dirty="0" smtClean="0">
                <a:latin typeface="Futura Condensed"/>
                <a:cs typeface="Futura Condensed"/>
              </a:rPr>
              <a:t>, se </a:t>
            </a:r>
            <a:r>
              <a:rPr lang="en-US" sz="1200" dirty="0" err="1" smtClean="0">
                <a:latin typeface="Futura Condensed"/>
                <a:cs typeface="Futura Condensed"/>
              </a:rPr>
              <a:t>suelen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tomar</a:t>
            </a:r>
            <a:r>
              <a:rPr lang="en-US" sz="1200" dirty="0" smtClean="0">
                <a:latin typeface="Futura Condensed"/>
                <a:cs typeface="Futura Condensed"/>
              </a:rPr>
              <a:t> dos </a:t>
            </a:r>
            <a:r>
              <a:rPr lang="en-US" sz="1200" dirty="0" err="1" smtClean="0">
                <a:latin typeface="Futura Condensed"/>
                <a:cs typeface="Futura Condensed"/>
              </a:rPr>
              <a:t>posiciones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extremas</a:t>
            </a:r>
            <a:r>
              <a:rPr lang="en-US" sz="1200" dirty="0" smtClean="0">
                <a:latin typeface="Futura Condensed"/>
                <a:cs typeface="Futura Condensed"/>
              </a:rPr>
              <a:t>. O </a:t>
            </a:r>
            <a:r>
              <a:rPr lang="en-US" sz="1200" dirty="0" err="1" smtClean="0">
                <a:latin typeface="Futura Condensed"/>
                <a:cs typeface="Futura Condensed"/>
              </a:rPr>
              <a:t>bien</a:t>
            </a:r>
            <a:r>
              <a:rPr lang="en-US" sz="1200" dirty="0" smtClean="0">
                <a:latin typeface="Futura Condensed"/>
                <a:cs typeface="Futura Condensed"/>
              </a:rPr>
              <a:t> se dice a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tienen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hacer</a:t>
            </a:r>
            <a:r>
              <a:rPr lang="en-US" sz="1200" dirty="0" smtClean="0">
                <a:latin typeface="Futura Condensed"/>
                <a:cs typeface="Futura Condensed"/>
              </a:rPr>
              <a:t> y se les </a:t>
            </a:r>
            <a:r>
              <a:rPr lang="en-US" sz="1200" dirty="0" err="1" smtClean="0">
                <a:latin typeface="Futura Condensed"/>
                <a:cs typeface="Futura Condensed"/>
              </a:rPr>
              <a:t>ofrecen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experiencias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altamente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estructuradas</a:t>
            </a:r>
            <a:r>
              <a:rPr lang="en-US" sz="1200" dirty="0" smtClean="0">
                <a:latin typeface="Futura Condensed"/>
                <a:cs typeface="Futura Condensed"/>
              </a:rPr>
              <a:t>, o </a:t>
            </a:r>
            <a:r>
              <a:rPr lang="en-US" sz="1200" dirty="0" err="1" smtClean="0">
                <a:latin typeface="Futura Condensed"/>
                <a:cs typeface="Futura Condensed"/>
              </a:rPr>
              <a:t>bien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deja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totalmente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libres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exploren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su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aire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Papert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defendía</a:t>
            </a:r>
            <a:r>
              <a:rPr lang="en-US" sz="1200" dirty="0" smtClean="0">
                <a:latin typeface="Futura Condensed"/>
                <a:cs typeface="Futura Condensed"/>
              </a:rPr>
              <a:t> la idea de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jóvenes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aprendices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deberían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actuar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defensores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exploradores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su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propio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pensamiento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aprendizaje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animaba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docentes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buscar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equilibrio</a:t>
            </a:r>
            <a:r>
              <a:rPr lang="en-US" sz="1200" dirty="0" smtClean="0">
                <a:latin typeface="Futura Condensed"/>
                <a:cs typeface="Futura Condensed"/>
              </a:rPr>
              <a:t> entre </a:t>
            </a:r>
            <a:r>
              <a:rPr lang="en-US" sz="1200" dirty="0" err="1" smtClean="0">
                <a:latin typeface="Futura Condensed"/>
                <a:cs typeface="Futura Condensed"/>
              </a:rPr>
              <a:t>enseñanza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aprendizaje</a:t>
            </a:r>
            <a:r>
              <a:rPr lang="en-US" sz="1200" dirty="0" smtClean="0">
                <a:latin typeface="Futura Condensed"/>
                <a:cs typeface="Futura Condensed"/>
              </a:rPr>
              <a:t>. A lo largo de la </a:t>
            </a:r>
            <a:r>
              <a:rPr lang="en-US" sz="1200" dirty="0" err="1" smtClean="0">
                <a:latin typeface="Futura Condensed"/>
                <a:cs typeface="Futura Condensed"/>
              </a:rPr>
              <a:t>guía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modificaremos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estructura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latin typeface="Futura Condensed"/>
                <a:cs typeface="Futura Condensed"/>
              </a:rPr>
              <a:t> en un </a:t>
            </a:r>
            <a:r>
              <a:rPr lang="en-US" sz="1200" dirty="0" err="1" smtClean="0">
                <a:latin typeface="Futura Condensed"/>
                <a:cs typeface="Futura Condensed"/>
              </a:rPr>
              <a:t>esfuerzo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proporcionar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equilibrio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algn="just"/>
            <a:endParaRPr lang="en-US" sz="900" dirty="0">
              <a:latin typeface="Futura Condensed"/>
              <a:cs typeface="Futura Condensed"/>
            </a:endParaRPr>
          </a:p>
          <a:p>
            <a:pPr algn="just"/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segunda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cuestión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docentes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veces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preocupan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no “saber” </a:t>
            </a:r>
            <a:r>
              <a:rPr lang="en-US" sz="1200" dirty="0" err="1" smtClean="0">
                <a:latin typeface="Futura Condensed"/>
                <a:cs typeface="Futura Condensed"/>
              </a:rPr>
              <a:t>suficiente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Scratch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poder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ayudar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Animamos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tomar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punto</a:t>
            </a:r>
            <a:r>
              <a:rPr lang="en-US" sz="1200" dirty="0" smtClean="0">
                <a:latin typeface="Futura Condensed"/>
                <a:cs typeface="Futura Condensed"/>
              </a:rPr>
              <a:t> de vista </a:t>
            </a:r>
            <a:r>
              <a:rPr lang="en-US" sz="1200" dirty="0" err="1" smtClean="0">
                <a:latin typeface="Futura Condensed"/>
                <a:cs typeface="Futura Condensed"/>
              </a:rPr>
              <a:t>amplio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lo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significa</a:t>
            </a:r>
            <a:r>
              <a:rPr lang="en-US" sz="1200" dirty="0" smtClean="0">
                <a:latin typeface="Futura Condensed"/>
                <a:cs typeface="Futura Condensed"/>
              </a:rPr>
              <a:t> “saber” Scratch. No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necesario</a:t>
            </a:r>
            <a:r>
              <a:rPr lang="en-US" sz="1200" dirty="0" smtClean="0">
                <a:latin typeface="Futura Condensed"/>
                <a:cs typeface="Futura Condensed"/>
              </a:rPr>
              <a:t> saber </a:t>
            </a:r>
            <a:r>
              <a:rPr lang="en-US" sz="1200" dirty="0" err="1" smtClean="0">
                <a:latin typeface="Futura Condensed"/>
                <a:cs typeface="Futura Condensed"/>
              </a:rPr>
              <a:t>todo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la </a:t>
            </a:r>
            <a:r>
              <a:rPr lang="en-US" sz="1200" dirty="0" err="1" smtClean="0">
                <a:latin typeface="Futura Condensed"/>
                <a:cs typeface="Futura Condensed"/>
              </a:rPr>
              <a:t>interfaz</a:t>
            </a:r>
            <a:r>
              <a:rPr lang="en-US" sz="1200" dirty="0" smtClean="0">
                <a:latin typeface="Futura Condensed"/>
                <a:cs typeface="Futura Condensed"/>
              </a:rPr>
              <a:t> de Scratch o 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resolver </a:t>
            </a:r>
            <a:r>
              <a:rPr lang="en-US" sz="1200" dirty="0" err="1" smtClean="0"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problema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tengan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Pero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resaltaba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P</a:t>
            </a:r>
            <a:r>
              <a:rPr lang="en-US" sz="1200" dirty="0" err="1" smtClean="0">
                <a:latin typeface="Futura Condensed"/>
                <a:cs typeface="Futura Condensed"/>
              </a:rPr>
              <a:t>apert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docentes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actuar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guías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proponiendo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preguntas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ayudando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dividir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problemas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piezas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manejables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7200" y="464006"/>
            <a:ext cx="281594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UNIDAD 1</a:t>
            </a:r>
          </a:p>
          <a:p>
            <a:r>
              <a:rPr lang="en-US" sz="5300" dirty="0" smtClean="0">
                <a:latin typeface="Futura Condensed"/>
                <a:cs typeface="Futura Condensed"/>
              </a:rPr>
              <a:t>RESUMEN</a:t>
            </a:r>
            <a:endParaRPr lang="en-US" sz="5300" dirty="0">
              <a:latin typeface="Futura Condensed"/>
              <a:cs typeface="Futura Condensed"/>
            </a:endParaRPr>
          </a:p>
        </p:txBody>
      </p:sp>
      <p:sp>
        <p:nvSpPr>
          <p:cNvPr id="25" name="Oval Callout 24"/>
          <p:cNvSpPr/>
          <p:nvPr/>
        </p:nvSpPr>
        <p:spPr>
          <a:xfrm rot="631125">
            <a:off x="3767013" y="2978734"/>
            <a:ext cx="3726456" cy="3591135"/>
          </a:xfrm>
          <a:prstGeom prst="wedgeEllipseCallout">
            <a:avLst>
              <a:gd name="adj1" fmla="val -41492"/>
              <a:gd name="adj2" fmla="val 52914"/>
            </a:avLst>
          </a:prstGeom>
          <a:noFill/>
          <a:ln w="9525" cmpd="sng">
            <a:solidFill>
              <a:srgbClr val="1B93DD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2500"/>
          </a:bodyPr>
          <a:lstStyle/>
          <a:p>
            <a:pPr marL="0" lvl="1" algn="just"/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Mientras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ambos se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quedaban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perplejos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, el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niño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tuvo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revelación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: “¿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Quieres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decir</a:t>
            </a:r>
            <a:r>
              <a:rPr lang="en-US" sz="1200" dirty="0">
                <a:solidFill>
                  <a:schemeClr val="tx1"/>
                </a:solidFill>
                <a:latin typeface="Futura Condensed"/>
                <a:cs typeface="Futura Condensed"/>
              </a:rPr>
              <a:t>,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”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dijo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, “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realmente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nos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sabes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arreglarlo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?” El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niño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aún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no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sabía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expresarlo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pero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lo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se le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había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revelado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era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él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y el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profesor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habían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estado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embarcados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juntos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en un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investigación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 El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incidente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conmovedor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Nos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habla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todas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ocasiones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este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niño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había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entrado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en el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juego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docente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de “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hagamos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esto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juntos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”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mientras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sabía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colaboración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era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ficción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 El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descubrimiento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no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escenario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preparado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; la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invención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no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planificada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</a:t>
            </a:r>
            <a:r>
              <a:rPr lang="en-US" sz="1200" dirty="0">
                <a:solidFill>
                  <a:schemeClr val="tx1"/>
                </a:solidFill>
                <a:latin typeface="Futura Condensed"/>
                <a:cs typeface="Futura Condensed"/>
              </a:rPr>
              <a:t/>
            </a:r>
            <a:br>
              <a:rPr lang="en-US" sz="1200" dirty="0">
                <a:solidFill>
                  <a:schemeClr val="tx1"/>
                </a:solidFill>
                <a:latin typeface="Futura Condensed"/>
                <a:cs typeface="Futura Condensed"/>
              </a:rPr>
            </a:br>
            <a:endParaRPr lang="en-US" sz="1200" dirty="0" smtClean="0">
              <a:solidFill>
                <a:schemeClr val="tx1"/>
              </a:solidFill>
              <a:latin typeface="Futura Condensed"/>
              <a:cs typeface="Futura Condensed"/>
            </a:endParaRPr>
          </a:p>
          <a:p>
            <a:pPr marL="0" lvl="1" algn="r"/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Futura Condensed"/>
                <a:cs typeface="Futura Condensed"/>
              </a:rPr>
              <a:t>Papert</a:t>
            </a:r>
            <a:r>
              <a:rPr lang="en-US" sz="1200" dirty="0">
                <a:solidFill>
                  <a:schemeClr val="tx1"/>
                </a:solidFill>
                <a:latin typeface="Futura Condensed"/>
                <a:cs typeface="Futura Condensed"/>
              </a:rPr>
              <a:t>, 1980, p. 115)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57200" y="8393512"/>
            <a:ext cx="3307404" cy="1390458"/>
            <a:chOff x="375350" y="7685098"/>
            <a:chExt cx="3307404" cy="1390458"/>
          </a:xfrm>
        </p:grpSpPr>
        <p:sp>
          <p:nvSpPr>
            <p:cNvPr id="35" name="TextBox 34"/>
            <p:cNvSpPr txBox="1"/>
            <p:nvPr/>
          </p:nvSpPr>
          <p:spPr>
            <a:xfrm>
              <a:off x="375350" y="7685098"/>
              <a:ext cx="33074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Futura Condensed"/>
                  <a:cs typeface="Futura Condensed"/>
                </a:rPr>
                <a:t>OBJETIVOS DE APRENDIZAJE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75350" y="7967560"/>
              <a:ext cx="3231204" cy="1107996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 anchor="b">
              <a:spAutoFit/>
            </a:bodyPr>
            <a:lstStyle/>
            <a:p>
              <a:r>
                <a:rPr lang="en-US" sz="1100" dirty="0" smtClean="0">
                  <a:latin typeface="Futura Condensed"/>
                  <a:cs typeface="Futura Condensed"/>
                </a:rPr>
                <a:t>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100" dirty="0" smtClean="0">
                  <a:latin typeface="Futura Condensed"/>
                  <a:cs typeface="Futura Condensed"/>
                </a:rPr>
                <a:t>: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err="1" smtClean="0">
                  <a:latin typeface="Futura Condensed"/>
                  <a:cs typeface="Futura Condensed"/>
                </a:rPr>
                <a:t>Crearán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interactivo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tras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explorar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entorno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Scratch</a:t>
              </a:r>
              <a:endParaRPr lang="en-US" sz="11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err="1" smtClean="0">
                  <a:latin typeface="Futura Condensed"/>
                  <a:cs typeface="Futura Condensed"/>
                </a:rPr>
                <a:t>Conocerán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un mayor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número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100" dirty="0" smtClean="0">
                  <a:latin typeface="Futura Condensed"/>
                  <a:cs typeface="Futura Condensed"/>
                </a:rPr>
                <a:t> Scratch</a:t>
              </a:r>
              <a:endParaRPr lang="en-US" sz="11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smtClean="0">
                  <a:latin typeface="Futura Condensed"/>
                  <a:cs typeface="Futura Condensed"/>
                </a:rPr>
                <a:t>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familiarizarán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con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concepto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secuencia</a:t>
              </a:r>
              <a:endParaRPr lang="en-US" sz="11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err="1" smtClean="0">
                  <a:latin typeface="Futura Condensed"/>
                  <a:cs typeface="Futura Condensed"/>
                </a:rPr>
                <a:t>Practicarán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experimentación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y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iteración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proyectos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474134" y="7969285"/>
              <a:ext cx="3110378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4127947" y="8384333"/>
            <a:ext cx="3307404" cy="1320051"/>
            <a:chOff x="4023935" y="8555725"/>
            <a:chExt cx="3307404" cy="1320051"/>
          </a:xfrm>
        </p:grpSpPr>
        <p:grpSp>
          <p:nvGrpSpPr>
            <p:cNvPr id="56" name="Group 55"/>
            <p:cNvGrpSpPr/>
            <p:nvPr/>
          </p:nvGrpSpPr>
          <p:grpSpPr>
            <a:xfrm>
              <a:off x="4023935" y="8555725"/>
              <a:ext cx="3307404" cy="1320051"/>
              <a:chOff x="11663738" y="7649002"/>
              <a:chExt cx="3307404" cy="1320051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11663738" y="7953390"/>
                <a:ext cx="3117153" cy="1015663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1" rtlCol="0" anchor="b">
                <a:spAutoFit/>
              </a:bodyPr>
              <a:lstStyle/>
              <a:p>
                <a:pPr marL="171450" indent="-171450">
                  <a:buFont typeface="Lucida Grande"/>
                  <a:buChar char="+"/>
                </a:pPr>
                <a:r>
                  <a:rPr lang="en-US" sz="1000" dirty="0" err="1" smtClean="0">
                    <a:latin typeface="Futura Condensed"/>
                    <a:cs typeface="Futura Condensed"/>
                  </a:rPr>
                  <a:t>Asegúrate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los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estudiantes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ya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tienen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una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cuenta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Scratch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guardar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compartir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proyectos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online.</a:t>
                </a:r>
                <a:endParaRPr lang="en-US" sz="10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000" dirty="0" err="1" smtClean="0">
                    <a:latin typeface="Futura Condensed"/>
                    <a:cs typeface="Futura Condensed"/>
                  </a:rPr>
                  <a:t>Piensa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sobre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plan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acceder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a los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trabajos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de los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estudiantes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.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Por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ejemplo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,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puedes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crear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estudios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clase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recolectar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los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proyectos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,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te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pueden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enviar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por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mail los enlaces, o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puedes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crear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un blog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la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clase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.</a:t>
                </a:r>
                <a:endParaRPr lang="en-US" sz="10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11663738" y="7649002"/>
                <a:ext cx="330740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Futura Condensed"/>
                    <a:cs typeface="Futura Condensed"/>
                  </a:rPr>
                  <a:t>NOTAS</a:t>
                </a:r>
                <a:endParaRPr lang="en-US" sz="14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57" name="Straight Connector 56"/>
            <p:cNvCxnSpPr/>
            <p:nvPr/>
          </p:nvCxnSpPr>
          <p:spPr>
            <a:xfrm>
              <a:off x="4100135" y="8858151"/>
              <a:ext cx="3110378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4127947" y="7009886"/>
            <a:ext cx="3307404" cy="1284227"/>
            <a:chOff x="4127947" y="7437357"/>
            <a:chExt cx="3307404" cy="1284227"/>
          </a:xfrm>
        </p:grpSpPr>
        <p:grpSp>
          <p:nvGrpSpPr>
            <p:cNvPr id="61" name="Group 60"/>
            <p:cNvGrpSpPr/>
            <p:nvPr/>
          </p:nvGrpSpPr>
          <p:grpSpPr>
            <a:xfrm>
              <a:off x="4127947" y="7437357"/>
              <a:ext cx="3307404" cy="1284227"/>
              <a:chOff x="4127947" y="7666859"/>
              <a:chExt cx="3307404" cy="1284227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4127947" y="7971247"/>
                <a:ext cx="3117153" cy="979839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3" rtlCol="0" anchor="b">
                <a:noAutofit/>
              </a:bodyPr>
              <a:lstStyle/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>
                    <a:latin typeface="Futura Condensed"/>
                    <a:cs typeface="Futura Condensed"/>
                  </a:rPr>
                  <a:t>e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xpermientación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iteración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>
                    <a:latin typeface="Futura Condensed"/>
                    <a:cs typeface="Futura Condensed"/>
                  </a:rPr>
                  <a:t>p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ruebas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depuración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>
                    <a:latin typeface="Futura Condensed"/>
                    <a:cs typeface="Futura Condensed"/>
                  </a:rPr>
                  <a:t>s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ecuencia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>
                    <a:latin typeface="Futura Condensed"/>
                    <a:cs typeface="Futura Condensed"/>
                  </a:rPr>
                  <a:t>p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ersonaje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movimiento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>
                    <a:latin typeface="Futura Condensed"/>
                    <a:cs typeface="Futura Condensed"/>
                  </a:rPr>
                  <a:t>a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pariencia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>
                    <a:latin typeface="Futura Condensed"/>
                    <a:cs typeface="Futura Condensed"/>
                  </a:rPr>
                  <a:t>s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onido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>
                    <a:latin typeface="Futura Condensed"/>
                    <a:cs typeface="Futura Condensed"/>
                  </a:rPr>
                  <a:t>f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ondo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>
                    <a:latin typeface="Futura Condensed"/>
                    <a:cs typeface="Futura Condensed"/>
                  </a:rPr>
                  <a:t>disfraz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Ayuda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>
                    <a:latin typeface="Futura Condensed"/>
                    <a:cs typeface="Futura Condensed"/>
                  </a:rPr>
                  <a:t>r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emezclar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>
                    <a:latin typeface="Futura Condensed"/>
                    <a:cs typeface="Futura Condensed"/>
                  </a:rPr>
                  <a:t>c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ollage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interactivo</a:t>
                </a:r>
                <a:endParaRPr lang="en-US" sz="11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4127947" y="7666859"/>
                <a:ext cx="330740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Futura Condensed"/>
                    <a:cs typeface="Futura Condensed"/>
                  </a:rPr>
                  <a:t>PALABRAS CLAVE, CONCEPTOS Y PRÁCTICAS</a:t>
                </a:r>
                <a:endParaRPr lang="en-US" sz="14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62" name="Straight Connector 61"/>
            <p:cNvCxnSpPr/>
            <p:nvPr/>
          </p:nvCxnSpPr>
          <p:spPr>
            <a:xfrm>
              <a:off x="4204147" y="7738841"/>
              <a:ext cx="3108619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720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3"/>
          <p:cNvSpPr/>
          <p:nvPr/>
        </p:nvSpPr>
        <p:spPr>
          <a:xfrm flipH="1">
            <a:off x="176377" y="2285709"/>
            <a:ext cx="7601817" cy="479582"/>
          </a:xfrm>
          <a:custGeom>
            <a:avLst/>
            <a:gdLst>
              <a:gd name="connsiteX0" fmla="*/ 0 w 7517041"/>
              <a:gd name="connsiteY0" fmla="*/ 0 h 479582"/>
              <a:gd name="connsiteX1" fmla="*/ 7517041 w 7517041"/>
              <a:gd name="connsiteY1" fmla="*/ 0 h 479582"/>
              <a:gd name="connsiteX2" fmla="*/ 7517041 w 7517041"/>
              <a:gd name="connsiteY2" fmla="*/ 479582 h 479582"/>
              <a:gd name="connsiteX3" fmla="*/ 0 w 7517041"/>
              <a:gd name="connsiteY3" fmla="*/ 479582 h 479582"/>
              <a:gd name="connsiteX4" fmla="*/ 0 w 7517041"/>
              <a:gd name="connsiteY4" fmla="*/ 0 h 479582"/>
              <a:gd name="connsiteX0" fmla="*/ 0 w 7517041"/>
              <a:gd name="connsiteY0" fmla="*/ 0 h 479582"/>
              <a:gd name="connsiteX1" fmla="*/ 7517041 w 7517041"/>
              <a:gd name="connsiteY1" fmla="*/ 0 h 479582"/>
              <a:gd name="connsiteX2" fmla="*/ 7274999 w 7517041"/>
              <a:gd name="connsiteY2" fmla="*/ 239230 h 479582"/>
              <a:gd name="connsiteX3" fmla="*/ 7517041 w 7517041"/>
              <a:gd name="connsiteY3" fmla="*/ 479582 h 479582"/>
              <a:gd name="connsiteX4" fmla="*/ 0 w 7517041"/>
              <a:gd name="connsiteY4" fmla="*/ 479582 h 479582"/>
              <a:gd name="connsiteX5" fmla="*/ 0 w 7517041"/>
              <a:gd name="connsiteY5" fmla="*/ 0 h 479582"/>
              <a:gd name="connsiteX0" fmla="*/ 0 w 7517041"/>
              <a:gd name="connsiteY0" fmla="*/ 0 h 479582"/>
              <a:gd name="connsiteX1" fmla="*/ 7517041 w 7517041"/>
              <a:gd name="connsiteY1" fmla="*/ 0 h 479582"/>
              <a:gd name="connsiteX2" fmla="*/ 7274999 w 7517041"/>
              <a:gd name="connsiteY2" fmla="*/ 239230 h 479582"/>
              <a:gd name="connsiteX3" fmla="*/ 7517041 w 7517041"/>
              <a:gd name="connsiteY3" fmla="*/ 479582 h 479582"/>
              <a:gd name="connsiteX4" fmla="*/ 0 w 7517041"/>
              <a:gd name="connsiteY4" fmla="*/ 479582 h 479582"/>
              <a:gd name="connsiteX5" fmla="*/ 0 w 7517041"/>
              <a:gd name="connsiteY5" fmla="*/ 0 h 479582"/>
              <a:gd name="connsiteX0" fmla="*/ 0 w 7517041"/>
              <a:gd name="connsiteY0" fmla="*/ 0 h 479582"/>
              <a:gd name="connsiteX1" fmla="*/ 7517041 w 7517041"/>
              <a:gd name="connsiteY1" fmla="*/ 0 h 479582"/>
              <a:gd name="connsiteX2" fmla="*/ 7274999 w 7517041"/>
              <a:gd name="connsiteY2" fmla="*/ 239230 h 479582"/>
              <a:gd name="connsiteX3" fmla="*/ 7517041 w 7517041"/>
              <a:gd name="connsiteY3" fmla="*/ 479582 h 479582"/>
              <a:gd name="connsiteX4" fmla="*/ 0 w 7517041"/>
              <a:gd name="connsiteY4" fmla="*/ 479582 h 479582"/>
              <a:gd name="connsiteX5" fmla="*/ 0 w 7517041"/>
              <a:gd name="connsiteY5" fmla="*/ 0 h 479582"/>
              <a:gd name="connsiteX0" fmla="*/ 0 w 7517041"/>
              <a:gd name="connsiteY0" fmla="*/ 0 h 479582"/>
              <a:gd name="connsiteX1" fmla="*/ 7517041 w 7517041"/>
              <a:gd name="connsiteY1" fmla="*/ 0 h 479582"/>
              <a:gd name="connsiteX2" fmla="*/ 7274999 w 7517041"/>
              <a:gd name="connsiteY2" fmla="*/ 239230 h 479582"/>
              <a:gd name="connsiteX3" fmla="*/ 7517041 w 7517041"/>
              <a:gd name="connsiteY3" fmla="*/ 479582 h 479582"/>
              <a:gd name="connsiteX4" fmla="*/ 0 w 7517041"/>
              <a:gd name="connsiteY4" fmla="*/ 479582 h 479582"/>
              <a:gd name="connsiteX5" fmla="*/ 0 w 7517041"/>
              <a:gd name="connsiteY5" fmla="*/ 0 h 479582"/>
              <a:gd name="connsiteX0" fmla="*/ 0 w 7517066"/>
              <a:gd name="connsiteY0" fmla="*/ 0 h 479582"/>
              <a:gd name="connsiteX1" fmla="*/ 7517041 w 7517066"/>
              <a:gd name="connsiteY1" fmla="*/ 0 h 479582"/>
              <a:gd name="connsiteX2" fmla="*/ 7274999 w 7517066"/>
              <a:gd name="connsiteY2" fmla="*/ 239230 h 479582"/>
              <a:gd name="connsiteX3" fmla="*/ 7517041 w 7517066"/>
              <a:gd name="connsiteY3" fmla="*/ 479582 h 479582"/>
              <a:gd name="connsiteX4" fmla="*/ 0 w 7517066"/>
              <a:gd name="connsiteY4" fmla="*/ 479582 h 479582"/>
              <a:gd name="connsiteX5" fmla="*/ 0 w 7517066"/>
              <a:gd name="connsiteY5" fmla="*/ 0 h 479582"/>
              <a:gd name="connsiteX0" fmla="*/ 0 w 7517114"/>
              <a:gd name="connsiteY0" fmla="*/ 0 h 479582"/>
              <a:gd name="connsiteX1" fmla="*/ 7517041 w 7517114"/>
              <a:gd name="connsiteY1" fmla="*/ 0 h 479582"/>
              <a:gd name="connsiteX2" fmla="*/ 7274999 w 7517114"/>
              <a:gd name="connsiteY2" fmla="*/ 239230 h 479582"/>
              <a:gd name="connsiteX3" fmla="*/ 7517041 w 7517114"/>
              <a:gd name="connsiteY3" fmla="*/ 479582 h 479582"/>
              <a:gd name="connsiteX4" fmla="*/ 0 w 7517114"/>
              <a:gd name="connsiteY4" fmla="*/ 479582 h 479582"/>
              <a:gd name="connsiteX5" fmla="*/ 0 w 7517114"/>
              <a:gd name="connsiteY5" fmla="*/ 0 h 479582"/>
              <a:gd name="connsiteX0" fmla="*/ 363195 w 7517114"/>
              <a:gd name="connsiteY0" fmla="*/ 0 h 479582"/>
              <a:gd name="connsiteX1" fmla="*/ 7517041 w 7517114"/>
              <a:gd name="connsiteY1" fmla="*/ 0 h 479582"/>
              <a:gd name="connsiteX2" fmla="*/ 7274999 w 7517114"/>
              <a:gd name="connsiteY2" fmla="*/ 239230 h 479582"/>
              <a:gd name="connsiteX3" fmla="*/ 7517041 w 7517114"/>
              <a:gd name="connsiteY3" fmla="*/ 479582 h 479582"/>
              <a:gd name="connsiteX4" fmla="*/ 0 w 7517114"/>
              <a:gd name="connsiteY4" fmla="*/ 479582 h 479582"/>
              <a:gd name="connsiteX5" fmla="*/ 363195 w 7517114"/>
              <a:gd name="connsiteY5" fmla="*/ 0 h 479582"/>
              <a:gd name="connsiteX0" fmla="*/ 7412 w 7161331"/>
              <a:gd name="connsiteY0" fmla="*/ 0 h 479582"/>
              <a:gd name="connsiteX1" fmla="*/ 7161258 w 7161331"/>
              <a:gd name="connsiteY1" fmla="*/ 0 h 479582"/>
              <a:gd name="connsiteX2" fmla="*/ 6919216 w 7161331"/>
              <a:gd name="connsiteY2" fmla="*/ 239230 h 479582"/>
              <a:gd name="connsiteX3" fmla="*/ 7161258 w 7161331"/>
              <a:gd name="connsiteY3" fmla="*/ 479582 h 479582"/>
              <a:gd name="connsiteX4" fmla="*/ 0 w 7161331"/>
              <a:gd name="connsiteY4" fmla="*/ 479582 h 479582"/>
              <a:gd name="connsiteX5" fmla="*/ 7412 w 7161331"/>
              <a:gd name="connsiteY5" fmla="*/ 0 h 479582"/>
              <a:gd name="connsiteX0" fmla="*/ 0 w 7153919"/>
              <a:gd name="connsiteY0" fmla="*/ 0 h 479582"/>
              <a:gd name="connsiteX1" fmla="*/ 7153846 w 7153919"/>
              <a:gd name="connsiteY1" fmla="*/ 0 h 479582"/>
              <a:gd name="connsiteX2" fmla="*/ 6911804 w 7153919"/>
              <a:gd name="connsiteY2" fmla="*/ 239230 h 479582"/>
              <a:gd name="connsiteX3" fmla="*/ 7153846 w 7153919"/>
              <a:gd name="connsiteY3" fmla="*/ 479582 h 479582"/>
              <a:gd name="connsiteX4" fmla="*/ 10489 w 7153919"/>
              <a:gd name="connsiteY4" fmla="*/ 479582 h 479582"/>
              <a:gd name="connsiteX5" fmla="*/ 0 w 7153919"/>
              <a:gd name="connsiteY5" fmla="*/ 0 h 479582"/>
              <a:gd name="connsiteX0" fmla="*/ 1445 w 7143430"/>
              <a:gd name="connsiteY0" fmla="*/ 0 h 479582"/>
              <a:gd name="connsiteX1" fmla="*/ 7143357 w 7143430"/>
              <a:gd name="connsiteY1" fmla="*/ 0 h 479582"/>
              <a:gd name="connsiteX2" fmla="*/ 6901315 w 7143430"/>
              <a:gd name="connsiteY2" fmla="*/ 239230 h 479582"/>
              <a:gd name="connsiteX3" fmla="*/ 7143357 w 7143430"/>
              <a:gd name="connsiteY3" fmla="*/ 479582 h 479582"/>
              <a:gd name="connsiteX4" fmla="*/ 0 w 7143430"/>
              <a:gd name="connsiteY4" fmla="*/ 479582 h 479582"/>
              <a:gd name="connsiteX5" fmla="*/ 1445 w 7143430"/>
              <a:gd name="connsiteY5" fmla="*/ 0 h 479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3430" h="479582">
                <a:moveTo>
                  <a:pt x="1445" y="0"/>
                </a:moveTo>
                <a:lnTo>
                  <a:pt x="7143357" y="0"/>
                </a:lnTo>
                <a:cubicBezTo>
                  <a:pt x="7146285" y="6718"/>
                  <a:pt x="6895212" y="232512"/>
                  <a:pt x="6901315" y="239230"/>
                </a:cubicBezTo>
                <a:cubicBezTo>
                  <a:pt x="6893096" y="236797"/>
                  <a:pt x="7148401" y="478840"/>
                  <a:pt x="7143357" y="479582"/>
                </a:cubicBezTo>
                <a:lnTo>
                  <a:pt x="0" y="479582"/>
                </a:lnTo>
                <a:cubicBezTo>
                  <a:pt x="482" y="319721"/>
                  <a:pt x="963" y="159861"/>
                  <a:pt x="144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3715" y="3045032"/>
            <a:ext cx="6859051" cy="699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fontAlgn="t">
              <a:lnSpc>
                <a:spcPct val="110000"/>
              </a:lnSpc>
            </a:pPr>
            <a:r>
              <a:rPr lang="en-US" sz="1200" b="1" dirty="0" smtClean="0">
                <a:latin typeface="Futura Condensed"/>
                <a:cs typeface="Futura Condensed"/>
              </a:rPr>
              <a:t>ANTECEDENTES. . . . . . . . . . . . . . . . . . . . . . . . . . . . . . . . . . . . . . . . . . . . . . . . . . . . . . . . . . . . 1</a:t>
            </a:r>
          </a:p>
          <a:p>
            <a:pPr lvl="1" algn="dist" fontAlgn="t">
              <a:lnSpc>
                <a:spcPct val="110000"/>
              </a:lnSpc>
            </a:pPr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informática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creativa</a:t>
            </a:r>
            <a:r>
              <a:rPr lang="en-US" sz="1200" dirty="0" smtClean="0">
                <a:latin typeface="Futura Condensed"/>
                <a:cs typeface="Futura Condensed"/>
              </a:rPr>
              <a:t>?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1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 fontAlgn="t">
              <a:lnSpc>
                <a:spcPct val="110000"/>
              </a:lnSpc>
            </a:pPr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Scratch</a:t>
            </a:r>
            <a:r>
              <a:rPr lang="en-US" sz="1200" dirty="0">
                <a:latin typeface="Futura Condensed"/>
                <a:cs typeface="Futura Condensed"/>
              </a:rPr>
              <a:t>? . . . . . . . . . . 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2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 fontAlgn="t">
              <a:lnSpc>
                <a:spcPct val="110000"/>
              </a:lnSpc>
            </a:pPr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guía</a:t>
            </a:r>
            <a:r>
              <a:rPr lang="en-US" sz="1200" dirty="0" smtClean="0">
                <a:latin typeface="Futura Condensed"/>
                <a:cs typeface="Futura Condensed"/>
              </a:rPr>
              <a:t>?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2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smtClean="0">
                <a:latin typeface="Futura Condensed"/>
                <a:cs typeface="Futura Condensed"/>
              </a:rPr>
              <a:t>¿Para </a:t>
            </a:r>
            <a:r>
              <a:rPr lang="en-US" sz="1200" dirty="0" err="1" smtClean="0">
                <a:latin typeface="Futura Condensed"/>
                <a:cs typeface="Futura Condensed"/>
              </a:rPr>
              <a:t>quién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guía</a:t>
            </a:r>
            <a:r>
              <a:rPr lang="en-US" sz="1200" dirty="0" smtClean="0">
                <a:latin typeface="Futura Condensed"/>
                <a:cs typeface="Futura Condensed"/>
              </a:rPr>
              <a:t>?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3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necesito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poder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usar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guía</a:t>
            </a:r>
            <a:r>
              <a:rPr lang="en-US" sz="1200" dirty="0" smtClean="0">
                <a:latin typeface="Futura Condensed"/>
                <a:cs typeface="Futura Condensed"/>
              </a:rPr>
              <a:t>?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. 3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incuye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guía</a:t>
            </a:r>
            <a:r>
              <a:rPr lang="en-US" sz="1200" dirty="0">
                <a:latin typeface="Futura Condensed"/>
                <a:cs typeface="Futura Condensed"/>
              </a:rPr>
              <a:t>?.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4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debe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usarse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esta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guía</a:t>
            </a:r>
            <a:r>
              <a:rPr lang="en-US" sz="1200" dirty="0">
                <a:latin typeface="Futura Condensed"/>
                <a:cs typeface="Futura Condensed"/>
              </a:rPr>
              <a:t>?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5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smtClean="0">
                <a:latin typeface="Futura Condensed"/>
                <a:cs typeface="Futura Condensed"/>
              </a:rPr>
              <a:t>¿De </a:t>
            </a:r>
            <a:r>
              <a:rPr lang="en-US" sz="1200" dirty="0" err="1" smtClean="0">
                <a:latin typeface="Futura Condensed"/>
                <a:cs typeface="Futura Condensed"/>
              </a:rPr>
              <a:t>dónde</a:t>
            </a:r>
            <a:r>
              <a:rPr lang="en-US" sz="1200" dirty="0" smtClean="0">
                <a:latin typeface="Futura Condensed"/>
                <a:cs typeface="Futura Condensed"/>
              </a:rPr>
              <a:t> sale </a:t>
            </a:r>
            <a:r>
              <a:rPr lang="en-US" sz="1200" dirty="0" err="1">
                <a:latin typeface="Futura Condensed"/>
                <a:cs typeface="Futura Condensed"/>
              </a:rPr>
              <a:t>esta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guía</a:t>
            </a:r>
            <a:r>
              <a:rPr lang="en-US" sz="1200" dirty="0" smtClean="0">
                <a:latin typeface="Futura Condensed"/>
                <a:cs typeface="Futura Condensed"/>
              </a:rPr>
              <a:t>?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5</a:t>
            </a:r>
            <a:endParaRPr lang="en-US" sz="700" b="1" dirty="0" smtClean="0">
              <a:latin typeface="Futura Condensed"/>
              <a:cs typeface="Futura Condensed"/>
            </a:endParaRPr>
          </a:p>
          <a:p>
            <a:pPr algn="dist">
              <a:lnSpc>
                <a:spcPct val="110000"/>
              </a:lnSpc>
            </a:pPr>
            <a:endParaRPr lang="en-US" sz="1200" b="1" dirty="0" smtClean="0">
              <a:latin typeface="Futura Condensed"/>
              <a:cs typeface="Futura Condensed"/>
            </a:endParaRPr>
          </a:p>
          <a:p>
            <a:pPr algn="dist">
              <a:lnSpc>
                <a:spcPct val="110000"/>
              </a:lnSpc>
            </a:pPr>
            <a:r>
              <a:rPr lang="en-US" sz="1200" b="1" dirty="0" smtClean="0">
                <a:latin typeface="Futura Condensed"/>
                <a:cs typeface="Futura Condensed"/>
              </a:rPr>
              <a:t>UNIDAD 0 </a:t>
            </a:r>
            <a:r>
              <a:rPr lang="en-US" sz="1200" b="1" dirty="0">
                <a:latin typeface="Futura Condensed"/>
                <a:cs typeface="Futura Condensed"/>
              </a:rPr>
              <a:t>– </a:t>
            </a:r>
            <a:r>
              <a:rPr lang="en-US" sz="1200" b="1" dirty="0" smtClean="0">
                <a:latin typeface="Futura Condensed"/>
                <a:cs typeface="Futura Condensed"/>
              </a:rPr>
              <a:t>COMENZANDO. </a:t>
            </a:r>
            <a:r>
              <a:rPr lang="en-US" sz="1200" b="1" dirty="0">
                <a:latin typeface="Futura Condensed"/>
                <a:cs typeface="Futura Condensed"/>
              </a:rPr>
              <a:t>. . . . . . . . . . . . . . . . . . . . . . . . . . . . . . . . . . . . . . . . . . . . . . . . </a:t>
            </a:r>
            <a:r>
              <a:rPr lang="en-US" sz="1200" b="1" dirty="0" smtClean="0">
                <a:latin typeface="Futura Condensed"/>
                <a:cs typeface="Futura Condensed"/>
              </a:rPr>
              <a:t>7</a:t>
            </a:r>
            <a:endParaRPr lang="en-US" sz="1200" b="1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Presentación</a:t>
            </a:r>
            <a:r>
              <a:rPr lang="en-US" sz="1200" dirty="0" smtClean="0">
                <a:latin typeface="Futura Condensed"/>
                <a:cs typeface="Futura Condensed"/>
              </a:rPr>
              <a:t> de Scratch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10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Cuentas</a:t>
            </a:r>
            <a:r>
              <a:rPr lang="en-US" sz="1200" dirty="0" smtClean="0">
                <a:latin typeface="Futura Condensed"/>
                <a:cs typeface="Futura Condensed"/>
              </a:rPr>
              <a:t> de Scratch.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12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Diario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14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Sorpresa</a:t>
            </a:r>
            <a:r>
              <a:rPr lang="en-US" sz="1200" dirty="0" smtClean="0">
                <a:latin typeface="Futura Condensed"/>
                <a:cs typeface="Futura Condensed"/>
              </a:rPr>
              <a:t> Scratch.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16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Estudio</a:t>
            </a:r>
            <a:r>
              <a:rPr lang="en-US" sz="1200" dirty="0" smtClean="0">
                <a:latin typeface="Futura Condensed"/>
                <a:cs typeface="Futura Condensed"/>
              </a:rPr>
              <a:t> Scratch.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18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Grupo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crítica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20</a:t>
            </a:r>
            <a:endParaRPr lang="en-US" sz="700" dirty="0">
              <a:latin typeface="Futura Condensed"/>
              <a:cs typeface="Futura Condensed"/>
            </a:endParaRPr>
          </a:p>
          <a:p>
            <a:pPr algn="dist">
              <a:lnSpc>
                <a:spcPct val="110000"/>
              </a:lnSpc>
            </a:pPr>
            <a:endParaRPr lang="en-US" sz="1200" b="1" dirty="0" smtClean="0">
              <a:latin typeface="Futura Condensed"/>
              <a:cs typeface="Futura Condensed"/>
            </a:endParaRPr>
          </a:p>
          <a:p>
            <a:pPr algn="dist">
              <a:lnSpc>
                <a:spcPct val="110000"/>
              </a:lnSpc>
            </a:pPr>
            <a:r>
              <a:rPr lang="en-US" sz="1200" b="1" dirty="0" smtClean="0">
                <a:latin typeface="Futura Condensed"/>
                <a:cs typeface="Futura Condensed"/>
              </a:rPr>
              <a:t>UNIDAD 1 </a:t>
            </a:r>
            <a:r>
              <a:rPr lang="en-US" sz="1200" b="1" dirty="0">
                <a:latin typeface="Futura Condensed"/>
                <a:cs typeface="Futura Condensed"/>
              </a:rPr>
              <a:t>– </a:t>
            </a:r>
            <a:r>
              <a:rPr lang="en-US" sz="1200" b="1" dirty="0" smtClean="0">
                <a:latin typeface="Futura Condensed"/>
                <a:cs typeface="Futura Condensed"/>
              </a:rPr>
              <a:t>EXPLORANDO. </a:t>
            </a:r>
            <a:r>
              <a:rPr lang="en-US" sz="1200" b="1" dirty="0">
                <a:latin typeface="Futura Condensed"/>
                <a:cs typeface="Futura Condensed"/>
              </a:rPr>
              <a:t>. . . . . . . . . . . . . . . . . . . . . . . . . . . . . . . . . . . . . . . . . . . . . . . . </a:t>
            </a:r>
            <a:r>
              <a:rPr lang="en-US" sz="1200" b="1" dirty="0" smtClean="0">
                <a:latin typeface="Futura Condensed"/>
                <a:cs typeface="Futura Condensed"/>
              </a:rPr>
              <a:t>23</a:t>
            </a:r>
            <a:endParaRPr lang="en-US" sz="1200" b="1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Programado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bailar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26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smtClean="0">
                <a:latin typeface="Futura Condensed"/>
                <a:cs typeface="Futura Condensed"/>
              </a:rPr>
              <a:t>Paso a </a:t>
            </a:r>
            <a:r>
              <a:rPr lang="en-US" sz="1200" dirty="0" err="1" smtClean="0">
                <a:latin typeface="Futura Condensed"/>
                <a:cs typeface="Futura Condensed"/>
              </a:rPr>
              <a:t>paso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28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smtClean="0">
                <a:latin typeface="Futura Condensed"/>
                <a:cs typeface="Futura Condensed"/>
              </a:rPr>
              <a:t>10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30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Mi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estudio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32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smtClean="0">
                <a:latin typeface="Futura Condensed"/>
                <a:cs typeface="Futura Condensed"/>
              </a:rPr>
              <a:t>¡</a:t>
            </a:r>
            <a:r>
              <a:rPr lang="en-US" sz="1200" dirty="0" err="1" smtClean="0">
                <a:latin typeface="Futura Condensed"/>
                <a:cs typeface="Futura Condensed"/>
              </a:rPr>
              <a:t>Depúralo</a:t>
            </a:r>
            <a:r>
              <a:rPr lang="en-US" sz="1200" dirty="0" smtClean="0">
                <a:latin typeface="Futura Condensed"/>
                <a:cs typeface="Futura Condensed"/>
              </a:rPr>
              <a:t>!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34</a:t>
            </a:r>
            <a:endParaRPr lang="en-US" sz="700" b="1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mí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36</a:t>
            </a:r>
            <a:endParaRPr lang="en-US" sz="700" b="1" dirty="0" smtClean="0">
              <a:latin typeface="Futura Condensed"/>
              <a:cs typeface="Futura Condensed"/>
            </a:endParaRPr>
          </a:p>
          <a:p>
            <a:pPr algn="dist">
              <a:lnSpc>
                <a:spcPct val="110000"/>
              </a:lnSpc>
            </a:pPr>
            <a:endParaRPr lang="en-US" sz="1200" b="1" dirty="0" smtClean="0">
              <a:latin typeface="Futura Condensed"/>
              <a:cs typeface="Futura Condensed"/>
            </a:endParaRPr>
          </a:p>
          <a:p>
            <a:pPr algn="dist">
              <a:lnSpc>
                <a:spcPct val="110000"/>
              </a:lnSpc>
            </a:pPr>
            <a:r>
              <a:rPr lang="en-US" sz="1200" b="1" dirty="0" smtClean="0">
                <a:latin typeface="Futura Condensed"/>
                <a:cs typeface="Futura Condensed"/>
              </a:rPr>
              <a:t>UNIDAD 2 – ANIMACIONES. </a:t>
            </a:r>
            <a:r>
              <a:rPr lang="en-US" sz="1200" b="1" dirty="0">
                <a:latin typeface="Futura Condensed"/>
                <a:cs typeface="Futura Condensed"/>
              </a:rPr>
              <a:t>. . . . . . . . . . . . . . . . . . . . . . . . . . . . . . . . . . . . . . . . . . . . . . . . </a:t>
            </a:r>
            <a:r>
              <a:rPr lang="en-US" sz="1200" b="1" dirty="0" smtClean="0">
                <a:latin typeface="Futura Condensed"/>
                <a:cs typeface="Futura Condensed"/>
              </a:rPr>
              <a:t>39</a:t>
            </a:r>
            <a:endParaRPr lang="en-US" sz="1200" b="1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Representar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programas</a:t>
            </a:r>
            <a:r>
              <a:rPr lang="en-US" sz="1200" dirty="0" smtClean="0">
                <a:latin typeface="Futura Condensed"/>
                <a:cs typeface="Futura Condensed"/>
              </a:rPr>
              <a:t> 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42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Monta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banda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44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Cuadrado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naranja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círculo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morado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>
                <a:latin typeface="Futura Condensed"/>
                <a:cs typeface="Futura Condensed"/>
              </a:rPr>
              <a:t>. . </a:t>
            </a:r>
            <a:r>
              <a:rPr lang="en-US" sz="1200" dirty="0" smtClean="0">
                <a:latin typeface="Futura Condensed"/>
                <a:cs typeface="Futura Condensed"/>
              </a:rPr>
              <a:t>..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46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smtClean="0">
                <a:latin typeface="Futura Condensed"/>
                <a:cs typeface="Futura Condensed"/>
              </a:rPr>
              <a:t>¡</a:t>
            </a:r>
            <a:r>
              <a:rPr lang="en-US" sz="1200" dirty="0" err="1" smtClean="0">
                <a:latin typeface="Futura Condensed"/>
                <a:cs typeface="Futura Condensed"/>
              </a:rPr>
              <a:t>Está</a:t>
            </a:r>
            <a:r>
              <a:rPr lang="en-US" sz="1200" dirty="0" smtClean="0">
                <a:latin typeface="Futura Condensed"/>
                <a:cs typeface="Futura Condensed"/>
              </a:rPr>
              <a:t> vivo!.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48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smtClean="0">
                <a:latin typeface="Futura Condensed"/>
                <a:cs typeface="Futura Condensed"/>
              </a:rPr>
              <a:t>¡</a:t>
            </a:r>
            <a:r>
              <a:rPr lang="en-US" sz="1200" dirty="0" err="1" smtClean="0">
                <a:latin typeface="Futura Condensed"/>
                <a:cs typeface="Futura Condensed"/>
              </a:rPr>
              <a:t>Depúralo</a:t>
            </a:r>
            <a:r>
              <a:rPr lang="en-US" sz="1200" dirty="0" smtClean="0">
                <a:latin typeface="Futura Condensed"/>
                <a:cs typeface="Futura Condensed"/>
              </a:rPr>
              <a:t>!. . . . . . . . . . . . . . . . . . . . . . . . . . . . . . . . . . . . . . . . . . . . . . . . . . . . . . . . . . . . . . . . . . . . . . . . . . . . 50</a:t>
            </a:r>
            <a:endParaRPr lang="en-US" sz="700" b="1" dirty="0" smtClean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Vídeo</a:t>
            </a:r>
            <a:r>
              <a:rPr lang="en-US" sz="1200" dirty="0" smtClean="0">
                <a:latin typeface="Futura Condensed"/>
                <a:cs typeface="Futura Condensed"/>
              </a:rPr>
              <a:t> musical . . . . . . . . . . . . . . . . . . . . . . . . . . . . . . . . . . . . . . . . . . . . . . . . . . . . . . . . . . . . . . . . . . . . . . . 52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7200" y="464006"/>
            <a:ext cx="3586604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ÍNDICE</a:t>
            </a:r>
            <a:endParaRPr lang="en-US" sz="5300" dirty="0">
              <a:latin typeface="Futura Condensed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816423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60679" y="1480851"/>
            <a:ext cx="3273767" cy="3785651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incluye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mezcla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estructuradas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libres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enganchar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en la </a:t>
            </a:r>
            <a:r>
              <a:rPr lang="en-US" sz="1200" dirty="0" err="1" smtClean="0">
                <a:latin typeface="Futura Condensed"/>
                <a:cs typeface="Futura Condensed"/>
              </a:rPr>
              <a:t>exploración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concepto</a:t>
            </a:r>
            <a:r>
              <a:rPr lang="en-US" sz="1200" dirty="0" smtClean="0">
                <a:latin typeface="Futura Condensed"/>
                <a:cs typeface="Futura Condensed"/>
              </a:rPr>
              <a:t> clave de </a:t>
            </a:r>
            <a:r>
              <a:rPr lang="en-US" sz="1200" dirty="0" err="1" smtClean="0">
                <a:latin typeface="Futura Condensed"/>
                <a:cs typeface="Futura Condensed"/>
              </a:rPr>
              <a:t>secuencia</a:t>
            </a:r>
            <a:r>
              <a:rPr lang="en-US" sz="1200" dirty="0" smtClean="0">
                <a:latin typeface="Futura Condensed"/>
                <a:cs typeface="Futura Condensed"/>
              </a:rPr>
              <a:t> – </a:t>
            </a:r>
            <a:r>
              <a:rPr lang="en-US" sz="1200" dirty="0" err="1" smtClean="0">
                <a:latin typeface="Futura Condensed"/>
                <a:cs typeface="Futura Condensed"/>
              </a:rPr>
              <a:t>identificando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especificando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serie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intrucciones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ordenadas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Normalmente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momento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poderoso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: le </a:t>
            </a:r>
            <a:r>
              <a:rPr lang="en-US" sz="1200" dirty="0" err="1" smtClean="0">
                <a:latin typeface="Futura Condensed"/>
                <a:cs typeface="Futura Condensed"/>
              </a:rPr>
              <a:t>están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diciendo</a:t>
            </a:r>
            <a:r>
              <a:rPr lang="en-US" sz="1200" dirty="0" smtClean="0"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latin typeface="Futura Condensed"/>
                <a:cs typeface="Futura Condensed"/>
              </a:rPr>
              <a:t>ordenador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hacer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traduciendo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ideas a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código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informático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algn="just"/>
            <a:endParaRPr lang="en-US" sz="1200" dirty="0">
              <a:latin typeface="Futura Condensed"/>
              <a:cs typeface="Futura Condensed"/>
            </a:endParaRPr>
          </a:p>
          <a:p>
            <a:pPr algn="just"/>
            <a:r>
              <a:rPr lang="en-US" sz="1200" dirty="0" err="1" smtClean="0">
                <a:latin typeface="Futura Condensed"/>
                <a:cs typeface="Futura Condensed"/>
              </a:rPr>
              <a:t>Desde</a:t>
            </a:r>
            <a:r>
              <a:rPr lang="en-US" sz="1200" dirty="0" smtClean="0">
                <a:latin typeface="Futura Condensed"/>
                <a:cs typeface="Futura Condensed"/>
              </a:rPr>
              <a:t> un manual </a:t>
            </a:r>
            <a:r>
              <a:rPr lang="en-US" sz="1200" dirty="0" err="1" smtClean="0">
                <a:latin typeface="Futura Condensed"/>
                <a:cs typeface="Futura Condensed"/>
              </a:rPr>
              <a:t>paso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paso</a:t>
            </a:r>
            <a:r>
              <a:rPr lang="en-US" sz="1200" dirty="0" smtClean="0">
                <a:latin typeface="Futura Condensed"/>
                <a:cs typeface="Futura Condensed"/>
              </a:rPr>
              <a:t>, a </a:t>
            </a:r>
            <a:r>
              <a:rPr lang="en-US" sz="1200" dirty="0" err="1" smtClean="0">
                <a:latin typeface="Futura Condensed"/>
                <a:cs typeface="Futura Condensed"/>
              </a:rPr>
              <a:t>jugar</a:t>
            </a:r>
            <a:r>
              <a:rPr lang="en-US" sz="1200" dirty="0" smtClean="0">
                <a:latin typeface="Futura Condensed"/>
                <a:cs typeface="Futura Condensed"/>
              </a:rPr>
              <a:t> con un </a:t>
            </a:r>
            <a:r>
              <a:rPr lang="en-US" sz="1200" dirty="0" err="1" smtClean="0">
                <a:latin typeface="Futura Condensed"/>
                <a:cs typeface="Futura Condensed"/>
              </a:rPr>
              <a:t>número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reducido</a:t>
            </a:r>
            <a:r>
              <a:rPr lang="en-US" sz="1200" dirty="0" smtClean="0">
                <a:latin typeface="Futura Condensed"/>
                <a:cs typeface="Futura Condensed"/>
              </a:rPr>
              <a:t>, o a un </a:t>
            </a:r>
            <a:r>
              <a:rPr lang="en-US" sz="1200" dirty="0" err="1" smtClean="0">
                <a:latin typeface="Futura Condensed"/>
                <a:cs typeface="Futura Condensed"/>
              </a:rPr>
              <a:t>desafío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depurar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ayuda</a:t>
            </a:r>
            <a:r>
              <a:rPr lang="en-US" sz="1200" dirty="0" smtClean="0"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construir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habilidades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necesarias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Mí</a:t>
            </a:r>
            <a:r>
              <a:rPr lang="en-US" sz="1200" dirty="0" smtClean="0">
                <a:latin typeface="Futura Condensed"/>
                <a:cs typeface="Futura Condensed"/>
              </a:rPr>
              <a:t>. En el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final,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explorarán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experimentarán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personajes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disfraces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apariencia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fondos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sonidos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un collage </a:t>
            </a:r>
            <a:r>
              <a:rPr lang="en-US" sz="1200" dirty="0" err="1" smtClean="0">
                <a:latin typeface="Futura Condensed"/>
                <a:cs typeface="Futura Condensed"/>
              </a:rPr>
              <a:t>interactivo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personalizado</a:t>
            </a:r>
            <a:r>
              <a:rPr lang="en-US" sz="1200" dirty="0" smtClean="0">
                <a:latin typeface="Futura Condensed"/>
                <a:cs typeface="Futura Condensed"/>
              </a:rPr>
              <a:t> con Scratch.</a:t>
            </a:r>
            <a:endParaRPr lang="en-US" sz="1200" dirty="0">
              <a:latin typeface="Futura Condensed"/>
              <a:cs typeface="Futura Condensed"/>
            </a:endParaRPr>
          </a:p>
          <a:p>
            <a:pPr algn="just"/>
            <a:endParaRPr lang="en-US" sz="1200" dirty="0">
              <a:latin typeface="Futura Condensed"/>
              <a:cs typeface="Futura Condensed"/>
            </a:endParaRPr>
          </a:p>
          <a:p>
            <a:pPr algn="just"/>
            <a:r>
              <a:rPr lang="en-US" sz="1200" dirty="0" err="1" smtClean="0">
                <a:latin typeface="Futura Condensed"/>
                <a:cs typeface="Futura Condensed"/>
              </a:rPr>
              <a:t>Aprovecha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todas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escoge</a:t>
            </a:r>
            <a:r>
              <a:rPr lang="en-US" sz="1200" dirty="0" smtClean="0">
                <a:latin typeface="Futura Condensed"/>
                <a:cs typeface="Futura Condensed"/>
              </a:rPr>
              <a:t> solo </a:t>
            </a:r>
            <a:r>
              <a:rPr lang="en-US" sz="1200" dirty="0" err="1" smtClean="0">
                <a:latin typeface="Futura Condensed"/>
                <a:cs typeface="Futura Condensed"/>
              </a:rPr>
              <a:t>algunas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adapten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necesidades</a:t>
            </a:r>
            <a:r>
              <a:rPr lang="en-US" sz="1200" dirty="0" smtClean="0">
                <a:latin typeface="Futura Condensed"/>
                <a:cs typeface="Futura Condensed"/>
              </a:rPr>
              <a:t> e </a:t>
            </a:r>
            <a:r>
              <a:rPr lang="en-US" sz="1200" dirty="0" err="1" smtClean="0">
                <a:latin typeface="Futura Condensed"/>
                <a:cs typeface="Futura Condensed"/>
              </a:rPr>
              <a:t>intereses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tus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; la </a:t>
            </a:r>
            <a:r>
              <a:rPr lang="en-US" sz="1200" dirty="0" err="1" smtClean="0">
                <a:latin typeface="Futura Condensed"/>
                <a:cs typeface="Futura Condensed"/>
              </a:rPr>
              <a:t>elección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tuya</a:t>
            </a:r>
            <a:r>
              <a:rPr lang="en-US" sz="1200" dirty="0" smtClean="0">
                <a:latin typeface="Futura Condensed"/>
                <a:cs typeface="Futura Condensed"/>
              </a:rPr>
              <a:t>. Si no </a:t>
            </a:r>
            <a:r>
              <a:rPr lang="en-US" sz="1200" dirty="0" err="1" smtClean="0">
                <a:latin typeface="Futura Condensed"/>
                <a:cs typeface="Futura Condensed"/>
              </a:rPr>
              <a:t>estás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seguro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dónde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comenzar</a:t>
            </a:r>
            <a:r>
              <a:rPr lang="en-US" sz="1200" dirty="0" smtClean="0">
                <a:latin typeface="Futura Condensed"/>
                <a:cs typeface="Futura Condensed"/>
              </a:rPr>
              <a:t>, a </a:t>
            </a:r>
            <a:r>
              <a:rPr lang="en-US" sz="1200" dirty="0" err="1" smtClean="0">
                <a:latin typeface="Futura Condensed"/>
                <a:cs typeface="Futura Condensed"/>
              </a:rPr>
              <a:t>continuación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proponemos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posible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ruta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35217" y="6279494"/>
            <a:ext cx="6876715" cy="2949563"/>
            <a:chOff x="535217" y="6814667"/>
            <a:chExt cx="6876715" cy="2949563"/>
          </a:xfrm>
        </p:grpSpPr>
        <p:grpSp>
          <p:nvGrpSpPr>
            <p:cNvPr id="11" name="Group 10"/>
            <p:cNvGrpSpPr/>
            <p:nvPr/>
          </p:nvGrpSpPr>
          <p:grpSpPr>
            <a:xfrm>
              <a:off x="2175879" y="6814667"/>
              <a:ext cx="1186386" cy="398336"/>
              <a:chOff x="4672056" y="6992326"/>
              <a:chExt cx="1186386" cy="398336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 flipH="1" flipV="1">
                <a:off x="4672056" y="7109615"/>
                <a:ext cx="3775" cy="281047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H="1" flipV="1">
                <a:off x="5854667" y="7105712"/>
                <a:ext cx="3775" cy="28104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4672056" y="7112211"/>
                <a:ext cx="1186386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" name="Rectangle 63"/>
              <p:cNvSpPr/>
              <p:nvPr/>
            </p:nvSpPr>
            <p:spPr>
              <a:xfrm>
                <a:off x="4972186" y="6992326"/>
                <a:ext cx="586124" cy="253916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50" dirty="0" smtClean="0">
                    <a:latin typeface="Futura Condensed"/>
                    <a:cs typeface="Futura Condensed"/>
                  </a:rPr>
                  <a:t>SESIÓN 2</a:t>
                </a:r>
                <a:endParaRPr lang="en-US" sz="1050" dirty="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35217" y="6838247"/>
              <a:ext cx="6876715" cy="2925983"/>
              <a:chOff x="535217" y="6838247"/>
              <a:chExt cx="6876715" cy="2925983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535217" y="6838247"/>
                <a:ext cx="6876715" cy="2925983"/>
                <a:chOff x="535217" y="6376681"/>
                <a:chExt cx="6876715" cy="2925983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702832" y="6376681"/>
                  <a:ext cx="6709100" cy="407368"/>
                  <a:chOff x="702832" y="6376681"/>
                  <a:chExt cx="6709100" cy="407368"/>
                </a:xfrm>
              </p:grpSpPr>
              <p:grpSp>
                <p:nvGrpSpPr>
                  <p:cNvPr id="49" name="Group 48"/>
                  <p:cNvGrpSpPr/>
                  <p:nvPr/>
                </p:nvGrpSpPr>
                <p:grpSpPr>
                  <a:xfrm>
                    <a:off x="6340126" y="6378360"/>
                    <a:ext cx="1071806" cy="405689"/>
                    <a:chOff x="684346" y="6969899"/>
                    <a:chExt cx="1071806" cy="405689"/>
                  </a:xfrm>
                </p:grpSpPr>
                <p:cxnSp>
                  <p:nvCxnSpPr>
                    <p:cNvPr id="59" name="Straight Connector 58"/>
                    <p:cNvCxnSpPr/>
                    <p:nvPr/>
                  </p:nvCxnSpPr>
                  <p:spPr>
                    <a:xfrm flipH="1" flipV="1">
                      <a:off x="1218360" y="7193840"/>
                      <a:ext cx="3775" cy="181748"/>
                    </a:xfrm>
                    <a:prstGeom prst="line">
                      <a:avLst/>
                    </a:prstGeom>
                    <a:ln w="12700" cmpd="sng">
                      <a:solidFill>
                        <a:schemeClr val="tx1"/>
                      </a:solidFill>
                      <a:headEnd type="triangle"/>
                      <a:tailEnd type="non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0" name="Rectangle 59"/>
                    <p:cNvSpPr/>
                    <p:nvPr/>
                  </p:nvSpPr>
                  <p:spPr>
                    <a:xfrm>
                      <a:off x="684346" y="6969899"/>
                      <a:ext cx="1071806" cy="253916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sz="1050" dirty="0" smtClean="0">
                          <a:latin typeface="Futura Condensed"/>
                          <a:cs typeface="Futura Condensed"/>
                        </a:rPr>
                        <a:t>SESIÓN 4 Y SESIÓN 5</a:t>
                      </a:r>
                      <a:endParaRPr lang="en-US" sz="1050" dirty="0"/>
                    </a:p>
                  </p:txBody>
                </p:sp>
              </p:grpSp>
              <p:grpSp>
                <p:nvGrpSpPr>
                  <p:cNvPr id="50" name="Group 49"/>
                  <p:cNvGrpSpPr/>
                  <p:nvPr/>
                </p:nvGrpSpPr>
                <p:grpSpPr>
                  <a:xfrm>
                    <a:off x="702832" y="6376681"/>
                    <a:ext cx="586124" cy="405689"/>
                    <a:chOff x="702832" y="6376681"/>
                    <a:chExt cx="586124" cy="405689"/>
                  </a:xfrm>
                </p:grpSpPr>
                <p:cxnSp>
                  <p:nvCxnSpPr>
                    <p:cNvPr id="57" name="Straight Connector 56"/>
                    <p:cNvCxnSpPr/>
                    <p:nvPr/>
                  </p:nvCxnSpPr>
                  <p:spPr>
                    <a:xfrm flipH="1" flipV="1">
                      <a:off x="992120" y="6600622"/>
                      <a:ext cx="3775" cy="181748"/>
                    </a:xfrm>
                    <a:prstGeom prst="line">
                      <a:avLst/>
                    </a:prstGeom>
                    <a:ln w="12700" cmpd="sng">
                      <a:solidFill>
                        <a:schemeClr val="tx1"/>
                      </a:solidFill>
                      <a:headEnd type="triangle"/>
                      <a:tailEnd type="non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8" name="Rectangle 57"/>
                    <p:cNvSpPr/>
                    <p:nvPr/>
                  </p:nvSpPr>
                  <p:spPr>
                    <a:xfrm>
                      <a:off x="702832" y="6376681"/>
                      <a:ext cx="586124" cy="253916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sz="1050" dirty="0" smtClean="0">
                          <a:latin typeface="Futura Condensed"/>
                          <a:cs typeface="Futura Condensed"/>
                        </a:rPr>
                        <a:t>SESIÓN </a:t>
                      </a:r>
                      <a:r>
                        <a:rPr lang="en-US" sz="1050" dirty="0">
                          <a:latin typeface="Futura Condensed"/>
                          <a:cs typeface="Futura Condensed"/>
                        </a:rPr>
                        <a:t>1</a:t>
                      </a:r>
                      <a:endParaRPr lang="en-US" sz="1050" dirty="0"/>
                    </a:p>
                  </p:txBody>
                </p:sp>
              </p:grpSp>
              <p:grpSp>
                <p:nvGrpSpPr>
                  <p:cNvPr id="51" name="Group 50"/>
                  <p:cNvGrpSpPr/>
                  <p:nvPr/>
                </p:nvGrpSpPr>
                <p:grpSpPr>
                  <a:xfrm>
                    <a:off x="4519656" y="6378360"/>
                    <a:ext cx="1186386" cy="398336"/>
                    <a:chOff x="4519656" y="6378360"/>
                    <a:chExt cx="1186386" cy="398336"/>
                  </a:xfrm>
                </p:grpSpPr>
                <p:grpSp>
                  <p:nvGrpSpPr>
                    <p:cNvPr id="52" name="Group 51"/>
                    <p:cNvGrpSpPr/>
                    <p:nvPr/>
                  </p:nvGrpSpPr>
                  <p:grpSpPr>
                    <a:xfrm>
                      <a:off x="4519656" y="6491746"/>
                      <a:ext cx="1186386" cy="284950"/>
                      <a:chOff x="1324040" y="6422023"/>
                      <a:chExt cx="1195130" cy="417399"/>
                    </a:xfrm>
                  </p:grpSpPr>
                  <p:cxnSp>
                    <p:nvCxnSpPr>
                      <p:cNvPr id="54" name="Straight Connector 53"/>
                      <p:cNvCxnSpPr/>
                      <p:nvPr/>
                    </p:nvCxnSpPr>
                    <p:spPr>
                      <a:xfrm flipH="1" flipV="1">
                        <a:off x="1324040" y="6427740"/>
                        <a:ext cx="3803" cy="411682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tx1"/>
                        </a:solidFill>
                        <a:headEnd type="triangle"/>
                        <a:tailEnd type="none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5" name="Straight Connector 54"/>
                      <p:cNvCxnSpPr/>
                      <p:nvPr/>
                    </p:nvCxnSpPr>
                    <p:spPr>
                      <a:xfrm flipH="1" flipV="1">
                        <a:off x="2515367" y="6422023"/>
                        <a:ext cx="3803" cy="411681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tx1"/>
                        </a:solidFill>
                        <a:headEnd type="triangle"/>
                        <a:tailEnd type="none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6" name="Straight Connector 55"/>
                      <p:cNvCxnSpPr/>
                      <p:nvPr/>
                    </p:nvCxnSpPr>
                    <p:spPr>
                      <a:xfrm>
                        <a:off x="1324040" y="6431543"/>
                        <a:ext cx="1195130" cy="0"/>
                      </a:xfrm>
                      <a:prstGeom prst="line">
                        <a:avLst/>
                      </a:prstGeom>
                      <a:ln w="12700" cmpd="sng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53" name="Rectangle 52"/>
                    <p:cNvSpPr/>
                    <p:nvPr/>
                  </p:nvSpPr>
                  <p:spPr>
                    <a:xfrm>
                      <a:off x="4819786" y="6378360"/>
                      <a:ext cx="586124" cy="253916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sz="1050" dirty="0" smtClean="0">
                          <a:latin typeface="Futura Condensed"/>
                          <a:cs typeface="Futura Condensed"/>
                        </a:rPr>
                        <a:t>SESIÓN </a:t>
                      </a:r>
                      <a:r>
                        <a:rPr lang="en-US" sz="1050" dirty="0">
                          <a:latin typeface="Futura Condensed"/>
                          <a:cs typeface="Futura Condensed"/>
                        </a:rPr>
                        <a:t>3</a:t>
                      </a:r>
                      <a:endParaRPr lang="en-US" sz="1050" dirty="0"/>
                    </a:p>
                  </p:txBody>
                </p:sp>
              </p:grpSp>
            </p:grpSp>
            <p:grpSp>
              <p:nvGrpSpPr>
                <p:cNvPr id="19" name="Group 18"/>
                <p:cNvGrpSpPr/>
                <p:nvPr/>
              </p:nvGrpSpPr>
              <p:grpSpPr>
                <a:xfrm>
                  <a:off x="535217" y="6847709"/>
                  <a:ext cx="5628892" cy="2454955"/>
                  <a:chOff x="535217" y="6847709"/>
                  <a:chExt cx="5628892" cy="2454955"/>
                </a:xfrm>
              </p:grpSpPr>
              <p:grpSp>
                <p:nvGrpSpPr>
                  <p:cNvPr id="20" name="Group 19"/>
                  <p:cNvGrpSpPr/>
                  <p:nvPr/>
                </p:nvGrpSpPr>
                <p:grpSpPr>
                  <a:xfrm>
                    <a:off x="535217" y="6847731"/>
                    <a:ext cx="927787" cy="2454933"/>
                    <a:chOff x="535217" y="6847713"/>
                    <a:chExt cx="1030874" cy="2727695"/>
                  </a:xfrm>
                </p:grpSpPr>
                <p:sp>
                  <p:nvSpPr>
                    <p:cNvPr id="45" name="Rectangle 44"/>
                    <p:cNvSpPr/>
                    <p:nvPr/>
                  </p:nvSpPr>
                  <p:spPr>
                    <a:xfrm>
                      <a:off x="535217" y="8104925"/>
                      <a:ext cx="1030874" cy="1470483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¿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Cómo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puedes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expresar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una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secuencia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pasos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de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baile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utilizando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solamente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instrucciones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verbales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?</a:t>
                      </a:r>
                    </a:p>
                  </p:txBody>
                </p:sp>
                <p:grpSp>
                  <p:nvGrpSpPr>
                    <p:cNvPr id="42" name="Group 41"/>
                    <p:cNvGrpSpPr/>
                    <p:nvPr/>
                  </p:nvGrpSpPr>
                  <p:grpSpPr>
                    <a:xfrm>
                      <a:off x="535218" y="6847713"/>
                      <a:ext cx="1030873" cy="975086"/>
                      <a:chOff x="535218" y="6847713"/>
                      <a:chExt cx="1030873" cy="975086"/>
                    </a:xfrm>
                  </p:grpSpPr>
                  <p:sp>
                    <p:nvSpPr>
                      <p:cNvPr id="43" name="Teardrop 42"/>
                      <p:cNvSpPr/>
                      <p:nvPr/>
                    </p:nvSpPr>
                    <p:spPr>
                      <a:xfrm rot="8075815">
                        <a:off x="563111" y="6847712"/>
                        <a:ext cx="975086" cy="975087"/>
                      </a:xfrm>
                      <a:prstGeom prst="teardrop">
                        <a:avLst/>
                      </a:prstGeom>
                      <a:solidFill>
                        <a:srgbClr val="1B93DD"/>
                      </a:solidFill>
                      <a:ln>
                        <a:noFill/>
                        <a:prstDash val="solid"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4" name="TextBox 43"/>
                      <p:cNvSpPr txBox="1"/>
                      <p:nvPr/>
                    </p:nvSpPr>
                    <p:spPr>
                      <a:xfrm>
                        <a:off x="535218" y="7112421"/>
                        <a:ext cx="1030873" cy="512960"/>
                      </a:xfrm>
                      <a:prstGeom prst="rect">
                        <a:avLst/>
                      </a:prstGeom>
                      <a:noFill/>
                      <a:ln w="6350" cmpd="sng">
                        <a:noFill/>
                        <a:prstDash val="dash"/>
                      </a:ln>
                    </p:spPr>
                    <p:txBody>
                      <a:bodyPr wrap="square" numCol="1" rtlCol="0">
                        <a:spAutoFit/>
                      </a:bodyPr>
                      <a:lstStyle/>
                      <a:p>
                        <a:pPr algn="ctr"/>
                        <a:r>
                          <a:rPr lang="en-US" sz="1200" dirty="0" smtClean="0">
                            <a:solidFill>
                              <a:srgbClr val="FFFFFF"/>
                            </a:solidFill>
                            <a:latin typeface="Futura Condensed"/>
                            <a:cs typeface="Futura Condensed"/>
                          </a:rPr>
                          <a:t>PROGRAMADO PARA BAILAR</a:t>
                        </a:r>
                      </a:p>
                    </p:txBody>
                  </p:sp>
                </p:grpSp>
              </p:grpSp>
              <p:grpSp>
                <p:nvGrpSpPr>
                  <p:cNvPr id="21" name="Group 20"/>
                  <p:cNvGrpSpPr/>
                  <p:nvPr/>
                </p:nvGrpSpPr>
                <p:grpSpPr>
                  <a:xfrm>
                    <a:off x="1711987" y="6847710"/>
                    <a:ext cx="927786" cy="1685489"/>
                    <a:chOff x="1777121" y="6847712"/>
                    <a:chExt cx="1030873" cy="1872766"/>
                  </a:xfrm>
                </p:grpSpPr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1777121" y="8104925"/>
                      <a:ext cx="1030873" cy="615553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¿Nuevo en Scratch? ¡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Crea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tu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primer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proyecto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!</a:t>
                      </a:r>
                      <a:endParaRPr lang="en-US" sz="1000" dirty="0">
                        <a:latin typeface="Futura Condensed"/>
                        <a:cs typeface="Futura Condensed"/>
                      </a:endParaRPr>
                    </a:p>
                  </p:txBody>
                </p:sp>
                <p:grpSp>
                  <p:nvGrpSpPr>
                    <p:cNvPr id="38" name="Group 37"/>
                    <p:cNvGrpSpPr/>
                    <p:nvPr/>
                  </p:nvGrpSpPr>
                  <p:grpSpPr>
                    <a:xfrm>
                      <a:off x="1777121" y="6847712"/>
                      <a:ext cx="1030873" cy="975086"/>
                      <a:chOff x="1777121" y="6847712"/>
                      <a:chExt cx="1030873" cy="975086"/>
                    </a:xfrm>
                  </p:grpSpPr>
                  <p:sp>
                    <p:nvSpPr>
                      <p:cNvPr id="39" name="Teardrop 38"/>
                      <p:cNvSpPr/>
                      <p:nvPr/>
                    </p:nvSpPr>
                    <p:spPr>
                      <a:xfrm rot="8075815">
                        <a:off x="1805013" y="6847711"/>
                        <a:ext cx="975086" cy="975087"/>
                      </a:xfrm>
                      <a:prstGeom prst="teardrop">
                        <a:avLst/>
                      </a:prstGeom>
                      <a:solidFill>
                        <a:srgbClr val="1B93DD"/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0" name="TextBox 39"/>
                      <p:cNvSpPr txBox="1"/>
                      <p:nvPr/>
                    </p:nvSpPr>
                    <p:spPr>
                      <a:xfrm>
                        <a:off x="1777121" y="7175323"/>
                        <a:ext cx="1030873" cy="307777"/>
                      </a:xfrm>
                      <a:prstGeom prst="rect">
                        <a:avLst/>
                      </a:prstGeom>
                      <a:noFill/>
                      <a:ln w="6350" cmpd="sng">
                        <a:noFill/>
                        <a:prstDash val="dash"/>
                      </a:ln>
                    </p:spPr>
                    <p:txBody>
                      <a:bodyPr wrap="square" numCol="1" rtlCol="0">
                        <a:spAutoFit/>
                      </a:bodyPr>
                      <a:lstStyle/>
                      <a:p>
                        <a:pPr algn="ctr"/>
                        <a:r>
                          <a:rPr lang="en-US" sz="1200" dirty="0" smtClean="0">
                            <a:solidFill>
                              <a:srgbClr val="FFFFFF"/>
                            </a:solidFill>
                            <a:latin typeface="Futura Condensed"/>
                            <a:cs typeface="Futura Condensed"/>
                          </a:rPr>
                          <a:t>PASO A PASO</a:t>
                        </a:r>
                      </a:p>
                    </p:txBody>
                  </p:sp>
                </p:grpSp>
              </p:grpSp>
              <p:grpSp>
                <p:nvGrpSpPr>
                  <p:cNvPr id="22" name="Group 21"/>
                  <p:cNvGrpSpPr/>
                  <p:nvPr/>
                </p:nvGrpSpPr>
                <p:grpSpPr>
                  <a:xfrm>
                    <a:off x="2884866" y="6847712"/>
                    <a:ext cx="927786" cy="1685488"/>
                    <a:chOff x="3026723" y="6847714"/>
                    <a:chExt cx="1030873" cy="1872765"/>
                  </a:xfrm>
                </p:grpSpPr>
                <p:sp>
                  <p:nvSpPr>
                    <p:cNvPr id="33" name="Rectangle 32"/>
                    <p:cNvSpPr/>
                    <p:nvPr/>
                  </p:nvSpPr>
                  <p:spPr>
                    <a:xfrm>
                      <a:off x="3026723" y="8104926"/>
                      <a:ext cx="1030873" cy="615553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¿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puedes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crear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con tan solo 10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blqoues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?</a:t>
                      </a:r>
                      <a:endParaRPr lang="en-US" sz="1000" dirty="0">
                        <a:latin typeface="Futura Condensed"/>
                        <a:cs typeface="Futura Condensed"/>
                      </a:endParaRPr>
                    </a:p>
                  </p:txBody>
                </p:sp>
                <p:grpSp>
                  <p:nvGrpSpPr>
                    <p:cNvPr id="34" name="Group 33"/>
                    <p:cNvGrpSpPr/>
                    <p:nvPr/>
                  </p:nvGrpSpPr>
                  <p:grpSpPr>
                    <a:xfrm>
                      <a:off x="3026723" y="6847714"/>
                      <a:ext cx="1030873" cy="975086"/>
                      <a:chOff x="3026723" y="6847714"/>
                      <a:chExt cx="1030873" cy="975086"/>
                    </a:xfrm>
                  </p:grpSpPr>
                  <p:sp>
                    <p:nvSpPr>
                      <p:cNvPr id="35" name="Teardrop 34"/>
                      <p:cNvSpPr/>
                      <p:nvPr/>
                    </p:nvSpPr>
                    <p:spPr>
                      <a:xfrm rot="8075815">
                        <a:off x="3054616" y="6847713"/>
                        <a:ext cx="975086" cy="975087"/>
                      </a:xfrm>
                      <a:prstGeom prst="teardrop">
                        <a:avLst/>
                      </a:prstGeom>
                      <a:solidFill>
                        <a:srgbClr val="1B93DD"/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6" name="TextBox 35"/>
                      <p:cNvSpPr txBox="1"/>
                      <p:nvPr/>
                    </p:nvSpPr>
                    <p:spPr>
                      <a:xfrm>
                        <a:off x="3026723" y="7175324"/>
                        <a:ext cx="1030873" cy="307777"/>
                      </a:xfrm>
                      <a:prstGeom prst="rect">
                        <a:avLst/>
                      </a:prstGeom>
                      <a:noFill/>
                      <a:ln w="6350" cmpd="sng">
                        <a:noFill/>
                        <a:prstDash val="dash"/>
                      </a:ln>
                    </p:spPr>
                    <p:txBody>
                      <a:bodyPr wrap="square" numCol="1" rtlCol="0">
                        <a:spAutoFit/>
                      </a:bodyPr>
                      <a:lstStyle/>
                      <a:p>
                        <a:pPr algn="ctr"/>
                        <a:r>
                          <a:rPr lang="en-US" sz="1200" dirty="0" smtClean="0">
                            <a:solidFill>
                              <a:srgbClr val="FFFFFF"/>
                            </a:solidFill>
                            <a:latin typeface="Futura Condensed"/>
                            <a:cs typeface="Futura Condensed"/>
                          </a:rPr>
                          <a:t>10 BLOQUES</a:t>
                        </a:r>
                      </a:p>
                    </p:txBody>
                  </p:sp>
                </p:grpSp>
              </p:grpSp>
              <p:grpSp>
                <p:nvGrpSpPr>
                  <p:cNvPr id="23" name="Group 22"/>
                  <p:cNvGrpSpPr/>
                  <p:nvPr/>
                </p:nvGrpSpPr>
                <p:grpSpPr>
                  <a:xfrm>
                    <a:off x="5236322" y="6847709"/>
                    <a:ext cx="927787" cy="1993263"/>
                    <a:chOff x="5465106" y="6847713"/>
                    <a:chExt cx="1030874" cy="2214738"/>
                  </a:xfrm>
                </p:grpSpPr>
                <p:sp>
                  <p:nvSpPr>
                    <p:cNvPr id="29" name="Rectangle 28"/>
                    <p:cNvSpPr/>
                    <p:nvPr/>
                  </p:nvSpPr>
                  <p:spPr>
                    <a:xfrm>
                      <a:off x="5465106" y="8104924"/>
                      <a:ext cx="1030873" cy="957527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¡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Ayuda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!</a:t>
                      </a:r>
                      <a:br>
                        <a:rPr lang="en-US" sz="1000" dirty="0" smtClean="0">
                          <a:latin typeface="Futura Condensed"/>
                          <a:cs typeface="Futura Condensed"/>
                        </a:rPr>
                      </a:b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¿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Puedes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depurar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estos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cinco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programas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Scratch?</a:t>
                      </a:r>
                    </a:p>
                  </p:txBody>
                </p:sp>
                <p:grpSp>
                  <p:nvGrpSpPr>
                    <p:cNvPr id="30" name="Group 29"/>
                    <p:cNvGrpSpPr/>
                    <p:nvPr/>
                  </p:nvGrpSpPr>
                  <p:grpSpPr>
                    <a:xfrm>
                      <a:off x="5465107" y="6847713"/>
                      <a:ext cx="1030873" cy="975086"/>
                      <a:chOff x="5465107" y="6847713"/>
                      <a:chExt cx="1030873" cy="975086"/>
                    </a:xfrm>
                  </p:grpSpPr>
                  <p:sp>
                    <p:nvSpPr>
                      <p:cNvPr id="31" name="Teardrop 30"/>
                      <p:cNvSpPr/>
                      <p:nvPr/>
                    </p:nvSpPr>
                    <p:spPr>
                      <a:xfrm rot="8075815">
                        <a:off x="5493000" y="6847712"/>
                        <a:ext cx="975086" cy="975087"/>
                      </a:xfrm>
                      <a:prstGeom prst="teardrop">
                        <a:avLst/>
                      </a:prstGeom>
                      <a:solidFill>
                        <a:srgbClr val="1B93DD"/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2" name="TextBox 31"/>
                      <p:cNvSpPr txBox="1"/>
                      <p:nvPr/>
                    </p:nvSpPr>
                    <p:spPr>
                      <a:xfrm>
                        <a:off x="5465107" y="7175324"/>
                        <a:ext cx="1030873" cy="307777"/>
                      </a:xfrm>
                      <a:prstGeom prst="rect">
                        <a:avLst/>
                      </a:prstGeom>
                      <a:noFill/>
                      <a:ln w="6350" cmpd="sng">
                        <a:noFill/>
                        <a:prstDash val="dash"/>
                      </a:ln>
                    </p:spPr>
                    <p:txBody>
                      <a:bodyPr wrap="square" numCol="1" rtlCol="0">
                        <a:spAutoFit/>
                      </a:bodyPr>
                      <a:lstStyle/>
                      <a:p>
                        <a:pPr algn="ctr"/>
                        <a:r>
                          <a:rPr lang="en-US" sz="1200" dirty="0" smtClean="0">
                            <a:solidFill>
                              <a:srgbClr val="FFFFFF"/>
                            </a:solidFill>
                            <a:latin typeface="Futura Condensed"/>
                            <a:cs typeface="Futura Condensed"/>
                          </a:rPr>
                          <a:t>¡DEPÚRALO!</a:t>
                        </a:r>
                      </a:p>
                    </p:txBody>
                  </p:sp>
                </p:grpSp>
              </p:grpSp>
              <p:grpSp>
                <p:nvGrpSpPr>
                  <p:cNvPr id="24" name="Group 23"/>
                  <p:cNvGrpSpPr/>
                  <p:nvPr/>
                </p:nvGrpSpPr>
                <p:grpSpPr>
                  <a:xfrm>
                    <a:off x="4060679" y="6847711"/>
                    <a:ext cx="927787" cy="1685488"/>
                    <a:chOff x="4253209" y="6847713"/>
                    <a:chExt cx="1030874" cy="1872765"/>
                  </a:xfrm>
                </p:grpSpPr>
                <p:grpSp>
                  <p:nvGrpSpPr>
                    <p:cNvPr id="25" name="Group 24"/>
                    <p:cNvGrpSpPr/>
                    <p:nvPr/>
                  </p:nvGrpSpPr>
                  <p:grpSpPr>
                    <a:xfrm>
                      <a:off x="4253210" y="6847713"/>
                      <a:ext cx="1030873" cy="975087"/>
                      <a:chOff x="4253210" y="6847713"/>
                      <a:chExt cx="1030873" cy="975087"/>
                    </a:xfrm>
                  </p:grpSpPr>
                  <p:sp>
                    <p:nvSpPr>
                      <p:cNvPr id="27" name="Teardrop 26"/>
                      <p:cNvSpPr/>
                      <p:nvPr/>
                    </p:nvSpPr>
                    <p:spPr>
                      <a:xfrm rot="8075815">
                        <a:off x="4281103" y="6847713"/>
                        <a:ext cx="975087" cy="975088"/>
                      </a:xfrm>
                      <a:prstGeom prst="teardrop">
                        <a:avLst/>
                      </a:prstGeom>
                      <a:solidFill>
                        <a:srgbClr val="1B93DD"/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8" name="TextBox 27"/>
                      <p:cNvSpPr txBox="1"/>
                      <p:nvPr/>
                    </p:nvSpPr>
                    <p:spPr>
                      <a:xfrm>
                        <a:off x="4253210" y="7175323"/>
                        <a:ext cx="1030873" cy="307777"/>
                      </a:xfrm>
                      <a:prstGeom prst="rect">
                        <a:avLst/>
                      </a:prstGeom>
                      <a:noFill/>
                      <a:ln w="6350" cmpd="sng">
                        <a:noFill/>
                        <a:prstDash val="dash"/>
                      </a:ln>
                    </p:spPr>
                    <p:txBody>
                      <a:bodyPr wrap="square" numCol="1" rtlCol="0">
                        <a:spAutoFit/>
                      </a:bodyPr>
                      <a:lstStyle/>
                      <a:p>
                        <a:pPr algn="ctr"/>
                        <a:r>
                          <a:rPr lang="en-US" sz="1200" dirty="0" smtClean="0">
                            <a:solidFill>
                              <a:srgbClr val="FFFFFF"/>
                            </a:solidFill>
                            <a:latin typeface="Futura Condensed"/>
                            <a:cs typeface="Futura Condensed"/>
                          </a:rPr>
                          <a:t>MI ESTUDIO</a:t>
                        </a:r>
                      </a:p>
                    </p:txBody>
                  </p:sp>
                </p:grpSp>
                <p:sp>
                  <p:nvSpPr>
                    <p:cNvPr id="26" name="Rectangle 25"/>
                    <p:cNvSpPr/>
                    <p:nvPr/>
                  </p:nvSpPr>
                  <p:spPr>
                    <a:xfrm>
                      <a:off x="4253209" y="8104925"/>
                      <a:ext cx="1030873" cy="615553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¿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Qué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cosas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pueden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</a:t>
                      </a:r>
                      <a:r>
                        <a:rPr lang="en-US" sz="1000" dirty="0" err="1" smtClean="0">
                          <a:latin typeface="Futura Condensed"/>
                          <a:cs typeface="Futura Condensed"/>
                        </a:rPr>
                        <a:t>crearse</a:t>
                      </a:r>
                      <a:r>
                        <a:rPr lang="en-US" sz="1000" dirty="0" smtClean="0">
                          <a:latin typeface="Futura Condensed"/>
                          <a:cs typeface="Futura Condensed"/>
                        </a:rPr>
                        <a:t> con Scratch?</a:t>
                      </a:r>
                      <a:endParaRPr lang="en-US" sz="1000" dirty="0">
                        <a:latin typeface="Futura Condensed"/>
                        <a:cs typeface="Futura Condensed"/>
                      </a:endParaRPr>
                    </a:p>
                  </p:txBody>
                </p:sp>
              </p:grpSp>
            </p:grpSp>
          </p:grpSp>
          <p:grpSp>
            <p:nvGrpSpPr>
              <p:cNvPr id="14" name="Group 13"/>
              <p:cNvGrpSpPr/>
              <p:nvPr/>
            </p:nvGrpSpPr>
            <p:grpSpPr>
              <a:xfrm>
                <a:off x="6413859" y="7306475"/>
                <a:ext cx="927787" cy="2301042"/>
                <a:chOff x="6413859" y="7333121"/>
                <a:chExt cx="927787" cy="2301042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6413859" y="8464612"/>
                  <a:ext cx="927786" cy="116955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smtClean="0">
                      <a:latin typeface="Futura Condensed"/>
                      <a:cs typeface="Futura Condensed"/>
                    </a:rPr>
                    <a:t>¿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Cómo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puedes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combinar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imágenes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y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sonidos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para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crear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un collage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interactivo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sobre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ti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mismo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?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  <p:sp>
              <p:nvSpPr>
                <p:cNvPr id="16" name="Teardrop 15"/>
                <p:cNvSpPr/>
                <p:nvPr/>
              </p:nvSpPr>
              <p:spPr>
                <a:xfrm rot="8075815">
                  <a:off x="6438964" y="7333120"/>
                  <a:ext cx="877577" cy="877579"/>
                </a:xfrm>
                <a:prstGeom prst="teardrop">
                  <a:avLst/>
                </a:prstGeom>
                <a:solidFill>
                  <a:srgbClr val="1B93DD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6413860" y="7627971"/>
                  <a:ext cx="927786" cy="276999"/>
                </a:xfrm>
                <a:prstGeom prst="rect">
                  <a:avLst/>
                </a:prstGeom>
                <a:noFill/>
                <a:ln w="6350" cmpd="sng">
                  <a:noFill/>
                  <a:prstDash val="dash"/>
                </a:ln>
              </p:spPr>
              <p:txBody>
                <a:bodyPr wrap="square" numCol="1" rtlCol="0">
                  <a:spAutoFit/>
                </a:bodyPr>
                <a:lstStyle/>
                <a:p>
                  <a:pPr algn="ctr"/>
                  <a:r>
                    <a:rPr lang="en-US" sz="1200" dirty="0" smtClean="0">
                      <a:solidFill>
                        <a:srgbClr val="FFFFFF"/>
                      </a:solidFill>
                      <a:latin typeface="Futura Condensed"/>
                      <a:cs typeface="Futura Condensed"/>
                    </a:rPr>
                    <a:t>SOBRE MÍ</a:t>
                  </a:r>
                </a:p>
              </p:txBody>
            </p:sp>
          </p:grpSp>
        </p:grpSp>
      </p:grpSp>
      <p:pic>
        <p:nvPicPr>
          <p:cNvPr id="70" name="Picture 69" descr="Screen Shot 2014-06-03 at 12.09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06" y="1553515"/>
            <a:ext cx="3314122" cy="2489087"/>
          </a:xfrm>
          <a:prstGeom prst="rect">
            <a:avLst/>
          </a:prstGeom>
        </p:spPr>
      </p:pic>
      <p:sp>
        <p:nvSpPr>
          <p:cNvPr id="65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25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5259236"/>
            <a:ext cx="7582144" cy="479582"/>
            <a:chOff x="-1" y="5259236"/>
            <a:chExt cx="7582144" cy="479582"/>
          </a:xfrm>
        </p:grpSpPr>
        <p:sp>
          <p:nvSpPr>
            <p:cNvPr id="67" name="Rectangle 13"/>
            <p:cNvSpPr/>
            <p:nvPr/>
          </p:nvSpPr>
          <p:spPr>
            <a:xfrm>
              <a:off x="-1" y="5259236"/>
              <a:ext cx="7582144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93D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988465" y="5277153"/>
              <a:ext cx="2345981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POSIBLE RUTA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-1" y="666546"/>
            <a:ext cx="7582143" cy="479582"/>
            <a:chOff x="-1" y="666546"/>
            <a:chExt cx="7582143" cy="479582"/>
          </a:xfrm>
        </p:grpSpPr>
        <p:sp>
          <p:nvSpPr>
            <p:cNvPr id="77" name="Rectangle 13"/>
            <p:cNvSpPr/>
            <p:nvPr/>
          </p:nvSpPr>
          <p:spPr>
            <a:xfrm>
              <a:off x="-1" y="666546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93D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409213" y="684463"/>
              <a:ext cx="3925233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ELIGE TU PROPIA AVENTURA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1938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57995" y="2830659"/>
            <a:ext cx="3324338" cy="4283595"/>
            <a:chOff x="422410" y="2830659"/>
            <a:chExt cx="3324338" cy="4283595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78565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8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voluntarios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– 4 personas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no les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importe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instrucciones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4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no les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importe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recibirlas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Crea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cuatro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instructor/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instruido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Opcionalmente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vídeos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Programado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bailar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Para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parejas</a:t>
              </a:r>
              <a:r>
                <a:rPr lang="en-US" sz="1200" dirty="0" smtClean="0">
                  <a:latin typeface="Futura Condensed"/>
                  <a:cs typeface="Futura Condensed"/>
                </a:rPr>
                <a:t> instructor/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instruido</a:t>
              </a:r>
              <a:r>
                <a:rPr lang="en-US" sz="1200" dirty="0" smtClean="0">
                  <a:latin typeface="Futura Condensed"/>
                  <a:cs typeface="Futura Condensed"/>
                </a:rPr>
                <a:t>: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1.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Coloca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instruido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mirando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contrario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pantalla</a:t>
              </a:r>
              <a:r>
                <a:rPr lang="en-US" sz="1200" dirty="0" smtClean="0">
                  <a:latin typeface="Futura Condensed"/>
                  <a:cs typeface="Futura Condensed"/>
                </a:rPr>
                <a:t> y al instructor (y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resto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)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mirando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pantalla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2</a:t>
              </a:r>
              <a:r>
                <a:rPr lang="en-US" sz="1200" dirty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Muestra</a:t>
              </a:r>
              <a:r>
                <a:rPr lang="en-US" sz="1200" dirty="0" smtClean="0">
                  <a:latin typeface="Futura Condensed"/>
                  <a:cs typeface="Futura Condensed"/>
                </a:rPr>
                <a:t> el video al instructor,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pero</a:t>
              </a:r>
              <a:r>
                <a:rPr lang="en-US" sz="1200" dirty="0" smtClean="0">
                  <a:latin typeface="Futura Condensed"/>
                  <a:cs typeface="Futura Condensed"/>
                </a:rPr>
                <a:t> NO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instruido</a:t>
              </a:r>
              <a:r>
                <a:rPr lang="en-US" sz="1200" dirty="0" smtClean="0">
                  <a:latin typeface="Futura Condensed"/>
                  <a:cs typeface="Futura Condensed"/>
                </a:rPr>
                <a:t/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3</a:t>
              </a:r>
              <a:r>
                <a:rPr lang="en-US" sz="1200" dirty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dirty="0" smtClean="0">
                  <a:latin typeface="Futura Condensed"/>
                  <a:cs typeface="Futura Condensed"/>
                </a:rPr>
                <a:t> al instructor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describa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compañero</a:t>
              </a:r>
              <a:r>
                <a:rPr lang="en-US" sz="1200" dirty="0" smtClean="0">
                  <a:latin typeface="Futura Condensed"/>
                  <a:cs typeface="Futura Condensed"/>
                </a:rPr>
                <a:t> (¡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solo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palabras</a:t>
              </a:r>
              <a:r>
                <a:rPr lang="en-US" sz="1200" dirty="0" smtClean="0">
                  <a:latin typeface="Futura Condensed"/>
                  <a:cs typeface="Futura Condensed"/>
                </a:rPr>
                <a:t>, sin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gestos</a:t>
              </a:r>
              <a:r>
                <a:rPr lang="en-US" sz="1200" dirty="0" smtClean="0">
                  <a:latin typeface="Futura Condensed"/>
                  <a:cs typeface="Futura Condensed"/>
                </a:rPr>
                <a:t>!)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llevar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cabo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secuencia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pasos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baile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mostrada</a:t>
              </a:r>
              <a:r>
                <a:rPr lang="en-US" sz="120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vídeo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Utiliza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comenzar</a:t>
              </a:r>
              <a:r>
                <a:rPr lang="en-US" sz="1200" dirty="0" smtClean="0">
                  <a:latin typeface="Futura Condensed"/>
                  <a:cs typeface="Futura Condensed"/>
                </a:rPr>
                <a:t> un debate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importancia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secuencia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precisar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conjunto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instrucciones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dejar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reflexionen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individualmente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iniciar</a:t>
              </a:r>
              <a:r>
                <a:rPr lang="en-US" sz="1200" dirty="0" smtClean="0">
                  <a:latin typeface="Futura Condensed"/>
                  <a:cs typeface="Futura Condensed"/>
                </a:rPr>
                <a:t> un debate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invitar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diferentes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parejas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instructores</a:t>
              </a:r>
              <a:r>
                <a:rPr lang="en-US" sz="1200" dirty="0" smtClean="0">
                  <a:latin typeface="Futura Condensed"/>
                  <a:cs typeface="Futura Condensed"/>
                </a:rPr>
                <a:t>/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instruidos</a:t>
              </a:r>
              <a:r>
                <a:rPr lang="en-US" sz="1200" dirty="0" smtClean="0">
                  <a:latin typeface="Futura Condensed"/>
                  <a:cs typeface="Futura Condensed"/>
                </a:rPr>
                <a:t> y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observadores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pensamientos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4007796" y="2830659"/>
            <a:ext cx="3307404" cy="1698273"/>
            <a:chOff x="4007796" y="2830659"/>
            <a:chExt cx="3307404" cy="1698273"/>
          </a:xfrm>
        </p:grpSpPr>
        <p:sp>
          <p:nvSpPr>
            <p:cNvPr id="18" name="TextBox 17"/>
            <p:cNvSpPr txBox="1"/>
            <p:nvPr/>
          </p:nvSpPr>
          <p:spPr>
            <a:xfrm>
              <a:off x="4104914" y="3328603"/>
              <a:ext cx="3117152" cy="1200329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>
                  <a:latin typeface="Futura Condensed"/>
                  <a:cs typeface="Futura Condensed"/>
                </a:rPr>
                <a:t>P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royector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opcional</a:t>
              </a:r>
              <a:r>
                <a:rPr lang="en-US" sz="1200" dirty="0" smtClean="0">
                  <a:latin typeface="Futura Condensed"/>
                  <a:cs typeface="Futura Condensed"/>
                </a:rPr>
                <a:t>)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Vídeos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bailar</a:t>
              </a:r>
              <a:r>
                <a:rPr lang="en-US" sz="1200" dirty="0" smtClean="0">
                  <a:latin typeface="Futura Condensed"/>
                  <a:cs typeface="Futura Condensed"/>
                </a:rPr>
                <a:t>: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pt-BR" sz="1200" dirty="0" err="1">
                  <a:latin typeface="Futura Condensed"/>
                  <a:cs typeface="Futura Condensed"/>
                </a:rPr>
                <a:t>http</a:t>
              </a:r>
              <a:r>
                <a:rPr lang="pt-BR" sz="1200" dirty="0">
                  <a:latin typeface="Futura Condensed"/>
                  <a:cs typeface="Futura Condensed"/>
                </a:rPr>
                <a:t>://</a:t>
              </a:r>
              <a:r>
                <a:rPr lang="pt-BR" sz="1200" dirty="0" err="1">
                  <a:latin typeface="Futura Condensed"/>
                  <a:cs typeface="Futura Condensed"/>
                </a:rPr>
                <a:t>vimeo.com</a:t>
              </a:r>
              <a:r>
                <a:rPr lang="pt-BR" sz="1200" dirty="0">
                  <a:latin typeface="Futura Condensed"/>
                  <a:cs typeface="Futura Condensed"/>
                </a:rPr>
                <a:t>/</a:t>
              </a:r>
              <a:r>
                <a:rPr lang="pt-BR" sz="1200" dirty="0" smtClean="0">
                  <a:latin typeface="Futura Condensed"/>
                  <a:cs typeface="Futura Condensed"/>
                </a:rPr>
                <a:t>28612347</a:t>
              </a:r>
              <a:br>
                <a:rPr lang="pt-BR" sz="1200" dirty="0" smtClean="0">
                  <a:latin typeface="Futura Condensed"/>
                  <a:cs typeface="Futura Condensed"/>
                </a:rPr>
              </a:br>
              <a:r>
                <a:rPr lang="pt-BR" sz="1200" dirty="0" err="1" smtClean="0">
                  <a:latin typeface="Futura Condensed"/>
                  <a:cs typeface="Futura Condensed"/>
                </a:rPr>
                <a:t>http</a:t>
              </a:r>
              <a:r>
                <a:rPr lang="pt-BR" sz="1200" dirty="0">
                  <a:latin typeface="Futura Condensed"/>
                  <a:cs typeface="Futura Condensed"/>
                </a:rPr>
                <a:t>://</a:t>
              </a:r>
              <a:r>
                <a:rPr lang="pt-BR" sz="1200" dirty="0" err="1">
                  <a:latin typeface="Futura Condensed"/>
                  <a:cs typeface="Futura Condensed"/>
                </a:rPr>
                <a:t>vimeo.com</a:t>
              </a:r>
              <a:r>
                <a:rPr lang="pt-BR" sz="1200" dirty="0">
                  <a:latin typeface="Futura Condensed"/>
                  <a:cs typeface="Futura Condensed"/>
                </a:rPr>
                <a:t>/</a:t>
              </a:r>
              <a:r>
                <a:rPr lang="pt-BR" sz="1200" dirty="0" smtClean="0">
                  <a:latin typeface="Futura Condensed"/>
                  <a:cs typeface="Futura Condensed"/>
                </a:rPr>
                <a:t>28612585</a:t>
              </a:r>
              <a:br>
                <a:rPr lang="pt-BR" sz="1200" dirty="0" smtClean="0">
                  <a:latin typeface="Futura Condensed"/>
                  <a:cs typeface="Futura Condensed"/>
                </a:rPr>
              </a:br>
              <a:r>
                <a:rPr lang="pt-BR" sz="1200" dirty="0" err="1" smtClean="0">
                  <a:latin typeface="Futura Condensed"/>
                  <a:cs typeface="Futura Condensed"/>
                </a:rPr>
                <a:t>http</a:t>
              </a:r>
              <a:r>
                <a:rPr lang="pt-BR" sz="1200" dirty="0">
                  <a:latin typeface="Futura Condensed"/>
                  <a:cs typeface="Futura Condensed"/>
                </a:rPr>
                <a:t>://</a:t>
              </a:r>
              <a:r>
                <a:rPr lang="pt-BR" sz="1200" dirty="0" err="1">
                  <a:latin typeface="Futura Condensed"/>
                  <a:cs typeface="Futura Condensed"/>
                </a:rPr>
                <a:t>vimeo.com</a:t>
              </a:r>
              <a:r>
                <a:rPr lang="pt-BR" sz="1200" dirty="0">
                  <a:latin typeface="Futura Condensed"/>
                  <a:cs typeface="Futura Condensed"/>
                </a:rPr>
                <a:t>/</a:t>
              </a:r>
              <a:r>
                <a:rPr lang="pt-BR" sz="1200" dirty="0" smtClean="0">
                  <a:latin typeface="Futura Condensed"/>
                  <a:cs typeface="Futura Condensed"/>
                </a:rPr>
                <a:t>28612800</a:t>
              </a:r>
              <a:br>
                <a:rPr lang="pt-BR" sz="1200" dirty="0" smtClean="0">
                  <a:latin typeface="Futura Condensed"/>
                  <a:cs typeface="Futura Condensed"/>
                </a:rPr>
              </a:br>
              <a:r>
                <a:rPr lang="pt-BR" sz="1200" dirty="0" err="1" smtClean="0">
                  <a:latin typeface="Futura Condensed"/>
                  <a:cs typeface="Futura Condensed"/>
                </a:rPr>
                <a:t>http</a:t>
              </a:r>
              <a:r>
                <a:rPr lang="pt-BR" sz="1200" dirty="0">
                  <a:latin typeface="Futura Condensed"/>
                  <a:cs typeface="Futura Condensed"/>
                </a:rPr>
                <a:t>://</a:t>
              </a:r>
              <a:r>
                <a:rPr lang="pt-BR" sz="1200" dirty="0" err="1">
                  <a:latin typeface="Futura Condensed"/>
                  <a:cs typeface="Futura Condensed"/>
                </a:rPr>
                <a:t>vimeo.com</a:t>
              </a:r>
              <a:r>
                <a:rPr lang="pt-BR" sz="1200" dirty="0">
                  <a:latin typeface="Futura Condensed"/>
                  <a:cs typeface="Futura Condensed"/>
                </a:rPr>
                <a:t>/</a:t>
              </a:r>
              <a:r>
                <a:rPr lang="pt-BR" sz="1200" dirty="0" smtClean="0">
                  <a:latin typeface="Futura Condensed"/>
                  <a:cs typeface="Futura Condensed"/>
                </a:rPr>
                <a:t>28612970</a:t>
              </a:r>
              <a:endParaRPr lang="en-US" sz="1200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07796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104914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4007796" y="4644646"/>
            <a:ext cx="3307404" cy="1511490"/>
            <a:chOff x="3992282" y="2832776"/>
            <a:chExt cx="3307404" cy="1511490"/>
          </a:xfrm>
        </p:grpSpPr>
        <p:sp>
          <p:nvSpPr>
            <p:cNvPr id="84" name="TextBox 83"/>
            <p:cNvSpPr txBox="1"/>
            <p:nvPr/>
          </p:nvSpPr>
          <p:spPr>
            <a:xfrm>
              <a:off x="4089400" y="3328603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tenía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fácil</a:t>
              </a:r>
              <a:r>
                <a:rPr lang="en-US" sz="1200" dirty="0" smtClean="0">
                  <a:latin typeface="Futura Condensed"/>
                  <a:cs typeface="Futura Condensed"/>
                </a:rPr>
                <a:t>/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difícil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ser</a:t>
              </a:r>
              <a:r>
                <a:rPr lang="en-US" sz="1200" dirty="0" smtClean="0">
                  <a:latin typeface="Futura Condensed"/>
                  <a:cs typeface="Futura Condensed"/>
                </a:rPr>
                <a:t> el instructor?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>
                  <a:latin typeface="Futura Condensed"/>
                  <a:cs typeface="Futura Condensed"/>
                </a:rPr>
                <a:t>¿</a:t>
              </a:r>
              <a:r>
                <a:rPr lang="en-US" sz="1200" dirty="0" err="1">
                  <a:latin typeface="Futura Condensed"/>
                  <a:cs typeface="Futura Condensed"/>
                </a:rPr>
                <a:t>Qué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tenía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fácil</a:t>
              </a:r>
              <a:r>
                <a:rPr lang="en-US" sz="1200" dirty="0">
                  <a:latin typeface="Futura Condensed"/>
                  <a:cs typeface="Futura Condensed"/>
                </a:rPr>
                <a:t>/</a:t>
              </a:r>
              <a:r>
                <a:rPr lang="en-US" sz="1200" dirty="0" err="1">
                  <a:latin typeface="Futura Condensed"/>
                  <a:cs typeface="Futura Condensed"/>
                </a:rPr>
                <a:t>difícil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>
                  <a:latin typeface="Futura Condensed"/>
                  <a:cs typeface="Futura Condensed"/>
                </a:rPr>
                <a:t>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instruido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>
                  <a:latin typeface="Futura Condensed"/>
                  <a:cs typeface="Futura Condensed"/>
                </a:rPr>
                <a:t>¿</a:t>
              </a:r>
              <a:r>
                <a:rPr lang="en-US" sz="1200" dirty="0" err="1">
                  <a:latin typeface="Futura Condensed"/>
                  <a:cs typeface="Futura Condensed"/>
                </a:rPr>
                <a:t>Qué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tenía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fácil</a:t>
              </a:r>
              <a:r>
                <a:rPr lang="en-US" sz="1200" dirty="0">
                  <a:latin typeface="Futura Condensed"/>
                  <a:cs typeface="Futura Condensed"/>
                </a:rPr>
                <a:t>/</a:t>
              </a:r>
              <a:r>
                <a:rPr lang="en-US" sz="1200" dirty="0" err="1">
                  <a:latin typeface="Futura Condensed"/>
                  <a:cs typeface="Futura Condensed"/>
                </a:rPr>
                <a:t>difícil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observador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relaciona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nuestro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trabajo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Scratch?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4007796" y="6267931"/>
            <a:ext cx="3307404" cy="957492"/>
            <a:chOff x="3992282" y="2832776"/>
            <a:chExt cx="3307404" cy="957492"/>
          </a:xfrm>
        </p:grpSpPr>
        <p:sp>
          <p:nvSpPr>
            <p:cNvPr id="88" name="TextBox 87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determinar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instrucciones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, ¿</a:t>
              </a:r>
              <a:r>
                <a:rPr lang="en-US" sz="1200" dirty="0" err="1">
                  <a:latin typeface="Futura Condensed"/>
                  <a:cs typeface="Futura Condensed"/>
                </a:rPr>
                <a:t>p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ueden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explicar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importante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secuencia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1302435" y="647673"/>
            <a:ext cx="5913646" cy="1478203"/>
            <a:chOff x="457995" y="647673"/>
            <a:chExt cx="5913646" cy="1478203"/>
          </a:xfrm>
        </p:grpSpPr>
        <p:grpSp>
          <p:nvGrpSpPr>
            <p:cNvPr id="3" name="Group 2"/>
            <p:cNvGrpSpPr/>
            <p:nvPr/>
          </p:nvGrpSpPr>
          <p:grpSpPr>
            <a:xfrm>
              <a:off x="457995" y="647673"/>
              <a:ext cx="5913646" cy="1077218"/>
              <a:chOff x="457995" y="647673"/>
              <a:chExt cx="5913646" cy="1077218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371794" y="795405"/>
                <a:ext cx="2999847" cy="861774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Futura Condensed"/>
                    <a:cs typeface="Futura Condensed"/>
                  </a:rPr>
                  <a:t>OBJETIVOS</a:t>
                </a:r>
              </a:p>
              <a:p>
                <a:r>
                  <a:rPr lang="en-US" sz="1200" dirty="0" smtClean="0">
                    <a:latin typeface="Futura Condensed"/>
                    <a:cs typeface="Futura Condensed"/>
                  </a:rPr>
                  <a:t>Al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completar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actividad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,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estudiantes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:</a:t>
                </a: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Aprenderán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expresar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actividad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compleja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utilizando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sencencia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instrucciones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simples.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57995" y="647673"/>
                <a:ext cx="281594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smtClean="0">
                    <a:latin typeface="Futura Condensed"/>
                    <a:cs typeface="Futura Condensed"/>
                  </a:rPr>
                  <a:t>PROGRAMADO </a:t>
                </a:r>
                <a:br>
                  <a:rPr lang="en-US" sz="3200" dirty="0" smtClean="0">
                    <a:latin typeface="Futura Condensed"/>
                    <a:cs typeface="Futura Condensed"/>
                  </a:rPr>
                </a:br>
                <a:r>
                  <a:rPr lang="en-US" sz="3200" dirty="0" smtClean="0">
                    <a:latin typeface="Futura Condensed"/>
                    <a:cs typeface="Futura Condensed"/>
                  </a:rPr>
                  <a:t>PARA BAILAR</a:t>
                </a:r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1685092" y="1692424"/>
              <a:ext cx="1092200" cy="433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en-US" sz="1000" baseline="-25000" dirty="0" smtClean="0">
                  <a:latin typeface="Futura Condensed"/>
                  <a:cs typeface="Futura Condensed"/>
                </a:rPr>
                <a:t>TIEMPO PROPUESTO</a:t>
              </a:r>
            </a:p>
            <a:p>
              <a:pPr algn="dist">
                <a:lnSpc>
                  <a:spcPct val="150000"/>
                </a:lnSpc>
              </a:pPr>
              <a:r>
                <a:rPr lang="en-US" sz="1000" dirty="0" smtClean="0">
                  <a:latin typeface="Futura Condensed"/>
                  <a:cs typeface="Futura Condensed"/>
                </a:rPr>
                <a:t>45–60 MINUTOS</a:t>
              </a:r>
            </a:p>
          </p:txBody>
        </p:sp>
        <p:pic>
          <p:nvPicPr>
            <p:cNvPr id="52" name="Picture 51" descr="clock1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500"/>
            <a:stretch/>
          </p:blipFill>
          <p:spPr>
            <a:xfrm>
              <a:off x="1428082" y="1808284"/>
              <a:ext cx="324746" cy="267915"/>
            </a:xfrm>
            <a:prstGeom prst="rect">
              <a:avLst/>
            </a:prstGeom>
          </p:spPr>
        </p:pic>
        <p:grpSp>
          <p:nvGrpSpPr>
            <p:cNvPr id="54" name="Group 53"/>
            <p:cNvGrpSpPr/>
            <p:nvPr/>
          </p:nvGrpSpPr>
          <p:grpSpPr>
            <a:xfrm>
              <a:off x="2819113" y="794340"/>
              <a:ext cx="442062" cy="1123360"/>
              <a:chOff x="2853673" y="794340"/>
              <a:chExt cx="442062" cy="1123360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>
                <a:off x="3074704" y="794340"/>
                <a:ext cx="1" cy="1123360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flipH="1" flipV="1">
                <a:off x="2853673" y="794755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 flipV="1">
                <a:off x="2853673" y="1912685"/>
                <a:ext cx="221032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flipV="1">
                <a:off x="3074704" y="1343098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Group 61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63" name="TextBox 62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4" name="Straight Connector 63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66" name="Straight Connector 65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6" name="Group 75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77" name="TextBox 76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79" name="Straight Connector 78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1" name="TextBox 90"/>
          <p:cNvSpPr txBox="1"/>
          <p:nvPr/>
        </p:nvSpPr>
        <p:spPr>
          <a:xfrm>
            <a:off x="551129" y="8142739"/>
            <a:ext cx="3231204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guía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realizan</a:t>
            </a:r>
            <a:r>
              <a:rPr lang="en-US" sz="1200" dirty="0" smtClean="0">
                <a:latin typeface="Futura Condensed"/>
                <a:cs typeface="Futura Condensed"/>
              </a:rPr>
              <a:t> sin </a:t>
            </a:r>
            <a:r>
              <a:rPr lang="en-US" sz="1200" dirty="0" err="1" smtClean="0">
                <a:latin typeface="Futura Condensed"/>
                <a:cs typeface="Futura Condensed"/>
              </a:rPr>
              <a:t>ordenador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Olvidarse</a:t>
            </a:r>
            <a:r>
              <a:rPr lang="en-US" sz="1200" dirty="0" smtClean="0">
                <a:latin typeface="Futura Condensed"/>
                <a:cs typeface="Futura Condensed"/>
              </a:rPr>
              <a:t> de los </a:t>
            </a:r>
            <a:r>
              <a:rPr lang="en-US" sz="1200" dirty="0" err="1" smtClean="0">
                <a:latin typeface="Futura Condensed"/>
                <a:cs typeface="Futura Condensed"/>
              </a:rPr>
              <a:t>ordenadores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refrescar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ideas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conceptos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prácticas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perspectivas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computacionales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Haz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escriban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instrucciones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paso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paso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bailes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 En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programación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se llama “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pseudocódigo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”.</a:t>
            </a:r>
            <a:endParaRPr lang="en-US" sz="1200" dirty="0">
              <a:solidFill>
                <a:srgbClr val="000000"/>
              </a:solidFill>
              <a:latin typeface="Futura Condensed"/>
              <a:cs typeface="Futura Condensed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51129" y="-1"/>
            <a:ext cx="493776" cy="2791969"/>
            <a:chOff x="551129" y="-1"/>
            <a:chExt cx="493776" cy="2791969"/>
          </a:xfrm>
        </p:grpSpPr>
        <p:pic>
          <p:nvPicPr>
            <p:cNvPr id="7" name="Picture 6" descr="Unit1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0"/>
              <a:ext cx="493776" cy="2791968"/>
            </a:xfrm>
            <a:prstGeom prst="rect">
              <a:avLst/>
            </a:prstGeom>
            <a:ln>
              <a:solidFill>
                <a:srgbClr val="FFFFFF"/>
              </a:solidFill>
            </a:ln>
          </p:spPr>
        </p:pic>
        <p:sp>
          <p:nvSpPr>
            <p:cNvPr id="53" name="TextBox 52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1: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59" name="Isosceles Triangle 58"/>
          <p:cNvSpPr/>
          <p:nvPr/>
        </p:nvSpPr>
        <p:spPr>
          <a:xfrm>
            <a:off x="551130" y="2542158"/>
            <a:ext cx="479582" cy="243905"/>
          </a:xfrm>
          <a:prstGeom prst="triangle">
            <a:avLst>
              <a:gd name="adj" fmla="val 5114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391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36589" y="5378568"/>
            <a:ext cx="381013" cy="3386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Unit1programmedtodanc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59"/>
            <a:ext cx="7795917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52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007796" y="2832530"/>
            <a:ext cx="3307404" cy="1511736"/>
            <a:chOff x="3992282" y="2832530"/>
            <a:chExt cx="3307404" cy="1511736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Paso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paso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Step-by-Step </a:t>
              </a:r>
              <a:r>
                <a:rPr lang="en-US" sz="1200" dirty="0">
                  <a:latin typeface="Futura Condensed"/>
                  <a:cs typeface="Futura Condensed"/>
                </a:rPr>
                <a:t/>
              </a:r>
              <a:br>
                <a:rPr lang="en-US" sz="1200" dirty="0">
                  <a:latin typeface="Futura Condensed"/>
                  <a:cs typeface="Futura Condensed"/>
                </a:rPr>
              </a:br>
              <a:r>
                <a:rPr lang="en-US" sz="1200" dirty="0">
                  <a:latin typeface="Futura Condensed"/>
                  <a:cs typeface="Futura Condensed"/>
                </a:rPr>
                <a:t>http://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</a:t>
              </a:r>
              <a:r>
                <a:rPr lang="en-US" sz="1200" dirty="0" smtClean="0">
                  <a:latin typeface="Futura Condensed"/>
                  <a:cs typeface="Futura Condensed"/>
                </a:rPr>
                <a:t>475476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Cartas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 </a:t>
              </a:r>
              <a:r>
                <a:rPr lang="en-US" sz="1200" dirty="0">
                  <a:latin typeface="Futura Condensed"/>
                  <a:cs typeface="Futura Condensed"/>
                </a:rPr>
                <a:t/>
              </a:r>
              <a:br>
                <a:rPr lang="en-US" sz="1200" dirty="0">
                  <a:latin typeface="Futura Condensed"/>
                  <a:cs typeface="Futura Condensed"/>
                </a:rPr>
              </a:br>
              <a:r>
                <a:rPr lang="en-US" sz="1200" dirty="0">
                  <a:latin typeface="Futura Condensed"/>
                  <a:cs typeface="Futura Condensed"/>
                </a:rPr>
                <a:t>http://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/help/</a:t>
              </a:r>
              <a:r>
                <a:rPr lang="en-US" sz="1200" dirty="0" smtClean="0">
                  <a:latin typeface="Futura Condensed"/>
                  <a:cs typeface="Futura Condensed"/>
                </a:rPr>
                <a:t>cards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2530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2617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457995" y="2832530"/>
            <a:ext cx="3324338" cy="4097058"/>
            <a:chOff x="422410" y="2832530"/>
            <a:chExt cx="3324338" cy="4097058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60098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Ayuda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inicien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sesión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cuentas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sitio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Scratch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hagan</a:t>
              </a:r>
              <a:r>
                <a:rPr lang="en-US" sz="1200" dirty="0" smtClean="0">
                  <a:latin typeface="Futura Condensed"/>
                  <a:cs typeface="Futura Condensed"/>
                </a:rPr>
                <a:t> click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botón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abrir</a:t>
              </a:r>
              <a:r>
                <a:rPr lang="en-US" sz="1200" dirty="0" smtClean="0">
                  <a:latin typeface="Futura Condensed"/>
                  <a:cs typeface="Futura Condensed"/>
                </a:rPr>
                <a:t> el editor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distribuir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Paso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paso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cartas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Scratch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guíen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ellas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durante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Haz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abran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ventana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consejos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sigan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instrucciones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manual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Empieza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Scratch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baila</a:t>
              </a:r>
              <a:r>
                <a:rPr lang="en-US" sz="1200" dirty="0" smtClean="0">
                  <a:latin typeface="Futura Condensed"/>
                  <a:cs typeface="Futura Condensed"/>
                </a:rPr>
                <a:t>. Anima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y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experimentar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movimiento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personajes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apariencia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disfraces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sonido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fondos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personalicen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Permite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compartan</a:t>
              </a:r>
              <a:r>
                <a:rPr lang="en-US" sz="1200" dirty="0" smtClean="0">
                  <a:latin typeface="Futura Condensed"/>
                  <a:cs typeface="Futura Condensed"/>
                </a:rPr>
                <a:t> entre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sí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primera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.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manera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opcional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ayudar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suban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Step-by-step o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reflexionen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proceso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respondiendo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dirty="0" smtClean="0">
                  <a:latin typeface="Futura Condensed"/>
                  <a:cs typeface="Futura Condensed"/>
                </a:rPr>
                <a:t> un debate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22410" y="2832530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2" name="Straight Connector 81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4007796" y="5760943"/>
            <a:ext cx="3307404" cy="1326824"/>
            <a:chOff x="3992282" y="2832776"/>
            <a:chExt cx="3307404" cy="1326824"/>
          </a:xfrm>
        </p:grpSpPr>
        <p:sp>
          <p:nvSpPr>
            <p:cNvPr id="89" name="TextBox 88"/>
            <p:cNvSpPr txBox="1"/>
            <p:nvPr/>
          </p:nvSpPr>
          <p:spPr>
            <a:xfrm>
              <a:off x="4089400" y="3328603"/>
              <a:ext cx="3117152" cy="83099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Fueron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capaces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abrir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encontrar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ventana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consejos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¿Han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podido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baila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Fueron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capaces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guardar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compartir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1" name="Straight Connector 90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>
            <a:off x="4007796" y="4389260"/>
            <a:ext cx="3307404" cy="1326824"/>
            <a:chOff x="3992282" y="2832776"/>
            <a:chExt cx="3307404" cy="1326824"/>
          </a:xfrm>
        </p:grpSpPr>
        <p:sp>
          <p:nvSpPr>
            <p:cNvPr id="93" name="TextBox 92"/>
            <p:cNvSpPr txBox="1"/>
            <p:nvPr/>
          </p:nvSpPr>
          <p:spPr>
            <a:xfrm>
              <a:off x="4089400" y="3328603"/>
              <a:ext cx="3117152" cy="83099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ha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resultado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sorprendente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ha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sido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guiado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paso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paso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durante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Cuándo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sientes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creativo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5" name="Straight Connector 94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48" name="TextBox 47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49" name="Straight Connector 48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53" name="Straight Connector 52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60" name="TextBox 59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69" name="Straight Connector 68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4" name="TextBox 83"/>
          <p:cNvSpPr txBox="1"/>
          <p:nvPr/>
        </p:nvSpPr>
        <p:spPr>
          <a:xfrm>
            <a:off x="551129" y="8142739"/>
            <a:ext cx="3231204" cy="1200329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Si </a:t>
            </a:r>
            <a:r>
              <a:rPr lang="en-US" sz="1200" dirty="0" err="1" smtClean="0">
                <a:latin typeface="Futura Condensed"/>
                <a:cs typeface="Futura Condensed"/>
              </a:rPr>
              <a:t>aún</a:t>
            </a:r>
            <a:r>
              <a:rPr lang="en-US" sz="1200" dirty="0" smtClean="0">
                <a:latin typeface="Futura Condensed"/>
                <a:cs typeface="Futura Condensed"/>
              </a:rPr>
              <a:t> no </a:t>
            </a:r>
            <a:r>
              <a:rPr lang="en-US" sz="1200" dirty="0" err="1" smtClean="0">
                <a:latin typeface="Futura Condensed"/>
                <a:cs typeface="Futura Condensed"/>
              </a:rPr>
              <a:t>tienen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cuenta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ayuda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utilizando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Cuentas</a:t>
            </a:r>
            <a:r>
              <a:rPr lang="en-US" sz="1200" dirty="0" smtClean="0">
                <a:latin typeface="Futura Condensed"/>
                <a:cs typeface="Futura Condensed"/>
              </a:rPr>
              <a:t> Scratch de la </a:t>
            </a:r>
            <a:r>
              <a:rPr lang="en-US" sz="1200" dirty="0" err="1" smtClean="0">
                <a:latin typeface="Futura Condensed"/>
                <a:cs typeface="Futura Condensed"/>
              </a:rPr>
              <a:t>unidad</a:t>
            </a:r>
            <a:r>
              <a:rPr lang="en-US" sz="1200" dirty="0" smtClean="0">
                <a:latin typeface="Futura Condensed"/>
                <a:cs typeface="Futura Condensed"/>
              </a:rPr>
              <a:t> 0, de forma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guardar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compartir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con amigos y </a:t>
            </a:r>
            <a:r>
              <a:rPr lang="en-US" sz="1200" dirty="0" err="1" smtClean="0">
                <a:latin typeface="Futura Condensed"/>
                <a:cs typeface="Futura Condensed"/>
              </a:rPr>
              <a:t>familiares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Recuerda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añadir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a un </a:t>
            </a:r>
            <a:r>
              <a:rPr lang="en-US" sz="1200" dirty="0" err="1" smtClean="0">
                <a:latin typeface="Futura Condensed"/>
                <a:cs typeface="Futura Condensed"/>
              </a:rPr>
              <a:t>estudio</a:t>
            </a:r>
            <a:r>
              <a:rPr lang="en-US" sz="1200" dirty="0" smtClean="0">
                <a:latin typeface="Futura Condensed"/>
                <a:cs typeface="Futura Condensed"/>
              </a:rPr>
              <a:t> con la </a:t>
            </a:r>
            <a:r>
              <a:rPr lang="en-US" sz="1200" dirty="0" err="1" smtClean="0">
                <a:latin typeface="Futura Condensed"/>
                <a:cs typeface="Futura Condensed"/>
              </a:rPr>
              <a:t>ficha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Estudio</a:t>
            </a:r>
            <a:r>
              <a:rPr lang="en-US" sz="1200" dirty="0" smtClean="0">
                <a:latin typeface="Futura Condensed"/>
                <a:cs typeface="Futura Condensed"/>
              </a:rPr>
              <a:t> Scratch de la </a:t>
            </a:r>
            <a:r>
              <a:rPr lang="en-US" sz="1200" dirty="0" err="1" smtClean="0">
                <a:latin typeface="Futura Condensed"/>
                <a:cs typeface="Futura Condensed"/>
              </a:rPr>
              <a:t>unidad</a:t>
            </a:r>
            <a:r>
              <a:rPr lang="en-US" sz="1200" dirty="0" smtClean="0">
                <a:latin typeface="Futura Condensed"/>
                <a:cs typeface="Futura Condensed"/>
              </a:rPr>
              <a:t> 0.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300827" y="673590"/>
            <a:ext cx="5913646" cy="1454066"/>
            <a:chOff x="457995" y="673590"/>
            <a:chExt cx="5913646" cy="1454066"/>
          </a:xfrm>
        </p:grpSpPr>
        <p:sp>
          <p:nvSpPr>
            <p:cNvPr id="10" name="TextBox 9"/>
            <p:cNvSpPr txBox="1"/>
            <p:nvPr/>
          </p:nvSpPr>
          <p:spPr>
            <a:xfrm>
              <a:off x="3371794" y="795405"/>
              <a:ext cx="2999847" cy="104644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Futura Condensed"/>
                  <a:cs typeface="Futura Condensed"/>
                </a:rPr>
                <a:t>OBJETIVOS</a:t>
              </a:r>
            </a:p>
            <a:p>
              <a:r>
                <a:rPr lang="en-US" sz="1200" dirty="0" smtClean="0">
                  <a:latin typeface="Futura Condensed"/>
                  <a:cs typeface="Futura Condensed"/>
                </a:rPr>
                <a:t>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completar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,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: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Crearán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baila</a:t>
              </a:r>
              <a:r>
                <a:rPr lang="en-US" sz="1200" dirty="0" smtClean="0">
                  <a:latin typeface="Futura Condensed"/>
                  <a:cs typeface="Futura Condensed"/>
                </a:rPr>
                <a:t> en Scratch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siguiendo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un manual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paso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paso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Construirán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experimentando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iterando</a:t>
              </a:r>
              <a:endParaRPr lang="en-US" sz="1200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57995" y="673590"/>
              <a:ext cx="281594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latin typeface="Futura Condensed"/>
                  <a:cs typeface="Futura Condensed"/>
                </a:rPr>
                <a:t>PASO A PASO</a:t>
              </a:r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2819113" y="794340"/>
              <a:ext cx="442062" cy="1123360"/>
              <a:chOff x="2853673" y="794340"/>
              <a:chExt cx="442062" cy="1123360"/>
            </a:xfrm>
          </p:grpSpPr>
          <p:cxnSp>
            <p:nvCxnSpPr>
              <p:cNvPr id="86" name="Straight Connector 85"/>
              <p:cNvCxnSpPr/>
              <p:nvPr/>
            </p:nvCxnSpPr>
            <p:spPr>
              <a:xfrm>
                <a:off x="3074704" y="794340"/>
                <a:ext cx="1" cy="1123360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H="1" flipV="1">
                <a:off x="2853673" y="794755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H="1" flipV="1">
                <a:off x="2853673" y="1912685"/>
                <a:ext cx="221032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074704" y="1343098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" name="TextBox 97"/>
            <p:cNvSpPr txBox="1"/>
            <p:nvPr/>
          </p:nvSpPr>
          <p:spPr>
            <a:xfrm>
              <a:off x="1685092" y="1694204"/>
              <a:ext cx="1092200" cy="433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en-US" sz="1000" baseline="-25000" dirty="0" smtClean="0">
                  <a:latin typeface="Futura Condensed"/>
                  <a:cs typeface="Futura Condensed"/>
                </a:rPr>
                <a:t>TIEMPO PROPUESTO</a:t>
              </a:r>
            </a:p>
            <a:p>
              <a:pPr algn="dist">
                <a:lnSpc>
                  <a:spcPct val="150000"/>
                </a:lnSpc>
              </a:pPr>
              <a:r>
                <a:rPr lang="en-US" sz="1000" dirty="0" smtClean="0">
                  <a:latin typeface="Futura Condensed"/>
                  <a:cs typeface="Futura Condensed"/>
                </a:rPr>
                <a:t>15–30 MINUTOS</a:t>
              </a:r>
            </a:p>
          </p:txBody>
        </p:sp>
        <p:pic>
          <p:nvPicPr>
            <p:cNvPr id="99" name="Picture 98" descr="15m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8577" y="1754376"/>
              <a:ext cx="324022" cy="324022"/>
            </a:xfrm>
            <a:prstGeom prst="rect">
              <a:avLst/>
            </a:prstGeom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28</a:t>
            </a:r>
            <a:endParaRPr lang="en-US" dirty="0"/>
          </a:p>
        </p:txBody>
      </p:sp>
      <p:grpSp>
        <p:nvGrpSpPr>
          <p:cNvPr id="54" name="Group 53"/>
          <p:cNvGrpSpPr/>
          <p:nvPr/>
        </p:nvGrpSpPr>
        <p:grpSpPr>
          <a:xfrm>
            <a:off x="551129" y="-1"/>
            <a:ext cx="493776" cy="2791969"/>
            <a:chOff x="551129" y="-1"/>
            <a:chExt cx="493776" cy="2791969"/>
          </a:xfrm>
        </p:grpSpPr>
        <p:pic>
          <p:nvPicPr>
            <p:cNvPr id="55" name="Picture 54" descr="Unit1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0"/>
              <a:ext cx="493776" cy="2791968"/>
            </a:xfrm>
            <a:prstGeom prst="rect">
              <a:avLst/>
            </a:prstGeom>
            <a:ln>
              <a:solidFill>
                <a:srgbClr val="FFFFFF"/>
              </a:solidFill>
            </a:ln>
          </p:spPr>
        </p:pic>
        <p:sp>
          <p:nvSpPr>
            <p:cNvPr id="56" name="TextBox 55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1: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2833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33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217" y="3903159"/>
            <a:ext cx="3685483" cy="2904006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26076" y="3857808"/>
            <a:ext cx="2971821" cy="1414183"/>
            <a:chOff x="426076" y="3857808"/>
            <a:chExt cx="2971821" cy="1414183"/>
          </a:xfrm>
        </p:grpSpPr>
        <p:sp>
          <p:nvSpPr>
            <p:cNvPr id="87" name="TextBox 86"/>
            <p:cNvSpPr txBox="1"/>
            <p:nvPr/>
          </p:nvSpPr>
          <p:spPr>
            <a:xfrm>
              <a:off x="444691" y="3857808"/>
              <a:ext cx="2953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COMIENZA POR AQUÍ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 flipV="1">
              <a:off x="535219" y="4194252"/>
              <a:ext cx="2717679" cy="2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26076" y="4228628"/>
              <a:ext cx="2885167" cy="1043363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Sigue</a:t>
              </a:r>
              <a:r>
                <a:rPr lang="en-US" sz="1200" dirty="0" smtClean="0">
                  <a:latin typeface="Futura Condensed"/>
                  <a:cs typeface="Futura Condensed"/>
                </a:rPr>
                <a:t> el manual Paso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paso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ventana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consejos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Añade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¡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Experimenta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personalizarlo</a:t>
              </a:r>
              <a:r>
                <a:rPr lang="en-US" sz="1200" dirty="0" smtClean="0">
                  <a:latin typeface="Futura Condensed"/>
                  <a:cs typeface="Futura Condensed"/>
                </a:rPr>
                <a:t>!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50924" y="8517982"/>
            <a:ext cx="2464723" cy="1200329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Intenta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grabar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propios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sonidos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Crea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distintos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fondos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Convierte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fiesta </a:t>
            </a:r>
            <a:r>
              <a:rPr lang="en-US" sz="1200" dirty="0" err="1" smtClean="0">
                <a:latin typeface="Futura Condensed"/>
                <a:cs typeface="Futura Condensed"/>
              </a:rPr>
              <a:t>añadiendo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personajes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bailen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Intenta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añadir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nuevo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disfraz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personaje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41615" y="7111851"/>
            <a:ext cx="28026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Futura Condensed"/>
                <a:cs typeface="Futura Condensed"/>
              </a:rPr>
              <a:t>¿Con </a:t>
            </a:r>
            <a:r>
              <a:rPr lang="en-US" sz="1100" dirty="0" err="1" smtClean="0">
                <a:latin typeface="Futura Condensed"/>
                <a:cs typeface="Futura Condensed"/>
              </a:rPr>
              <a:t>qué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bloques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quieres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experimentar</a:t>
            </a:r>
            <a:r>
              <a:rPr lang="en-US" sz="1100" dirty="0" smtClean="0">
                <a:latin typeface="Futura Condensed"/>
                <a:cs typeface="Futura Condensed"/>
              </a:rPr>
              <a:t>?</a:t>
            </a:r>
            <a:endParaRPr lang="en-US" sz="1100" dirty="0">
              <a:latin typeface="Futura Condensed"/>
              <a:cs typeface="Futura Condense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1" y="7871074"/>
            <a:ext cx="7772401" cy="532604"/>
            <a:chOff x="-1" y="7871074"/>
            <a:chExt cx="7772401" cy="532604"/>
          </a:xfrm>
        </p:grpSpPr>
        <p:sp>
          <p:nvSpPr>
            <p:cNvPr id="33" name="Rectangle 32"/>
            <p:cNvSpPr/>
            <p:nvPr/>
          </p:nvSpPr>
          <p:spPr>
            <a:xfrm>
              <a:off x="-1" y="7871074"/>
              <a:ext cx="7772401" cy="410457"/>
            </a:xfrm>
            <a:prstGeom prst="rect">
              <a:avLst/>
            </a:prstGeom>
            <a:solidFill>
              <a:srgbClr val="1B93D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Diamond 33"/>
            <p:cNvSpPr/>
            <p:nvPr/>
          </p:nvSpPr>
          <p:spPr>
            <a:xfrm>
              <a:off x="1398022" y="8077594"/>
              <a:ext cx="381000" cy="326084"/>
            </a:xfrm>
            <a:prstGeom prst="diamond">
              <a:avLst/>
            </a:prstGeom>
            <a:solidFill>
              <a:srgbClr val="1B93D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Diamond 34"/>
            <p:cNvSpPr/>
            <p:nvPr/>
          </p:nvSpPr>
          <p:spPr>
            <a:xfrm>
              <a:off x="5277046" y="8066025"/>
              <a:ext cx="381000" cy="326084"/>
            </a:xfrm>
            <a:prstGeom prst="diamond">
              <a:avLst/>
            </a:prstGeom>
            <a:solidFill>
              <a:srgbClr val="1B93D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0" y="7879206"/>
              <a:ext cx="3185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COSAS QUE PROBAR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185510" y="7884634"/>
              <a:ext cx="4586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¿HAS TERMINADO?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3411201" y="8517982"/>
            <a:ext cx="4073332" cy="101566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Step</a:t>
            </a:r>
            <a:r>
              <a:rPr lang="en-US" sz="1200" kern="1100" spc="-20" dirty="0">
                <a:latin typeface="Futura Condensed"/>
                <a:cs typeface="Futura Condensed"/>
              </a:rPr>
              <a:t>-by-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Step: </a:t>
            </a:r>
            <a:r>
              <a:rPr lang="en-US" sz="1000" dirty="0">
                <a:latin typeface="Futura Condensed"/>
                <a:cs typeface="Futura Condensed"/>
              </a:rPr>
              <a:t>http://</a:t>
            </a:r>
            <a:r>
              <a:rPr lang="en-US" sz="1000" dirty="0" err="1">
                <a:latin typeface="Futura Condensed"/>
                <a:cs typeface="Futura Condensed"/>
              </a:rPr>
              <a:t>scratch.mit.edu</a:t>
            </a:r>
            <a:r>
              <a:rPr lang="en-US" sz="1000" dirty="0">
                <a:latin typeface="Futura Condensed"/>
                <a:cs typeface="Futura Condensed"/>
              </a:rPr>
              <a:t>/studios/</a:t>
            </a:r>
            <a:r>
              <a:rPr lang="en-US" sz="1000" dirty="0" smtClean="0">
                <a:latin typeface="Futura Condensed"/>
                <a:cs typeface="Futura Condensed"/>
              </a:rPr>
              <a:t>475476</a:t>
            </a:r>
            <a:endParaRPr lang="en-US" sz="1000" kern="1100" spc="-2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Desafíate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ti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mismo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para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hacer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más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cosas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Juega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añadir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nuevos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bloques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,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sonidos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o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movimientos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Ayuda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Escoge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algunos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bloques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nuevos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los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que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experimentar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 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Pruébalos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3185510" y="8392109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971880" y="3284044"/>
            <a:ext cx="1288767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185510" y="4423975"/>
            <a:ext cx="2253294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1779022" y="4898528"/>
            <a:ext cx="793252" cy="456633"/>
            <a:chOff x="2150098" y="4643960"/>
            <a:chExt cx="422176" cy="711202"/>
          </a:xfrm>
        </p:grpSpPr>
        <p:cxnSp>
          <p:nvCxnSpPr>
            <p:cNvPr id="36" name="Straight Arrow Connector 35"/>
            <p:cNvCxnSpPr/>
            <p:nvPr/>
          </p:nvCxnSpPr>
          <p:spPr>
            <a:xfrm>
              <a:off x="2150098" y="4649428"/>
              <a:ext cx="422176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>
              <a:off x="2563136" y="4643960"/>
              <a:ext cx="1" cy="711202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434671" y="1520727"/>
            <a:ext cx="2357171" cy="1890627"/>
            <a:chOff x="427473" y="1520727"/>
            <a:chExt cx="2357171" cy="1890627"/>
          </a:xfrm>
        </p:grpSpPr>
        <p:sp>
          <p:nvSpPr>
            <p:cNvPr id="63" name="TextBox 62"/>
            <p:cNvSpPr txBox="1"/>
            <p:nvPr/>
          </p:nvSpPr>
          <p:spPr>
            <a:xfrm>
              <a:off x="538370" y="1520727"/>
              <a:ext cx="2159128" cy="55399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¿NUEVO EN SCRATCH? ¡CREA TU PRIMER PROYECTO SCRATCH!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27473" y="2211025"/>
              <a:ext cx="235717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En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seguirás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el manual Paso a Paso de la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ventana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consejos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gato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baila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en Scratch.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vez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completes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todos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pasos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experimenta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añadiendo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Scratch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personalizar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.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634713" y="443435"/>
            <a:ext cx="587627" cy="1336089"/>
            <a:chOff x="2634713" y="443435"/>
            <a:chExt cx="587627" cy="1336089"/>
          </a:xfrm>
        </p:grpSpPr>
        <p:grpSp>
          <p:nvGrpSpPr>
            <p:cNvPr id="41" name="Group 40"/>
            <p:cNvGrpSpPr/>
            <p:nvPr/>
          </p:nvGrpSpPr>
          <p:grpSpPr>
            <a:xfrm>
              <a:off x="2634713" y="443435"/>
              <a:ext cx="587625" cy="1336089"/>
              <a:chOff x="2207974" y="4643960"/>
              <a:chExt cx="355163" cy="656327"/>
            </a:xfrm>
          </p:grpSpPr>
          <p:cxnSp>
            <p:nvCxnSpPr>
              <p:cNvPr id="44" name="Straight Arrow Connector 43"/>
              <p:cNvCxnSpPr/>
              <p:nvPr/>
            </p:nvCxnSpPr>
            <p:spPr>
              <a:xfrm>
                <a:off x="2207974" y="4646880"/>
                <a:ext cx="355162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2" name="Straight Arrow Connector 41"/>
            <p:cNvCxnSpPr/>
            <p:nvPr/>
          </p:nvCxnSpPr>
          <p:spPr>
            <a:xfrm>
              <a:off x="2634715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457995" y="639329"/>
            <a:ext cx="28159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Futura Condensed"/>
                <a:cs typeface="Futura Condensed"/>
              </a:rPr>
              <a:t>PASO A PASO</a:t>
            </a:r>
          </a:p>
        </p:txBody>
      </p:sp>
      <p:pic>
        <p:nvPicPr>
          <p:cNvPr id="4" name="Imagen 3" descr="33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293" y="699923"/>
            <a:ext cx="3668407" cy="2711431"/>
          </a:xfrm>
          <a:prstGeom prst="rect">
            <a:avLst/>
          </a:prstGeom>
        </p:spPr>
      </p:pic>
      <p:pic>
        <p:nvPicPr>
          <p:cNvPr id="7" name="Imagen 6" descr="33-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53" y="5367212"/>
            <a:ext cx="2081493" cy="156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90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22410" y="2046240"/>
            <a:ext cx="7324590" cy="954107"/>
            <a:chOff x="422410" y="2046240"/>
            <a:chExt cx="7324590" cy="954107"/>
          </a:xfrm>
        </p:grpSpPr>
        <p:sp>
          <p:nvSpPr>
            <p:cNvPr id="54" name="Diamond 53"/>
            <p:cNvSpPr/>
            <p:nvPr/>
          </p:nvSpPr>
          <p:spPr>
            <a:xfrm>
              <a:off x="6965252" y="2133579"/>
              <a:ext cx="781748" cy="781748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22410" y="2046240"/>
              <a:ext cx="2874286" cy="95410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DESCRIPCIÓN DE LA ACTIVIDAD DESCRIPTION</a:t>
              </a:r>
              <a:endParaRPr lang="en-US" sz="28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57995" y="2830659"/>
            <a:ext cx="3324338" cy="4191262"/>
            <a:chOff x="422410" y="2830659"/>
            <a:chExt cx="3324338" cy="4191262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69331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Ayuda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iniciar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sesión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la web de Scratch y a pulsar en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botón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iniciar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nuevo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distribuir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10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guiar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durante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 smtClean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creen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solo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estos</a:t>
              </a:r>
              <a:r>
                <a:rPr lang="en-US" sz="1200" dirty="0" smtClean="0">
                  <a:latin typeface="Futura Condensed"/>
                  <a:cs typeface="Futura Condensed"/>
                </a:rPr>
                <a:t> 10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: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ir</a:t>
              </a:r>
              <a:r>
                <a:rPr lang="en-US" sz="1200" dirty="0" smtClean="0">
                  <a:latin typeface="Futura Condensed"/>
                  <a:cs typeface="Futura Condensed"/>
                </a:rPr>
                <a:t> a,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deslizar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decir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mostrar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esconder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fijar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tamaño</a:t>
              </a:r>
              <a:r>
                <a:rPr lang="en-US" sz="1200" dirty="0" smtClean="0">
                  <a:latin typeface="Futura Condensed"/>
                  <a:cs typeface="Futura Condensed"/>
                </a:rPr>
                <a:t> a,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tocar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sonido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esperar</a:t>
              </a:r>
              <a:r>
                <a:rPr lang="en-US" sz="1200" dirty="0" smtClean="0">
                  <a:latin typeface="Futura Condensed"/>
                  <a:cs typeface="Futura Condensed"/>
                </a:rPr>
                <a:t>,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clickear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objeto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esperar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repetir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Recuerda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deben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usar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menos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vez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,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anímalos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experimentar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distintos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personajes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disfraces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fondos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spc="-1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10" dirty="0" err="1" smtClean="0">
                  <a:latin typeface="Futura Condensed"/>
                  <a:cs typeface="Futura Condensed"/>
                </a:rPr>
                <a:t>Invita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compartir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crítica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ver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Crítica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0).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Opcionalmente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, los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podrían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añadir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10 Blocks o al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reflexionen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proceso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contestando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debate.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9" name="Straight Connector 78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4007796" y="2830659"/>
            <a:ext cx="3307404" cy="1144151"/>
            <a:chOff x="3992282" y="2830659"/>
            <a:chExt cx="3307404" cy="1144151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479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10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10 </a:t>
              </a:r>
              <a:r>
                <a:rPr lang="en-US" sz="1200" dirty="0">
                  <a:latin typeface="Futura Condensed"/>
                  <a:cs typeface="Futura Condensed"/>
                </a:rPr>
                <a:t>Blocks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r>
                <a:rPr lang="en-US" sz="1200" dirty="0" smtClean="0">
                  <a:latin typeface="Futura Condensed"/>
                  <a:cs typeface="Futura Condensed"/>
                </a:rPr>
                <a:t>      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/studios/475480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0" name="Straight Connector 79"/>
            <p:cNvCxnSpPr/>
            <p:nvPr/>
          </p:nvCxnSpPr>
          <p:spPr>
            <a:xfrm flipV="1">
              <a:off x="4089400" y="3162617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4007796" y="4085824"/>
            <a:ext cx="3307404" cy="1326824"/>
            <a:chOff x="3992282" y="2832776"/>
            <a:chExt cx="3307404" cy="1326824"/>
          </a:xfrm>
        </p:grpSpPr>
        <p:sp>
          <p:nvSpPr>
            <p:cNvPr id="89" name="TextBox 88"/>
            <p:cNvSpPr txBox="1"/>
            <p:nvPr/>
          </p:nvSpPr>
          <p:spPr>
            <a:xfrm>
              <a:off x="4089400" y="3328603"/>
              <a:ext cx="3117152" cy="83099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resultó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difícil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utilizar</a:t>
              </a:r>
              <a:r>
                <a:rPr lang="en-US" sz="1200" dirty="0" smtClean="0">
                  <a:latin typeface="Futura Condensed"/>
                  <a:cs typeface="Futura Condensed"/>
                </a:rPr>
                <a:t> solo 10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>
                  <a:latin typeface="Futura Condensed"/>
                  <a:cs typeface="Futura Condensed"/>
                </a:rPr>
                <a:t>¿</a:t>
              </a:r>
              <a:r>
                <a:rPr lang="en-US" sz="1200" dirty="0" err="1">
                  <a:latin typeface="Futura Condensed"/>
                  <a:cs typeface="Futura Condensed"/>
                </a:rPr>
                <a:t>Qué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te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resultó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sencillo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poder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utilizar</a:t>
              </a:r>
              <a:r>
                <a:rPr lang="en-US" sz="1200" dirty="0">
                  <a:latin typeface="Futura Condensed"/>
                  <a:cs typeface="Futura Condensed"/>
                </a:rPr>
                <a:t> solo 10 </a:t>
              </a:r>
              <a:r>
                <a:rPr lang="en-US" sz="1200" dirty="0" err="1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ha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hecho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cosas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modo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1" name="Straight Connector 90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>
            <a:off x="4007796" y="5523373"/>
            <a:ext cx="3307404" cy="1326824"/>
            <a:chOff x="3992282" y="2832776"/>
            <a:chExt cx="3307404" cy="1326824"/>
          </a:xfrm>
        </p:grpSpPr>
        <p:sp>
          <p:nvSpPr>
            <p:cNvPr id="86" name="TextBox 85"/>
            <p:cNvSpPr txBox="1"/>
            <p:nvPr/>
          </p:nvSpPr>
          <p:spPr>
            <a:xfrm>
              <a:off x="4089400" y="3328603"/>
              <a:ext cx="3117152" cy="83099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¿Han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incluido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10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reaccionado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a la idea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restricciones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?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sacar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conclusión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modo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aprender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00" name="Straight Connector 9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59" name="TextBox 58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65" name="Straight Connector 64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67" name="TextBox 66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69" name="Straight Connector 68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6" name="TextBox 75"/>
          <p:cNvSpPr txBox="1"/>
          <p:nvPr/>
        </p:nvSpPr>
        <p:spPr>
          <a:xfrm>
            <a:off x="551129" y="8142739"/>
            <a:ext cx="3231204" cy="101566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¡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sorprendente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todo</a:t>
            </a:r>
            <a:r>
              <a:rPr lang="en-US" sz="1200" dirty="0" smtClean="0">
                <a:latin typeface="Futura Condensed"/>
                <a:cs typeface="Futura Condensed"/>
              </a:rPr>
              <a:t> lo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hacerse</a:t>
            </a:r>
            <a:r>
              <a:rPr lang="en-US" sz="1200" dirty="0" smtClean="0">
                <a:latin typeface="Futura Condensed"/>
                <a:cs typeface="Futura Condensed"/>
              </a:rPr>
              <a:t> con 10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! </a:t>
            </a:r>
            <a:r>
              <a:rPr lang="en-US" sz="1200" dirty="0" err="1" smtClean="0">
                <a:latin typeface="Futura Condensed"/>
                <a:cs typeface="Futura Condensed"/>
              </a:rPr>
              <a:t>Aprovecha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oportunidad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promover</a:t>
            </a:r>
            <a:r>
              <a:rPr lang="en-US" sz="1200" dirty="0" smtClean="0">
                <a:latin typeface="Futura Condensed"/>
                <a:cs typeface="Futura Condensed"/>
              </a:rPr>
              <a:t> ideas </a:t>
            </a:r>
            <a:r>
              <a:rPr lang="en-US" sz="1200" dirty="0" err="1" smtClean="0">
                <a:latin typeface="Futura Condensed"/>
                <a:cs typeface="Futura Condensed"/>
              </a:rPr>
              <a:t>distintas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celebrar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creatividad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invitando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presentar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a la </a:t>
            </a:r>
            <a:r>
              <a:rPr lang="en-US" sz="1200" dirty="0" err="1" smtClean="0">
                <a:latin typeface="Futura Condensed"/>
                <a:cs typeface="Futura Condensed"/>
              </a:rPr>
              <a:t>clase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explorando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estudio</a:t>
            </a:r>
            <a:r>
              <a:rPr lang="en-US" sz="1200" dirty="0" smtClean="0">
                <a:latin typeface="Futura Condensed"/>
                <a:cs typeface="Futura Condensed"/>
              </a:rPr>
              <a:t> 10 Blocks.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096988" y="701418"/>
            <a:ext cx="6125078" cy="1426238"/>
            <a:chOff x="246563" y="701418"/>
            <a:chExt cx="6125078" cy="1426238"/>
          </a:xfrm>
        </p:grpSpPr>
        <p:grpSp>
          <p:nvGrpSpPr>
            <p:cNvPr id="108" name="Group 107"/>
            <p:cNvGrpSpPr/>
            <p:nvPr/>
          </p:nvGrpSpPr>
          <p:grpSpPr>
            <a:xfrm>
              <a:off x="246563" y="701418"/>
              <a:ext cx="6125078" cy="955761"/>
              <a:chOff x="246563" y="701418"/>
              <a:chExt cx="6125078" cy="955761"/>
            </a:xfrm>
          </p:grpSpPr>
          <p:sp>
            <p:nvSpPr>
              <p:cNvPr id="109" name="TextBox 108"/>
              <p:cNvSpPr txBox="1"/>
              <p:nvPr/>
            </p:nvSpPr>
            <p:spPr>
              <a:xfrm>
                <a:off x="3371794" y="795405"/>
                <a:ext cx="2999847" cy="861774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Futura Condensed"/>
                    <a:cs typeface="Futura Condensed"/>
                  </a:rPr>
                  <a:t>OBJETIVOS</a:t>
                </a:r>
              </a:p>
              <a:p>
                <a:r>
                  <a:rPr lang="en-US" sz="1200" dirty="0" smtClean="0">
                    <a:latin typeface="Futura Condensed"/>
                    <a:cs typeface="Futura Condensed"/>
                  </a:rPr>
                  <a:t>Al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completar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actividad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,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estudiantes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:</a:t>
                </a: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Crearán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proyecto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con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restricción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poder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utilizar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solamente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10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bloques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246563" y="701418"/>
                <a:ext cx="290205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dirty="0" smtClean="0">
                    <a:latin typeface="Futura Condensed"/>
                    <a:cs typeface="Futura Condensed"/>
                  </a:rPr>
                  <a:t>10 BLOQUES</a:t>
                </a:r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2819113" y="794340"/>
              <a:ext cx="485262" cy="1123360"/>
              <a:chOff x="2853673" y="794340"/>
              <a:chExt cx="485262" cy="1123360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3117904" y="794340"/>
                <a:ext cx="1" cy="1123360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flipH="1" flipV="1">
                <a:off x="2853673" y="794755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H="1" flipV="1">
                <a:off x="2853673" y="1912685"/>
                <a:ext cx="221032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V="1">
                <a:off x="3117904" y="1343098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6" name="TextBox 95"/>
            <p:cNvSpPr txBox="1"/>
            <p:nvPr/>
          </p:nvSpPr>
          <p:spPr>
            <a:xfrm>
              <a:off x="1685092" y="1694204"/>
              <a:ext cx="1092200" cy="433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en-US" sz="1000" baseline="-25000" dirty="0" smtClean="0">
                  <a:latin typeface="Futura Condensed"/>
                  <a:cs typeface="Futura Condensed"/>
                </a:rPr>
                <a:t>TIEMPO PROPUESTO</a:t>
              </a:r>
            </a:p>
            <a:p>
              <a:pPr algn="dist">
                <a:lnSpc>
                  <a:spcPct val="150000"/>
                </a:lnSpc>
              </a:pPr>
              <a:r>
                <a:rPr lang="en-US" sz="1000" dirty="0" smtClean="0">
                  <a:latin typeface="Futura Condensed"/>
                  <a:cs typeface="Futura Condensed"/>
                </a:rPr>
                <a:t>15–30 MINUTOS</a:t>
              </a:r>
            </a:p>
          </p:txBody>
        </p:sp>
        <p:pic>
          <p:nvPicPr>
            <p:cNvPr id="97" name="Picture 96" descr="15m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8577" y="1754376"/>
              <a:ext cx="324022" cy="324022"/>
            </a:xfrm>
            <a:prstGeom prst="rect">
              <a:avLst/>
            </a:prstGeom>
          </p:spPr>
        </p:pic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30</a:t>
            </a:r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551129" y="-1"/>
            <a:ext cx="493776" cy="2791969"/>
            <a:chOff x="551129" y="-1"/>
            <a:chExt cx="493776" cy="2791969"/>
          </a:xfrm>
        </p:grpSpPr>
        <p:pic>
          <p:nvPicPr>
            <p:cNvPr id="51" name="Picture 50" descr="Unit1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0"/>
              <a:ext cx="493776" cy="2791968"/>
            </a:xfrm>
            <a:prstGeom prst="rect">
              <a:avLst/>
            </a:prstGeom>
            <a:ln>
              <a:solidFill>
                <a:srgbClr val="FFFFFF"/>
              </a:solidFill>
            </a:ln>
          </p:spPr>
        </p:pic>
        <p:sp>
          <p:nvSpPr>
            <p:cNvPr id="52" name="TextBox 51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1: ACTIVIADAD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5692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6347437"/>
            <a:ext cx="7772400" cy="2153959"/>
            <a:chOff x="2697559" y="6347437"/>
            <a:chExt cx="7772400" cy="2153959"/>
          </a:xfrm>
        </p:grpSpPr>
        <p:sp>
          <p:nvSpPr>
            <p:cNvPr id="43" name="Rectangle 42"/>
            <p:cNvSpPr/>
            <p:nvPr/>
          </p:nvSpPr>
          <p:spPr>
            <a:xfrm>
              <a:off x="2697559" y="7858302"/>
              <a:ext cx="7772400" cy="410457"/>
            </a:xfrm>
            <a:prstGeom prst="rect">
              <a:avLst/>
            </a:prstGeom>
            <a:solidFill>
              <a:srgbClr val="1B93D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Diamond 44"/>
            <p:cNvSpPr/>
            <p:nvPr/>
          </p:nvSpPr>
          <p:spPr>
            <a:xfrm>
              <a:off x="8398248" y="8053244"/>
              <a:ext cx="333576" cy="326083"/>
            </a:xfrm>
            <a:prstGeom prst="diamond">
              <a:avLst/>
            </a:prstGeom>
            <a:solidFill>
              <a:srgbClr val="1B93D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660114" y="7871867"/>
              <a:ext cx="3809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¿HAS ACABADO?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53" name="Oval Callout 52"/>
            <p:cNvSpPr/>
            <p:nvPr/>
          </p:nvSpPr>
          <p:spPr>
            <a:xfrm rot="15462013" flipV="1">
              <a:off x="3128725" y="6206318"/>
              <a:ext cx="2153959" cy="2436197"/>
            </a:xfrm>
            <a:prstGeom prst="wedgeEllipseCallout">
              <a:avLst>
                <a:gd name="adj1" fmla="val -36970"/>
                <a:gd name="adj2" fmla="val 48187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76200" cap="rnd" cmpd="sng">
              <a:solidFill>
                <a:schemeClr val="bg1"/>
              </a:solidFill>
              <a:prstDash val="solid"/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rmAutofit/>
            </a:bodyPr>
            <a:lstStyle/>
            <a:p>
              <a:pPr algn="ctr"/>
              <a:r>
                <a:rPr lang="en-US" sz="3200" kern="1300" dirty="0" smtClean="0">
                  <a:solidFill>
                    <a:srgbClr val="1B93DD"/>
                  </a:solidFill>
                  <a:latin typeface="Futura Condensed"/>
                  <a:cs typeface="Futura Condensed"/>
                </a:rPr>
                <a:t>¿ATASCADO?</a:t>
              </a:r>
            </a:p>
            <a:p>
              <a:pPr algn="ctr"/>
              <a:r>
                <a:rPr lang="es-ES_tradnl" sz="1600" kern="1300" baseline="-25000" dirty="0" smtClean="0">
                  <a:solidFill>
                    <a:srgbClr val="1B93DD"/>
                  </a:solidFill>
                  <a:latin typeface="Futura Condensed"/>
                  <a:cs typeface="Futura Condensed"/>
                </a:rPr>
                <a:t>¡NO PASA NADA! PRUEBA ESTO…</a:t>
              </a:r>
              <a:endParaRPr lang="en-US" sz="1600" kern="1300" baseline="-25000" dirty="0" smtClean="0">
                <a:solidFill>
                  <a:srgbClr val="1B93DD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170500" y="8517982"/>
            <a:ext cx="3330967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10 Blocks:</a:t>
            </a:r>
            <a:endParaRPr lang="en-US" sz="1200" dirty="0" smtClean="0">
              <a:latin typeface="Futura Condensed"/>
              <a:cs typeface="Futura Condensed"/>
            </a:endParaRPr>
          </a:p>
          <a:p>
            <a:r>
              <a:rPr lang="en-US" sz="1200" dirty="0" smtClean="0">
                <a:latin typeface="Futura Condensed"/>
                <a:cs typeface="Futura Condensed"/>
              </a:rPr>
              <a:t>     </a:t>
            </a:r>
            <a:r>
              <a:rPr lang="en-US" sz="1000" dirty="0" smtClean="0">
                <a:latin typeface="Futura Condensed"/>
                <a:cs typeface="Futura Condensed"/>
              </a:rPr>
              <a:t>http</a:t>
            </a:r>
            <a:r>
              <a:rPr lang="en-US" sz="1000" dirty="0">
                <a:latin typeface="Futura Condensed"/>
                <a:cs typeface="Futura Condensed"/>
              </a:rPr>
              <a:t>://</a:t>
            </a:r>
            <a:r>
              <a:rPr lang="en-US" sz="1000" dirty="0" err="1">
                <a:latin typeface="Futura Condensed"/>
                <a:cs typeface="Futura Condensed"/>
              </a:rPr>
              <a:t>scratch.mit.edu</a:t>
            </a:r>
            <a:r>
              <a:rPr lang="en-US" sz="1000" dirty="0">
                <a:latin typeface="Futura Condensed"/>
                <a:cs typeface="Futura Condensed"/>
              </a:rPr>
              <a:t>/studios/</a:t>
            </a:r>
            <a:r>
              <a:rPr lang="en-US" sz="1000" dirty="0" smtClean="0">
                <a:latin typeface="Futura Condensed"/>
                <a:cs typeface="Futura Condensed"/>
              </a:rPr>
              <a:t>475480   </a:t>
            </a:r>
            <a:endParaRPr lang="en-US" sz="1200" kern="1100" spc="-2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Juega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distintos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personajes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disfraces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fondos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kern="1100" spc="-2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Desafíate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ti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mismo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ver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cuántos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distintos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puedes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crear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10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bloques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Intercambia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otro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reinventad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vuestras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creaciones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27390" y="3857808"/>
            <a:ext cx="2970507" cy="1178360"/>
            <a:chOff x="427390" y="3857808"/>
            <a:chExt cx="2970507" cy="1178360"/>
          </a:xfrm>
        </p:grpSpPr>
        <p:sp>
          <p:nvSpPr>
            <p:cNvPr id="58" name="TextBox 57"/>
            <p:cNvSpPr txBox="1"/>
            <p:nvPr/>
          </p:nvSpPr>
          <p:spPr>
            <a:xfrm>
              <a:off x="444691" y="3857808"/>
              <a:ext cx="2953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COMIENZA POR AQUÍ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27390" y="4232870"/>
              <a:ext cx="2885166" cy="803298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Prueba</a:t>
              </a:r>
              <a:r>
                <a:rPr lang="en-US" sz="1200" dirty="0" smtClean="0">
                  <a:latin typeface="Futura Condensed"/>
                  <a:cs typeface="Futura Condensed"/>
                </a:rPr>
                <a:t> ideas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experimentando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Mezcla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distintos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modos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¡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Repite</a:t>
              </a:r>
              <a:r>
                <a:rPr lang="en-US" sz="1200" dirty="0" smtClean="0">
                  <a:latin typeface="Futura Condensed"/>
                  <a:cs typeface="Futura Condensed"/>
                </a:rPr>
                <a:t>!</a:t>
              </a: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437548" y="8517982"/>
            <a:ext cx="3227327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Prueba</a:t>
            </a:r>
            <a:r>
              <a:rPr lang="en-US" sz="1200" dirty="0" smtClean="0">
                <a:latin typeface="Futura Condensed"/>
                <a:cs typeface="Futura Condensed"/>
              </a:rPr>
              <a:t> ideas </a:t>
            </a:r>
            <a:r>
              <a:rPr lang="en-US" sz="1200" dirty="0" err="1" smtClean="0">
                <a:latin typeface="Futura Condensed"/>
                <a:cs typeface="Futura Condensed"/>
              </a:rPr>
              <a:t>intentando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distintas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combinaciones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Mezcla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une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hasta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encuentres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algo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interesa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¡</a:t>
            </a:r>
            <a:r>
              <a:rPr lang="en-US" sz="1200" dirty="0" err="1" smtClean="0">
                <a:latin typeface="Futura Condensed"/>
                <a:cs typeface="Futura Condensed"/>
              </a:rPr>
              <a:t>Intercambia</a:t>
            </a:r>
            <a:r>
              <a:rPr lang="en-US" sz="1200" dirty="0" smtClean="0">
                <a:latin typeface="Futura Condensed"/>
                <a:cs typeface="Futura Condensed"/>
              </a:rPr>
              <a:t> ideas con un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dirty="0" smtClean="0">
                <a:latin typeface="Futura Condensed"/>
                <a:cs typeface="Futura Condensed"/>
              </a:rPr>
              <a:t>!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Explora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ver</a:t>
            </a:r>
            <a:r>
              <a:rPr lang="en-US" sz="1200" dirty="0" smtClean="0">
                <a:latin typeface="Futura Condensed"/>
                <a:cs typeface="Futura Condensed"/>
              </a:rPr>
              <a:t> lo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haciendo</a:t>
            </a:r>
            <a:r>
              <a:rPr lang="en-US" sz="1200" dirty="0" smtClean="0">
                <a:latin typeface="Futura Condensed"/>
                <a:cs typeface="Futura Condensed"/>
              </a:rPr>
              <a:t> con Scratch. ¡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estupenda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fuente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inspiración</a:t>
            </a:r>
            <a:r>
              <a:rPr lang="en-US" sz="1200" dirty="0" smtClean="0">
                <a:latin typeface="Futura Condensed"/>
                <a:cs typeface="Futura Condensed"/>
              </a:rPr>
              <a:t>!</a:t>
            </a:r>
            <a:endParaRPr lang="en-US" sz="1200" dirty="0">
              <a:latin typeface="Futura Condensed"/>
              <a:cs typeface="Futura Condensed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396255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450133" y="1521631"/>
            <a:ext cx="2247426" cy="1524684"/>
            <a:chOff x="448413" y="1521631"/>
            <a:chExt cx="2247426" cy="1524684"/>
          </a:xfrm>
        </p:grpSpPr>
        <p:sp>
          <p:nvSpPr>
            <p:cNvPr id="10" name="TextBox 9"/>
            <p:cNvSpPr txBox="1"/>
            <p:nvPr/>
          </p:nvSpPr>
          <p:spPr>
            <a:xfrm>
              <a:off x="535725" y="1521631"/>
              <a:ext cx="2160114" cy="55399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¿QUÉ PUEDES CREAR CON SOLO 10 BLOQUES?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8413" y="2215318"/>
              <a:ext cx="2238960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 err="1" smtClean="0">
                  <a:latin typeface="Futura Condensed"/>
                  <a:cs typeface="Futura Condensed"/>
                </a:rPr>
                <a:t>Crea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solo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estos</a:t>
              </a:r>
              <a:r>
                <a:rPr lang="en-US" sz="1200" dirty="0" smtClean="0">
                  <a:latin typeface="Futura Condensed"/>
                  <a:cs typeface="Futura Condensed"/>
                </a:rPr>
                <a:t> 10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Úsalos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, dos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tantas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veces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quieras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pero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menos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úsalos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vez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41" name="Straight Connector 40"/>
          <p:cNvCxnSpPr/>
          <p:nvPr/>
        </p:nvCxnSpPr>
        <p:spPr>
          <a:xfrm flipV="1">
            <a:off x="535219" y="4194252"/>
            <a:ext cx="2717679" cy="2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06154" y="606212"/>
            <a:ext cx="29399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Futura Condensed"/>
                <a:cs typeface="Futura Condensed"/>
              </a:rPr>
              <a:t>10 BLOQUES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2571138" y="443435"/>
            <a:ext cx="651202" cy="1336089"/>
            <a:chOff x="2571138" y="443435"/>
            <a:chExt cx="651202" cy="1336089"/>
          </a:xfrm>
        </p:grpSpPr>
        <p:grpSp>
          <p:nvGrpSpPr>
            <p:cNvPr id="66" name="Group 65"/>
            <p:cNvGrpSpPr/>
            <p:nvPr/>
          </p:nvGrpSpPr>
          <p:grpSpPr>
            <a:xfrm>
              <a:off x="2571138" y="443435"/>
              <a:ext cx="651202" cy="1336089"/>
              <a:chOff x="2169548" y="4643960"/>
              <a:chExt cx="393589" cy="656327"/>
            </a:xfrm>
          </p:grpSpPr>
          <p:cxnSp>
            <p:nvCxnSpPr>
              <p:cNvPr id="69" name="Straight Arrow Connector 68"/>
              <p:cNvCxnSpPr/>
              <p:nvPr/>
            </p:nvCxnSpPr>
            <p:spPr>
              <a:xfrm>
                <a:off x="2169548" y="4646880"/>
                <a:ext cx="39358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7" name="Straight Arrow Connector 66"/>
            <p:cNvCxnSpPr/>
            <p:nvPr/>
          </p:nvCxnSpPr>
          <p:spPr>
            <a:xfrm>
              <a:off x="2576323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Imagen 2" descr="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091" y="554201"/>
            <a:ext cx="3862376" cy="688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54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007796" y="2830659"/>
            <a:ext cx="3307404" cy="1698273"/>
            <a:chOff x="3992282" y="2830659"/>
            <a:chExt cx="3307404" cy="1698273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1200329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Mi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Ejemplos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estudios</a:t>
              </a:r>
              <a:r>
                <a:rPr lang="en-US" sz="1200" dirty="0" smtClean="0">
                  <a:latin typeface="Futura Condensed"/>
                  <a:cs typeface="Futura Condensed"/>
                </a:rPr>
                <a:t/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</a:t>
              </a:r>
              <a:r>
                <a:rPr lang="en-US" sz="1200" dirty="0" smtClean="0">
                  <a:latin typeface="Futura Condensed"/>
                  <a:cs typeface="Futura Condensed"/>
                </a:rPr>
                <a:t>211580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</a:t>
              </a:r>
              <a:r>
                <a:rPr lang="en-US" sz="1200" dirty="0" smtClean="0">
                  <a:latin typeface="Futura Condensed"/>
                  <a:cs typeface="Futura Condensed"/>
                </a:rPr>
                <a:t>138296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</a:t>
              </a:r>
              <a:r>
                <a:rPr lang="en-US" sz="1200" dirty="0" smtClean="0">
                  <a:latin typeface="Futura Condensed"/>
                  <a:cs typeface="Futura Condensed"/>
                </a:rPr>
                <a:t>138297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/studios/138298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57995" y="2830659"/>
            <a:ext cx="3324338" cy="4468261"/>
            <a:chOff x="422410" y="2830659"/>
            <a:chExt cx="3324338" cy="4468261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97031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comenzar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mostrando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nuevo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distribuyendo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Mi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De forma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opcional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mostrar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inspirar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enlaces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recursos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10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minutos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naveguen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página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inicio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Scratch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busquen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interesantes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página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Explorar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identifiquen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menos</a:t>
              </a:r>
              <a:r>
                <a:rPr lang="en-US" sz="1200" dirty="0" smtClean="0">
                  <a:latin typeface="Futura Condensed"/>
                  <a:cs typeface="Futura Condensed"/>
                </a:rPr>
                <a:t> 3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coger</a:t>
              </a:r>
              <a:r>
                <a:rPr lang="en-US" sz="1200" dirty="0" smtClean="0">
                  <a:latin typeface="Futura Condensed"/>
                  <a:cs typeface="Futura Condensed"/>
                </a:rPr>
                <a:t> ideas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propio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Ayuda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nuevo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desde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página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Mis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cosas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añadir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escogidos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Invita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enfoque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encontrar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inspiradores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Sugerimos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trabajar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parejas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debatir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estrategias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búsqueda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reflexionen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proceso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descubrimiento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respondiendo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o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debate.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6" name="Straight Connector 75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/>
          <p:cNvGrpSpPr/>
          <p:nvPr/>
        </p:nvGrpSpPr>
        <p:grpSpPr>
          <a:xfrm>
            <a:off x="4007796" y="4557666"/>
            <a:ext cx="3307404" cy="1880822"/>
            <a:chOff x="3992282" y="2832776"/>
            <a:chExt cx="3307404" cy="1880822"/>
          </a:xfrm>
        </p:grpSpPr>
        <p:sp>
          <p:nvSpPr>
            <p:cNvPr id="79" name="TextBox 78"/>
            <p:cNvSpPr txBox="1"/>
            <p:nvPr/>
          </p:nvSpPr>
          <p:spPr>
            <a:xfrm>
              <a:off x="4089400" y="3328603"/>
              <a:ext cx="3117152" cy="138499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estrategias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búsqueda</a:t>
              </a:r>
              <a:r>
                <a:rPr lang="en-US" sz="1200" dirty="0" smtClean="0">
                  <a:latin typeface="Futura Condensed"/>
                  <a:cs typeface="Futura Condensed"/>
                </a:rPr>
                <a:t>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encontrar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interesantes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ayudarte</a:t>
              </a:r>
              <a:r>
                <a:rPr lang="en-US" sz="120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futuro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seleccionado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importante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crédito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fuentes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inspiración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. ¿Como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crédito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inspiración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1" name="Straight Connector 80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4007796" y="6441891"/>
            <a:ext cx="3307404" cy="1142158"/>
            <a:chOff x="3992282" y="2832776"/>
            <a:chExt cx="3307404" cy="1142158"/>
          </a:xfrm>
        </p:grpSpPr>
        <p:sp>
          <p:nvSpPr>
            <p:cNvPr id="83" name="TextBox 82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¿Hay 3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dicen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intereses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48" name="TextBox 47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49" name="Straight Connector 48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58" name="Straight Connector 57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60" name="TextBox 59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62" name="Straight Connector 61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9" name="TextBox 68"/>
          <p:cNvSpPr txBox="1"/>
          <p:nvPr/>
        </p:nvSpPr>
        <p:spPr>
          <a:xfrm>
            <a:off x="551129" y="8142739"/>
            <a:ext cx="3231204" cy="156966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Si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no </a:t>
            </a:r>
            <a:r>
              <a:rPr lang="en-US" sz="1200" dirty="0" err="1" smtClean="0">
                <a:latin typeface="Futura Condensed"/>
                <a:cs typeface="Futura Condensed"/>
              </a:rPr>
              <a:t>disponen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cuentas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individuales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crea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estudio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clase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Curar</a:t>
            </a:r>
            <a:r>
              <a:rPr lang="en-US" sz="1200" dirty="0" smtClean="0">
                <a:latin typeface="Futura Condensed"/>
                <a:cs typeface="Futura Condensed"/>
              </a:rPr>
              <a:t>/</a:t>
            </a:r>
            <a:r>
              <a:rPr lang="en-US" sz="1200" dirty="0" err="1" smtClean="0">
                <a:latin typeface="Futura Condensed"/>
                <a:cs typeface="Futura Condensed"/>
              </a:rPr>
              <a:t>Administrar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Se </a:t>
            </a:r>
            <a:r>
              <a:rPr lang="en-US" sz="1200" dirty="0" err="1" smtClean="0">
                <a:latin typeface="Futura Condensed"/>
                <a:cs typeface="Futura Condensed"/>
              </a:rPr>
              <a:t>pueden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muchos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tipos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estudios</a:t>
            </a:r>
            <a:r>
              <a:rPr lang="en-US" sz="1200" dirty="0" smtClean="0">
                <a:latin typeface="Futura Condensed"/>
                <a:cs typeface="Futura Condensed"/>
              </a:rPr>
              <a:t> –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podrían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seleccionar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temática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parecida</a:t>
            </a:r>
            <a:r>
              <a:rPr lang="en-US" sz="1200" dirty="0" smtClean="0">
                <a:latin typeface="Futura Condensed"/>
                <a:cs typeface="Futura Condensed"/>
              </a:rPr>
              <a:t> a lo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ellos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quieren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seleccionar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incluyen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técnicas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recursos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podrían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incorporar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creación</a:t>
            </a:r>
            <a:r>
              <a:rPr lang="en-US" sz="1200" dirty="0" smtClean="0">
                <a:latin typeface="Futura Condensed"/>
                <a:cs typeface="Futura Condensed"/>
              </a:rPr>
              <a:t> en el </a:t>
            </a:r>
            <a:r>
              <a:rPr lang="en-US" sz="1200" dirty="0" err="1" smtClean="0">
                <a:latin typeface="Futura Condensed"/>
                <a:cs typeface="Futura Condensed"/>
              </a:rPr>
              <a:t>futuro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250241" y="682819"/>
            <a:ext cx="5965840" cy="1528358"/>
            <a:chOff x="405801" y="682819"/>
            <a:chExt cx="5965840" cy="1528358"/>
          </a:xfrm>
        </p:grpSpPr>
        <p:sp>
          <p:nvSpPr>
            <p:cNvPr id="10" name="TextBox 9"/>
            <p:cNvSpPr txBox="1"/>
            <p:nvPr/>
          </p:nvSpPr>
          <p:spPr>
            <a:xfrm>
              <a:off x="3371794" y="795405"/>
              <a:ext cx="2999847" cy="1415772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Futura Condensed"/>
                  <a:cs typeface="Futura Condensed"/>
                </a:rPr>
                <a:t>OBJETIVOS</a:t>
              </a:r>
            </a:p>
            <a:p>
              <a:r>
                <a:rPr lang="en-US" sz="1200" dirty="0" smtClean="0">
                  <a:latin typeface="Futura Condensed"/>
                  <a:cs typeface="Futura Condensed"/>
                </a:rPr>
                <a:t>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completar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,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: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Investigarán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potencia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creativa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Scratch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algunos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millones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disponibles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la web.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Curarán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/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Seleccionarán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colección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de 3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Scratch. 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05801" y="682819"/>
              <a:ext cx="281594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200" dirty="0" smtClean="0">
                  <a:latin typeface="Futura Condensed"/>
                  <a:cs typeface="Futura Condensed"/>
                </a:rPr>
                <a:t>MI ESTUDIO</a:t>
              </a:r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2819113" y="794340"/>
              <a:ext cx="442062" cy="1123360"/>
              <a:chOff x="2853673" y="794340"/>
              <a:chExt cx="442062" cy="1123360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074704" y="794340"/>
                <a:ext cx="1" cy="1123360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H="1" flipV="1">
                <a:off x="2853673" y="794755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 flipV="1">
                <a:off x="2853673" y="1912685"/>
                <a:ext cx="221032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V="1">
                <a:off x="3074704" y="1343098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TextBox 99"/>
            <p:cNvSpPr txBox="1"/>
            <p:nvPr/>
          </p:nvSpPr>
          <p:spPr>
            <a:xfrm>
              <a:off x="1685092" y="1694204"/>
              <a:ext cx="1092200" cy="433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en-US" sz="1000" baseline="-25000" dirty="0" smtClean="0">
                  <a:latin typeface="Futura Condensed"/>
                  <a:cs typeface="Futura Condensed"/>
                </a:rPr>
                <a:t>TIEMPO PROPUESTO</a:t>
              </a:r>
            </a:p>
            <a:p>
              <a:pPr algn="dist">
                <a:lnSpc>
                  <a:spcPct val="150000"/>
                </a:lnSpc>
              </a:pPr>
              <a:r>
                <a:rPr lang="en-US" sz="1000" dirty="0" smtClean="0">
                  <a:latin typeface="Futura Condensed"/>
                  <a:cs typeface="Futura Condensed"/>
                </a:rPr>
                <a:t>15–30 MINUTOS</a:t>
              </a:r>
            </a:p>
          </p:txBody>
        </p:sp>
        <p:pic>
          <p:nvPicPr>
            <p:cNvPr id="101" name="Picture 100" descr="15m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8577" y="1754376"/>
              <a:ext cx="324022" cy="324022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32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551129" y="-1"/>
            <a:ext cx="493776" cy="2791969"/>
            <a:chOff x="551129" y="-1"/>
            <a:chExt cx="493776" cy="2791969"/>
          </a:xfrm>
        </p:grpSpPr>
        <p:pic>
          <p:nvPicPr>
            <p:cNvPr id="50" name="Picture 49" descr="Unit1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0"/>
              <a:ext cx="493776" cy="2791968"/>
            </a:xfrm>
            <a:prstGeom prst="rect">
              <a:avLst/>
            </a:prstGeom>
            <a:ln>
              <a:solidFill>
                <a:srgbClr val="FFFFFF"/>
              </a:solidFill>
            </a:ln>
          </p:spPr>
        </p:pic>
        <p:sp>
          <p:nvSpPr>
            <p:cNvPr id="52" name="TextBox 51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1: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9728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37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510" y="4150842"/>
            <a:ext cx="3867692" cy="2709681"/>
          </a:xfrm>
          <a:prstGeom prst="rect">
            <a:avLst/>
          </a:prstGeom>
        </p:spPr>
      </p:pic>
      <p:pic>
        <p:nvPicPr>
          <p:cNvPr id="3" name="Imagen 2" descr="37-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04"/>
          <a:stretch/>
        </p:blipFill>
        <p:spPr>
          <a:xfrm>
            <a:off x="3531805" y="983519"/>
            <a:ext cx="4048542" cy="241765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36830" y="1519934"/>
            <a:ext cx="2357171" cy="1709350"/>
            <a:chOff x="413944" y="1481837"/>
            <a:chExt cx="2357171" cy="1709350"/>
          </a:xfrm>
        </p:grpSpPr>
        <p:sp>
          <p:nvSpPr>
            <p:cNvPr id="10" name="TextBox 9"/>
            <p:cNvSpPr txBox="1"/>
            <p:nvPr/>
          </p:nvSpPr>
          <p:spPr>
            <a:xfrm>
              <a:off x="515544" y="1481837"/>
              <a:ext cx="2159129" cy="369332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¿QUÉ PUEDE CREARSE CON SCRATCH?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3944" y="1990858"/>
              <a:ext cx="2357171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investigarás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cantidad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posibilidades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creativas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ofrece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algunos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millones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sitio</a:t>
              </a:r>
              <a:r>
                <a:rPr lang="en-US" sz="1200" dirty="0" smtClean="0">
                  <a:latin typeface="Futura Condensed"/>
                  <a:cs typeface="Futura Condensed"/>
                </a:rPr>
                <a:t> web de Scratch –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comenzarás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colección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favoritos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Scratch. 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26672" y="4228628"/>
            <a:ext cx="2971225" cy="1523494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Navega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página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inicio</a:t>
            </a:r>
            <a:r>
              <a:rPr lang="en-US" sz="1200" dirty="0" smtClean="0">
                <a:latin typeface="Futura Condensed"/>
                <a:cs typeface="Futura Condensed"/>
              </a:rPr>
              <a:t> de Scratch, o </a:t>
            </a:r>
            <a:r>
              <a:rPr lang="en-US" sz="1200" dirty="0" err="1" smtClean="0">
                <a:latin typeface="Futura Condensed"/>
                <a:cs typeface="Futura Condensed"/>
              </a:rPr>
              <a:t>haz</a:t>
            </a:r>
            <a:r>
              <a:rPr lang="en-US" sz="1200" dirty="0" smtClean="0">
                <a:latin typeface="Futura Condensed"/>
                <a:cs typeface="Futura Condensed"/>
              </a:rPr>
              <a:t> click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Explorar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buscar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tipos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específicos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lnSpc>
                <a:spcPct val="130000"/>
              </a:lnSpc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Crea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nuevo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estudio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desde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página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Mis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cosas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lnSpc>
                <a:spcPct val="130000"/>
              </a:lnSpc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Añade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estudio</a:t>
            </a:r>
            <a:r>
              <a:rPr lang="en-US" sz="1200" dirty="0" smtClean="0">
                <a:latin typeface="Futura Condensed"/>
                <a:cs typeface="Futura Condensed"/>
              </a:rPr>
              <a:t> 3 (¡o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!)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inspiren</a:t>
            </a:r>
            <a:r>
              <a:rPr lang="en-US" sz="1200" dirty="0" smtClean="0">
                <a:latin typeface="Futura Condensed"/>
                <a:cs typeface="Futura Condensed"/>
              </a:rPr>
              <a:t> 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36830" y="8517982"/>
            <a:ext cx="2464723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Utiliza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barra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búsqueda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encontrar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relacionados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tus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intereses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Explora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categorías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página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Explorar</a:t>
            </a:r>
            <a:r>
              <a:rPr lang="en-US" sz="1200" dirty="0" smtClean="0">
                <a:latin typeface="Futura Condensed"/>
                <a:cs typeface="Futura Condensed"/>
              </a:rPr>
              <a:t>: </a:t>
            </a:r>
            <a:r>
              <a:rPr lang="en-US" sz="1200" dirty="0" err="1" smtClean="0">
                <a:latin typeface="Futura Condensed"/>
                <a:cs typeface="Futura Condensed"/>
              </a:rPr>
              <a:t>animaciones</a:t>
            </a:r>
            <a:r>
              <a:rPr lang="en-US" sz="1200" dirty="0" smtClean="0">
                <a:latin typeface="Futura Condensed"/>
                <a:cs typeface="Futura Condensed"/>
              </a:rPr>
              <a:t>, arte, </a:t>
            </a:r>
            <a:r>
              <a:rPr lang="en-US" sz="1200" dirty="0" err="1" smtClean="0">
                <a:latin typeface="Futura Condensed"/>
                <a:cs typeface="Futura Condensed"/>
              </a:rPr>
              <a:t>juegos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música</a:t>
            </a:r>
            <a:r>
              <a:rPr lang="en-US" sz="1200" dirty="0" smtClean="0">
                <a:latin typeface="Futura Condensed"/>
                <a:cs typeface="Futura Condensed"/>
              </a:rPr>
              <a:t> e </a:t>
            </a:r>
            <a:r>
              <a:rPr lang="en-US" sz="1200" dirty="0" err="1" smtClean="0">
                <a:latin typeface="Futura Condensed"/>
                <a:cs typeface="Futura Condensed"/>
              </a:rPr>
              <a:t>historias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Echa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vistazo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Destacados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página</a:t>
            </a:r>
            <a:r>
              <a:rPr lang="en-US" sz="1200" dirty="0" smtClean="0">
                <a:latin typeface="Futura Condensed"/>
                <a:cs typeface="Futura Condensed"/>
              </a:rPr>
              <a:t> principal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coger</a:t>
            </a:r>
            <a:r>
              <a:rPr lang="en-US" sz="1200" dirty="0" smtClean="0">
                <a:latin typeface="Futura Condensed"/>
                <a:cs typeface="Futura Condensed"/>
              </a:rPr>
              <a:t> ideas.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411201" y="8517982"/>
            <a:ext cx="4073332" cy="1200329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Desafíate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ti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mismo</a:t>
            </a:r>
            <a:r>
              <a:rPr lang="en-US" sz="1200" kern="1100" spc="-20" dirty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para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hacer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más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Cuantos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más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Scratch explores,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más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aprenderás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tipo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cosas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que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pueden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lograrse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Scratch.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Encuentra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creados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por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otros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Scratchers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que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encuentres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interesantes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Pregunta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qué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estrategias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búsqueda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ha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utilizado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para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encontrar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interesantes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Comparte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recién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creado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3185510" y="8392109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57596" y="3116540"/>
            <a:ext cx="1287914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1" name="Group 70"/>
          <p:cNvGrpSpPr/>
          <p:nvPr/>
        </p:nvGrpSpPr>
        <p:grpSpPr>
          <a:xfrm flipV="1">
            <a:off x="1145808" y="5637179"/>
            <a:ext cx="1855624" cy="997645"/>
            <a:chOff x="457994" y="5524285"/>
            <a:chExt cx="2534276" cy="230513"/>
          </a:xfrm>
        </p:grpSpPr>
        <p:cxnSp>
          <p:nvCxnSpPr>
            <p:cNvPr id="65" name="Straight Arrow Connector 64"/>
            <p:cNvCxnSpPr/>
            <p:nvPr/>
          </p:nvCxnSpPr>
          <p:spPr>
            <a:xfrm flipV="1">
              <a:off x="457994" y="5753510"/>
              <a:ext cx="2534276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H="1" flipV="1">
              <a:off x="2989225" y="5524285"/>
              <a:ext cx="1" cy="230513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>
            <a:off x="444691" y="3857808"/>
            <a:ext cx="2953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Futura Condensed"/>
                <a:cs typeface="Futura Condensed"/>
              </a:rPr>
              <a:t>COMIENZA POR AQUÍ</a:t>
            </a:r>
            <a:endParaRPr lang="en-US" sz="1600" dirty="0">
              <a:latin typeface="Futura Condensed"/>
              <a:cs typeface="Futura Condensed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535219" y="4194252"/>
            <a:ext cx="2717679" cy="2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426672" y="5118123"/>
            <a:ext cx="252777" cy="914376"/>
            <a:chOff x="454376" y="4530725"/>
            <a:chExt cx="305451" cy="1231402"/>
          </a:xfrm>
        </p:grpSpPr>
        <p:grpSp>
          <p:nvGrpSpPr>
            <p:cNvPr id="48" name="Group 47"/>
            <p:cNvGrpSpPr/>
            <p:nvPr/>
          </p:nvGrpSpPr>
          <p:grpSpPr>
            <a:xfrm flipH="1">
              <a:off x="457994" y="4530725"/>
              <a:ext cx="47906" cy="1231400"/>
              <a:chOff x="2350810" y="4332313"/>
              <a:chExt cx="221466" cy="995069"/>
            </a:xfrm>
          </p:grpSpPr>
          <p:cxnSp>
            <p:nvCxnSpPr>
              <p:cNvPr id="51" name="Straight Arrow Connector 50"/>
              <p:cNvCxnSpPr/>
              <p:nvPr/>
            </p:nvCxnSpPr>
            <p:spPr>
              <a:xfrm>
                <a:off x="2350810" y="4338617"/>
                <a:ext cx="221466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 flipH="1">
                <a:off x="2563136" y="4332313"/>
                <a:ext cx="0" cy="995069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Straight Arrow Connector 49"/>
            <p:cNvCxnSpPr/>
            <p:nvPr/>
          </p:nvCxnSpPr>
          <p:spPr>
            <a:xfrm>
              <a:off x="454376" y="5762127"/>
              <a:ext cx="305451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/>
          <p:cNvSpPr txBox="1"/>
          <p:nvPr/>
        </p:nvSpPr>
        <p:spPr>
          <a:xfrm>
            <a:off x="457995" y="595839"/>
            <a:ext cx="2815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00" dirty="0" smtClean="0">
                <a:latin typeface="Futura Condensed"/>
                <a:cs typeface="Futura Condensed"/>
              </a:rPr>
              <a:t>MI ESTUDIO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2571138" y="443435"/>
            <a:ext cx="651202" cy="1336089"/>
            <a:chOff x="2571138" y="443435"/>
            <a:chExt cx="651202" cy="1336089"/>
          </a:xfrm>
        </p:grpSpPr>
        <p:grpSp>
          <p:nvGrpSpPr>
            <p:cNvPr id="44" name="Group 43"/>
            <p:cNvGrpSpPr/>
            <p:nvPr/>
          </p:nvGrpSpPr>
          <p:grpSpPr>
            <a:xfrm>
              <a:off x="2571138" y="443435"/>
              <a:ext cx="651202" cy="1336089"/>
              <a:chOff x="2169548" y="4643960"/>
              <a:chExt cx="393589" cy="656327"/>
            </a:xfrm>
          </p:grpSpPr>
          <p:cxnSp>
            <p:nvCxnSpPr>
              <p:cNvPr id="49" name="Straight Arrow Connector 48"/>
              <p:cNvCxnSpPr/>
              <p:nvPr/>
            </p:nvCxnSpPr>
            <p:spPr>
              <a:xfrm>
                <a:off x="2169548" y="4646880"/>
                <a:ext cx="39358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5" name="Straight Arrow Connector 44"/>
            <p:cNvCxnSpPr/>
            <p:nvPr/>
          </p:nvCxnSpPr>
          <p:spPr>
            <a:xfrm>
              <a:off x="2576323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Agrupar 7"/>
          <p:cNvGrpSpPr/>
          <p:nvPr/>
        </p:nvGrpSpPr>
        <p:grpSpPr>
          <a:xfrm>
            <a:off x="2062455" y="4342116"/>
            <a:ext cx="2341650" cy="551469"/>
            <a:chOff x="2062455" y="4342116"/>
            <a:chExt cx="2341650" cy="551469"/>
          </a:xfrm>
        </p:grpSpPr>
        <p:cxnSp>
          <p:nvCxnSpPr>
            <p:cNvPr id="31" name="Straight Arrow Connector 30"/>
            <p:cNvCxnSpPr/>
            <p:nvPr/>
          </p:nvCxnSpPr>
          <p:spPr>
            <a:xfrm flipV="1">
              <a:off x="2062455" y="4879800"/>
              <a:ext cx="2341650" cy="13785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4404105" y="4342116"/>
              <a:ext cx="0" cy="53768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-1" y="7871074"/>
            <a:ext cx="7772401" cy="532604"/>
            <a:chOff x="-1" y="7871074"/>
            <a:chExt cx="7772401" cy="532604"/>
          </a:xfrm>
        </p:grpSpPr>
        <p:sp>
          <p:nvSpPr>
            <p:cNvPr id="59" name="Rectangle 58"/>
            <p:cNvSpPr/>
            <p:nvPr/>
          </p:nvSpPr>
          <p:spPr>
            <a:xfrm>
              <a:off x="-1" y="7871074"/>
              <a:ext cx="7772401" cy="410457"/>
            </a:xfrm>
            <a:prstGeom prst="rect">
              <a:avLst/>
            </a:prstGeom>
            <a:solidFill>
              <a:srgbClr val="1B93D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Diamond 59"/>
            <p:cNvSpPr/>
            <p:nvPr/>
          </p:nvSpPr>
          <p:spPr>
            <a:xfrm>
              <a:off x="1398022" y="8077594"/>
              <a:ext cx="381000" cy="326084"/>
            </a:xfrm>
            <a:prstGeom prst="diamond">
              <a:avLst/>
            </a:prstGeom>
            <a:solidFill>
              <a:srgbClr val="1B93D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Diamond 60"/>
            <p:cNvSpPr/>
            <p:nvPr/>
          </p:nvSpPr>
          <p:spPr>
            <a:xfrm>
              <a:off x="5277046" y="8066025"/>
              <a:ext cx="381000" cy="326084"/>
            </a:xfrm>
            <a:prstGeom prst="diamond">
              <a:avLst/>
            </a:prstGeom>
            <a:solidFill>
              <a:srgbClr val="1B93D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0" y="7879206"/>
              <a:ext cx="3185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COSAS QUE PROBAR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185510" y="7884634"/>
              <a:ext cx="4586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¿HAS ACABADO?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pic>
        <p:nvPicPr>
          <p:cNvPr id="15" name="Imagen 14" descr="37-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49" y="5752122"/>
            <a:ext cx="713296" cy="882703"/>
          </a:xfrm>
          <a:prstGeom prst="rect">
            <a:avLst/>
          </a:prstGeom>
        </p:spPr>
      </p:pic>
      <p:pic>
        <p:nvPicPr>
          <p:cNvPr id="17" name="Imagen 16" descr="37-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16" y="6758958"/>
            <a:ext cx="3084558" cy="92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8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Diamond 53"/>
          <p:cNvSpPr/>
          <p:nvPr/>
        </p:nvSpPr>
        <p:spPr>
          <a:xfrm>
            <a:off x="6965252" y="2133579"/>
            <a:ext cx="781748" cy="781748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007796" y="2830659"/>
            <a:ext cx="3307404" cy="1144275"/>
            <a:chOff x="3992282" y="2830659"/>
            <a:chExt cx="3307404" cy="1144275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¡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Depúralo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! de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1.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Debug </a:t>
              </a:r>
              <a:r>
                <a:rPr lang="en-US" sz="1200" spc="-20" dirty="0">
                  <a:latin typeface="Futura Condensed"/>
                  <a:cs typeface="Futura Condensed"/>
                </a:rPr>
                <a:t>It! </a:t>
              </a:r>
              <a:r>
                <a:rPr lang="en-US" sz="1200" dirty="0" smtClean="0">
                  <a:latin typeface="Futura Condensed"/>
                  <a:cs typeface="Futura Condensed"/>
                </a:rPr>
                <a:t>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1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</a:t>
              </a:r>
              <a:r>
                <a:rPr lang="en-US" sz="1200" dirty="0" smtClean="0">
                  <a:latin typeface="Futura Condensed"/>
                  <a:cs typeface="Futura Condensed"/>
                </a:rPr>
                <a:t>475483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457995" y="2830659"/>
            <a:ext cx="3324338" cy="4468261"/>
            <a:chOff x="422410" y="2830659"/>
            <a:chExt cx="3324338" cy="4468261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97031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distribuir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¡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Depúralo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! Para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guiar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durante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Ayuda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abrir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¡Debug it!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1,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también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disponibles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los enlaces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¡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Depúralo</a:t>
              </a:r>
              <a:r>
                <a:rPr lang="en-US" sz="1200" dirty="0" smtClean="0">
                  <a:latin typeface="Futura Condensed"/>
                  <a:cs typeface="Futura Condensed"/>
                </a:rPr>
                <a:t>!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200" dirty="0" smtClean="0">
                  <a:latin typeface="Futura Condensed"/>
                  <a:cs typeface="Futura Condensed"/>
                </a:rPr>
                <a:t>. Anima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pinchen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botón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Dentro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investigar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errores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jugar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código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problemático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probar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diferentes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soluciones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prueben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depuren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uno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retos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Opcionalmente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, los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podrían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utilizar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opción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Reinventar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de Scratch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solucionar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problemas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guardar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programas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arreglados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.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reflexionen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experiencias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pruebas</a:t>
              </a:r>
              <a:r>
                <a:rPr lang="en-US" sz="1200" dirty="0" smtClean="0">
                  <a:latin typeface="Futura Condensed"/>
                  <a:cs typeface="Futura Condensed"/>
                </a:rPr>
                <a:t> y 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depuración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respondiendo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o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debate.</a:t>
              </a:r>
              <a:endParaRPr lang="en-US" sz="1200" spc="-1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10" dirty="0" err="1" smtClean="0">
                  <a:latin typeface="Futura Condensed"/>
                  <a:cs typeface="Futura Condensed"/>
                </a:rPr>
                <a:t>Crea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lista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estrategias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depuración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recogiendo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problemas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encontrados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y los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enfoques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utilizados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resolverlos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.</a:t>
              </a:r>
              <a:endParaRPr lang="en-US" sz="1200" spc="-10" dirty="0">
                <a:latin typeface="Futura Condensed"/>
                <a:cs typeface="Futura Condensed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9" name="Straight Connector 78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4007796" y="4090130"/>
            <a:ext cx="3307404" cy="1513483"/>
            <a:chOff x="3992282" y="4098597"/>
            <a:chExt cx="3307404" cy="1513483"/>
          </a:xfrm>
        </p:grpSpPr>
        <p:sp>
          <p:nvSpPr>
            <p:cNvPr id="82" name="TextBox 81"/>
            <p:cNvSpPr txBox="1"/>
            <p:nvPr/>
          </p:nvSpPr>
          <p:spPr>
            <a:xfrm>
              <a:off x="4089400" y="4596417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Cuál</a:t>
              </a:r>
              <a:r>
                <a:rPr lang="en-US" sz="1200" dirty="0" smtClean="0">
                  <a:latin typeface="Futura Condensed"/>
                  <a:cs typeface="Futura Condensed"/>
                </a:rPr>
                <a:t> era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problema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identificaste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problema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arreglaste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problema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utilizaron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enfoques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alternativos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arreglar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problema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992282" y="4098597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4" name="Straight Connector 83"/>
            <p:cNvCxnSpPr/>
            <p:nvPr/>
          </p:nvCxnSpPr>
          <p:spPr>
            <a:xfrm flipV="1">
              <a:off x="4089400" y="4437151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>
            <a:off x="4007796" y="5709109"/>
            <a:ext cx="3307404" cy="1511490"/>
            <a:chOff x="3992282" y="2832776"/>
            <a:chExt cx="3307404" cy="1511490"/>
          </a:xfrm>
        </p:grpSpPr>
        <p:sp>
          <p:nvSpPr>
            <p:cNvPr id="90" name="TextBox 89"/>
            <p:cNvSpPr txBox="1"/>
            <p:nvPr/>
          </p:nvSpPr>
          <p:spPr>
            <a:xfrm>
              <a:off x="4089400" y="3328603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Fueron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capaces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resolver los 5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errores</a:t>
              </a:r>
              <a:r>
                <a:rPr lang="en-US" sz="1200" dirty="0" smtClean="0">
                  <a:latin typeface="Futura Condensed"/>
                  <a:cs typeface="Futura Condensed"/>
                </a:rPr>
                <a:t>? Si no,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aclarar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expresados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programas</a:t>
              </a:r>
              <a:r>
                <a:rPr lang="en-US" sz="1200" dirty="0" smtClean="0">
                  <a:latin typeface="Futura Condensed"/>
                  <a:cs typeface="Futura Condensed"/>
                </a:rPr>
                <a:t> no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resueltos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estrategias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pruebas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depuración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utilizaron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2" name="Straight Connector 91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Box 66"/>
          <p:cNvSpPr txBox="1"/>
          <p:nvPr/>
        </p:nvSpPr>
        <p:spPr>
          <a:xfrm>
            <a:off x="457995" y="2047400"/>
            <a:ext cx="2913799" cy="95410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DESCRIPCIÓN DE LA ACTIVIDAD DESCRIPTION</a:t>
            </a:r>
            <a:endParaRPr lang="en-US" sz="28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65" name="Isosceles Triangle 64"/>
          <p:cNvSpPr/>
          <p:nvPr/>
        </p:nvSpPr>
        <p:spPr>
          <a:xfrm rot="16200000">
            <a:off x="6953456" y="2403548"/>
            <a:ext cx="479582" cy="243905"/>
          </a:xfrm>
          <a:prstGeom prst="triangle">
            <a:avLst>
              <a:gd name="adj" fmla="val 5114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59" name="TextBox 58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62" name="Straight Connector 61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4" name="Group 63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68" name="TextBox 67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70" name="Straight Connector 69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5" name="TextBox 94"/>
          <p:cNvSpPr txBox="1"/>
          <p:nvPr/>
        </p:nvSpPr>
        <p:spPr>
          <a:xfrm>
            <a:off x="551129" y="8142739"/>
            <a:ext cx="3231204" cy="1754327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¡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funciona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muy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bien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grupos</a:t>
            </a:r>
            <a:r>
              <a:rPr lang="en-US" sz="1200" dirty="0" smtClean="0">
                <a:latin typeface="Futura Condensed"/>
                <a:cs typeface="Futura Condensed"/>
              </a:rPr>
              <a:t>! </a:t>
            </a:r>
            <a:r>
              <a:rPr lang="en-US" sz="1200" dirty="0" err="1" smtClean="0">
                <a:latin typeface="Futura Condensed"/>
                <a:cs typeface="Futura Condensed"/>
              </a:rPr>
              <a:t>Pon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trabajar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grupos</a:t>
            </a:r>
            <a:r>
              <a:rPr lang="en-US" sz="1200" dirty="0" smtClean="0">
                <a:latin typeface="Futura Condensed"/>
                <a:cs typeface="Futura Condensed"/>
              </a:rPr>
              <a:t> de 2-4 personas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resolver en </a:t>
            </a:r>
            <a:r>
              <a:rPr lang="en-US" sz="1200" dirty="0" err="1" smtClean="0">
                <a:latin typeface="Futura Condensed"/>
                <a:cs typeface="Futura Condensed"/>
              </a:rPr>
              <a:t>equipo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problemas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compartir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estrategias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depuración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Las </a:t>
            </a:r>
            <a:r>
              <a:rPr lang="en-US" sz="1200" dirty="0" err="1" smtClean="0">
                <a:latin typeface="Futura Condensed"/>
                <a:cs typeface="Futura Condensed"/>
              </a:rPr>
              <a:t>pruebas</a:t>
            </a:r>
            <a:r>
              <a:rPr lang="en-US" sz="1200" dirty="0" smtClean="0">
                <a:latin typeface="Futura Condensed"/>
                <a:cs typeface="Futura Condensed"/>
              </a:rPr>
              <a:t> y la </a:t>
            </a:r>
            <a:r>
              <a:rPr lang="en-US" sz="1200" dirty="0" err="1" smtClean="0">
                <a:latin typeface="Futura Condensed"/>
                <a:cs typeface="Futura Condensed"/>
              </a:rPr>
              <a:t>depuración</a:t>
            </a:r>
            <a:r>
              <a:rPr lang="en-US" sz="1200" dirty="0" smtClean="0">
                <a:latin typeface="Futura Condensed"/>
                <a:cs typeface="Futura Condensed"/>
              </a:rPr>
              <a:t> son </a:t>
            </a:r>
            <a:r>
              <a:rPr lang="en-US" sz="1200" dirty="0" err="1" smtClean="0">
                <a:latin typeface="Futura Condensed"/>
                <a:cs typeface="Futura Condensed"/>
              </a:rPr>
              <a:t>probablemente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comunes</a:t>
            </a:r>
            <a:r>
              <a:rPr lang="en-US" sz="1200" dirty="0" smtClean="0">
                <a:latin typeface="Futura Condensed"/>
                <a:cs typeface="Futura Condensed"/>
              </a:rPr>
              <a:t> de un </a:t>
            </a:r>
            <a:r>
              <a:rPr lang="en-US" sz="1200" dirty="0" err="1" smtClean="0">
                <a:latin typeface="Futura Condensed"/>
                <a:cs typeface="Futura Condensed"/>
              </a:rPr>
              <a:t>programador</a:t>
            </a:r>
            <a:r>
              <a:rPr lang="en-US" sz="1200" dirty="0" smtClean="0">
                <a:latin typeface="Futura Condensed"/>
                <a:cs typeface="Futura Condensed"/>
              </a:rPr>
              <a:t>. Las </a:t>
            </a:r>
            <a:r>
              <a:rPr lang="en-US" sz="1200" dirty="0" err="1" smtClean="0">
                <a:latin typeface="Futura Condensed"/>
                <a:cs typeface="Futura Condensed"/>
              </a:rPr>
              <a:t>cosas</a:t>
            </a:r>
            <a:r>
              <a:rPr lang="en-US" sz="1200" dirty="0" smtClean="0">
                <a:latin typeface="Futura Condensed"/>
                <a:cs typeface="Futura Condensed"/>
              </a:rPr>
              <a:t> no </a:t>
            </a:r>
            <a:r>
              <a:rPr lang="en-US" sz="1200" dirty="0" err="1" smtClean="0">
                <a:latin typeface="Futura Condensed"/>
                <a:cs typeface="Futura Condensed"/>
              </a:rPr>
              <a:t>suelen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funcionar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planifican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lo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desarrollar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estrategias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pruebas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depuración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buena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práctica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cualquier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creador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informático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258497" y="717611"/>
            <a:ext cx="5955976" cy="1678232"/>
            <a:chOff x="415665" y="717611"/>
            <a:chExt cx="5955976" cy="1678232"/>
          </a:xfrm>
        </p:grpSpPr>
        <p:sp>
          <p:nvSpPr>
            <p:cNvPr id="10" name="TextBox 9"/>
            <p:cNvSpPr txBox="1"/>
            <p:nvPr/>
          </p:nvSpPr>
          <p:spPr>
            <a:xfrm>
              <a:off x="3371794" y="795405"/>
              <a:ext cx="2999847" cy="160043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Futura Condensed"/>
                  <a:cs typeface="Futura Condensed"/>
                </a:rPr>
                <a:t>OBJETIVOS</a:t>
              </a:r>
            </a:p>
            <a:p>
              <a:r>
                <a:rPr lang="en-US" sz="1200" dirty="0" smtClean="0">
                  <a:latin typeface="Futura Condensed"/>
                  <a:cs typeface="Futura Condensed"/>
                </a:rPr>
                <a:t>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completar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,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: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Investigarán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problema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encontrarán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solución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cinco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desafíos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depuración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Explorarán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incluyendo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secuencia</a:t>
              </a:r>
              <a:r>
                <a:rPr lang="en-US" sz="1200" dirty="0" smtClean="0">
                  <a:latin typeface="Futura Condensed"/>
                  <a:cs typeface="Futura Condensed"/>
                </a:rPr>
                <a:t>)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través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prácticas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pruebas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depuración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Desarrollarán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conjunto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estrategias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depurar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2819113" y="794340"/>
              <a:ext cx="442062" cy="1123360"/>
              <a:chOff x="2853673" y="794340"/>
              <a:chExt cx="442062" cy="1123360"/>
            </a:xfrm>
          </p:grpSpPr>
          <p:cxnSp>
            <p:nvCxnSpPr>
              <p:cNvPr id="97" name="Straight Connector 96"/>
              <p:cNvCxnSpPr/>
              <p:nvPr/>
            </p:nvCxnSpPr>
            <p:spPr>
              <a:xfrm>
                <a:off x="3074704" y="794340"/>
                <a:ext cx="1" cy="1123360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 flipV="1">
                <a:off x="2853673" y="794755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H="1" flipV="1">
                <a:off x="2853673" y="1912685"/>
                <a:ext cx="221032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 flipV="1">
                <a:off x="3074704" y="1343098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1" name="TextBox 100"/>
            <p:cNvSpPr txBox="1"/>
            <p:nvPr/>
          </p:nvSpPr>
          <p:spPr>
            <a:xfrm>
              <a:off x="1685092" y="1694204"/>
              <a:ext cx="1092200" cy="433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en-US" sz="1000" baseline="-25000" dirty="0" smtClean="0">
                  <a:latin typeface="Futura Condensed"/>
                  <a:cs typeface="Futura Condensed"/>
                </a:rPr>
                <a:t>TIEMPO PROPUESTO</a:t>
              </a:r>
            </a:p>
            <a:p>
              <a:pPr algn="dist">
                <a:lnSpc>
                  <a:spcPct val="150000"/>
                </a:lnSpc>
              </a:pPr>
              <a:r>
                <a:rPr lang="en-US" sz="1000" dirty="0" smtClean="0">
                  <a:latin typeface="Futura Condensed"/>
                  <a:cs typeface="Futura Condensed"/>
                </a:rPr>
                <a:t>15–30 MINUTOS</a:t>
              </a:r>
            </a:p>
          </p:txBody>
        </p:sp>
        <p:pic>
          <p:nvPicPr>
            <p:cNvPr id="102" name="Picture 101" descr="15m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8577" y="1754376"/>
              <a:ext cx="324022" cy="324022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415665" y="717611"/>
              <a:ext cx="28159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Futura Condensed"/>
                  <a:cs typeface="Futura Condensed"/>
                </a:rPr>
                <a:t>¡DEPÚRALO!</a:t>
              </a: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34</a:t>
            </a:r>
            <a:endParaRPr lang="en-US" dirty="0"/>
          </a:p>
        </p:txBody>
      </p:sp>
      <p:grpSp>
        <p:nvGrpSpPr>
          <p:cNvPr id="49" name="Group 48"/>
          <p:cNvGrpSpPr/>
          <p:nvPr/>
        </p:nvGrpSpPr>
        <p:grpSpPr>
          <a:xfrm>
            <a:off x="551129" y="-1"/>
            <a:ext cx="493776" cy="2791969"/>
            <a:chOff x="551129" y="-1"/>
            <a:chExt cx="493776" cy="2791969"/>
          </a:xfrm>
        </p:grpSpPr>
        <p:pic>
          <p:nvPicPr>
            <p:cNvPr id="50" name="Picture 49" descr="Unit1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0"/>
              <a:ext cx="493776" cy="2791968"/>
            </a:xfrm>
            <a:prstGeom prst="rect">
              <a:avLst/>
            </a:prstGeom>
            <a:ln>
              <a:solidFill>
                <a:srgbClr val="FFFFFF"/>
              </a:solidFill>
            </a:ln>
          </p:spPr>
        </p:pic>
        <p:sp>
          <p:nvSpPr>
            <p:cNvPr id="51" name="TextBox 50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1: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7670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3"/>
          <p:cNvSpPr/>
          <p:nvPr/>
        </p:nvSpPr>
        <p:spPr>
          <a:xfrm>
            <a:off x="1459" y="662722"/>
            <a:ext cx="7580685" cy="479582"/>
          </a:xfrm>
          <a:custGeom>
            <a:avLst/>
            <a:gdLst>
              <a:gd name="connsiteX0" fmla="*/ 0 w 7517041"/>
              <a:gd name="connsiteY0" fmla="*/ 0 h 479582"/>
              <a:gd name="connsiteX1" fmla="*/ 7517041 w 7517041"/>
              <a:gd name="connsiteY1" fmla="*/ 0 h 479582"/>
              <a:gd name="connsiteX2" fmla="*/ 7517041 w 7517041"/>
              <a:gd name="connsiteY2" fmla="*/ 479582 h 479582"/>
              <a:gd name="connsiteX3" fmla="*/ 0 w 7517041"/>
              <a:gd name="connsiteY3" fmla="*/ 479582 h 479582"/>
              <a:gd name="connsiteX4" fmla="*/ 0 w 7517041"/>
              <a:gd name="connsiteY4" fmla="*/ 0 h 479582"/>
              <a:gd name="connsiteX0" fmla="*/ 0 w 7517041"/>
              <a:gd name="connsiteY0" fmla="*/ 0 h 479582"/>
              <a:gd name="connsiteX1" fmla="*/ 7517041 w 7517041"/>
              <a:gd name="connsiteY1" fmla="*/ 0 h 479582"/>
              <a:gd name="connsiteX2" fmla="*/ 7274999 w 7517041"/>
              <a:gd name="connsiteY2" fmla="*/ 239230 h 479582"/>
              <a:gd name="connsiteX3" fmla="*/ 7517041 w 7517041"/>
              <a:gd name="connsiteY3" fmla="*/ 479582 h 479582"/>
              <a:gd name="connsiteX4" fmla="*/ 0 w 7517041"/>
              <a:gd name="connsiteY4" fmla="*/ 479582 h 479582"/>
              <a:gd name="connsiteX5" fmla="*/ 0 w 7517041"/>
              <a:gd name="connsiteY5" fmla="*/ 0 h 479582"/>
              <a:gd name="connsiteX0" fmla="*/ 0 w 7517041"/>
              <a:gd name="connsiteY0" fmla="*/ 0 h 479582"/>
              <a:gd name="connsiteX1" fmla="*/ 7517041 w 7517041"/>
              <a:gd name="connsiteY1" fmla="*/ 0 h 479582"/>
              <a:gd name="connsiteX2" fmla="*/ 7274999 w 7517041"/>
              <a:gd name="connsiteY2" fmla="*/ 239230 h 479582"/>
              <a:gd name="connsiteX3" fmla="*/ 7517041 w 7517041"/>
              <a:gd name="connsiteY3" fmla="*/ 479582 h 479582"/>
              <a:gd name="connsiteX4" fmla="*/ 0 w 7517041"/>
              <a:gd name="connsiteY4" fmla="*/ 479582 h 479582"/>
              <a:gd name="connsiteX5" fmla="*/ 0 w 7517041"/>
              <a:gd name="connsiteY5" fmla="*/ 0 h 479582"/>
              <a:gd name="connsiteX0" fmla="*/ 0 w 7517041"/>
              <a:gd name="connsiteY0" fmla="*/ 0 h 479582"/>
              <a:gd name="connsiteX1" fmla="*/ 7517041 w 7517041"/>
              <a:gd name="connsiteY1" fmla="*/ 0 h 479582"/>
              <a:gd name="connsiteX2" fmla="*/ 7274999 w 7517041"/>
              <a:gd name="connsiteY2" fmla="*/ 239230 h 479582"/>
              <a:gd name="connsiteX3" fmla="*/ 7517041 w 7517041"/>
              <a:gd name="connsiteY3" fmla="*/ 479582 h 479582"/>
              <a:gd name="connsiteX4" fmla="*/ 0 w 7517041"/>
              <a:gd name="connsiteY4" fmla="*/ 479582 h 479582"/>
              <a:gd name="connsiteX5" fmla="*/ 0 w 7517041"/>
              <a:gd name="connsiteY5" fmla="*/ 0 h 479582"/>
              <a:gd name="connsiteX0" fmla="*/ 0 w 7517041"/>
              <a:gd name="connsiteY0" fmla="*/ 0 h 479582"/>
              <a:gd name="connsiteX1" fmla="*/ 7517041 w 7517041"/>
              <a:gd name="connsiteY1" fmla="*/ 0 h 479582"/>
              <a:gd name="connsiteX2" fmla="*/ 7274999 w 7517041"/>
              <a:gd name="connsiteY2" fmla="*/ 239230 h 479582"/>
              <a:gd name="connsiteX3" fmla="*/ 7517041 w 7517041"/>
              <a:gd name="connsiteY3" fmla="*/ 479582 h 479582"/>
              <a:gd name="connsiteX4" fmla="*/ 0 w 7517041"/>
              <a:gd name="connsiteY4" fmla="*/ 479582 h 479582"/>
              <a:gd name="connsiteX5" fmla="*/ 0 w 7517041"/>
              <a:gd name="connsiteY5" fmla="*/ 0 h 479582"/>
              <a:gd name="connsiteX0" fmla="*/ 0 w 7517066"/>
              <a:gd name="connsiteY0" fmla="*/ 0 h 479582"/>
              <a:gd name="connsiteX1" fmla="*/ 7517041 w 7517066"/>
              <a:gd name="connsiteY1" fmla="*/ 0 h 479582"/>
              <a:gd name="connsiteX2" fmla="*/ 7274999 w 7517066"/>
              <a:gd name="connsiteY2" fmla="*/ 239230 h 479582"/>
              <a:gd name="connsiteX3" fmla="*/ 7517041 w 7517066"/>
              <a:gd name="connsiteY3" fmla="*/ 479582 h 479582"/>
              <a:gd name="connsiteX4" fmla="*/ 0 w 7517066"/>
              <a:gd name="connsiteY4" fmla="*/ 479582 h 479582"/>
              <a:gd name="connsiteX5" fmla="*/ 0 w 7517066"/>
              <a:gd name="connsiteY5" fmla="*/ 0 h 479582"/>
              <a:gd name="connsiteX0" fmla="*/ 0 w 7517114"/>
              <a:gd name="connsiteY0" fmla="*/ 0 h 479582"/>
              <a:gd name="connsiteX1" fmla="*/ 7517041 w 7517114"/>
              <a:gd name="connsiteY1" fmla="*/ 0 h 479582"/>
              <a:gd name="connsiteX2" fmla="*/ 7274999 w 7517114"/>
              <a:gd name="connsiteY2" fmla="*/ 239230 h 479582"/>
              <a:gd name="connsiteX3" fmla="*/ 7517041 w 7517114"/>
              <a:gd name="connsiteY3" fmla="*/ 479582 h 479582"/>
              <a:gd name="connsiteX4" fmla="*/ 0 w 7517114"/>
              <a:gd name="connsiteY4" fmla="*/ 479582 h 479582"/>
              <a:gd name="connsiteX5" fmla="*/ 0 w 7517114"/>
              <a:gd name="connsiteY5" fmla="*/ 0 h 479582"/>
              <a:gd name="connsiteX0" fmla="*/ 384878 w 7517114"/>
              <a:gd name="connsiteY0" fmla="*/ 0 h 479582"/>
              <a:gd name="connsiteX1" fmla="*/ 7517041 w 7517114"/>
              <a:gd name="connsiteY1" fmla="*/ 0 h 479582"/>
              <a:gd name="connsiteX2" fmla="*/ 7274999 w 7517114"/>
              <a:gd name="connsiteY2" fmla="*/ 239230 h 479582"/>
              <a:gd name="connsiteX3" fmla="*/ 7517041 w 7517114"/>
              <a:gd name="connsiteY3" fmla="*/ 479582 h 479582"/>
              <a:gd name="connsiteX4" fmla="*/ 0 w 7517114"/>
              <a:gd name="connsiteY4" fmla="*/ 479582 h 479582"/>
              <a:gd name="connsiteX5" fmla="*/ 384878 w 7517114"/>
              <a:gd name="connsiteY5" fmla="*/ 0 h 479582"/>
              <a:gd name="connsiteX0" fmla="*/ 0 w 7132236"/>
              <a:gd name="connsiteY0" fmla="*/ 0 h 479582"/>
              <a:gd name="connsiteX1" fmla="*/ 7132163 w 7132236"/>
              <a:gd name="connsiteY1" fmla="*/ 0 h 479582"/>
              <a:gd name="connsiteX2" fmla="*/ 6890121 w 7132236"/>
              <a:gd name="connsiteY2" fmla="*/ 239230 h 479582"/>
              <a:gd name="connsiteX3" fmla="*/ 7132163 w 7132236"/>
              <a:gd name="connsiteY3" fmla="*/ 479582 h 479582"/>
              <a:gd name="connsiteX4" fmla="*/ 2983 w 7132236"/>
              <a:gd name="connsiteY4" fmla="*/ 479582 h 479582"/>
              <a:gd name="connsiteX5" fmla="*/ 0 w 7132236"/>
              <a:gd name="connsiteY5" fmla="*/ 0 h 479582"/>
              <a:gd name="connsiteX0" fmla="*/ 3117 w 7129386"/>
              <a:gd name="connsiteY0" fmla="*/ 0 h 479582"/>
              <a:gd name="connsiteX1" fmla="*/ 7129313 w 7129386"/>
              <a:gd name="connsiteY1" fmla="*/ 0 h 479582"/>
              <a:gd name="connsiteX2" fmla="*/ 6887271 w 7129386"/>
              <a:gd name="connsiteY2" fmla="*/ 239230 h 479582"/>
              <a:gd name="connsiteX3" fmla="*/ 7129313 w 7129386"/>
              <a:gd name="connsiteY3" fmla="*/ 479582 h 479582"/>
              <a:gd name="connsiteX4" fmla="*/ 133 w 7129386"/>
              <a:gd name="connsiteY4" fmla="*/ 479582 h 479582"/>
              <a:gd name="connsiteX5" fmla="*/ 3117 w 7129386"/>
              <a:gd name="connsiteY5" fmla="*/ 0 h 479582"/>
              <a:gd name="connsiteX0" fmla="*/ 0 w 7126269"/>
              <a:gd name="connsiteY0" fmla="*/ 0 h 479582"/>
              <a:gd name="connsiteX1" fmla="*/ 7126196 w 7126269"/>
              <a:gd name="connsiteY1" fmla="*/ 0 h 479582"/>
              <a:gd name="connsiteX2" fmla="*/ 6884154 w 7126269"/>
              <a:gd name="connsiteY2" fmla="*/ 239230 h 479582"/>
              <a:gd name="connsiteX3" fmla="*/ 7126196 w 7126269"/>
              <a:gd name="connsiteY3" fmla="*/ 479582 h 479582"/>
              <a:gd name="connsiteX4" fmla="*/ 2984 w 7126269"/>
              <a:gd name="connsiteY4" fmla="*/ 479582 h 479582"/>
              <a:gd name="connsiteX5" fmla="*/ 0 w 7126269"/>
              <a:gd name="connsiteY5" fmla="*/ 0 h 479582"/>
              <a:gd name="connsiteX0" fmla="*/ 287 w 7123572"/>
              <a:gd name="connsiteY0" fmla="*/ 0 h 479582"/>
              <a:gd name="connsiteX1" fmla="*/ 7123499 w 7123572"/>
              <a:gd name="connsiteY1" fmla="*/ 0 h 479582"/>
              <a:gd name="connsiteX2" fmla="*/ 6881457 w 7123572"/>
              <a:gd name="connsiteY2" fmla="*/ 239230 h 479582"/>
              <a:gd name="connsiteX3" fmla="*/ 7123499 w 7123572"/>
              <a:gd name="connsiteY3" fmla="*/ 479582 h 479582"/>
              <a:gd name="connsiteX4" fmla="*/ 287 w 7123572"/>
              <a:gd name="connsiteY4" fmla="*/ 479582 h 479582"/>
              <a:gd name="connsiteX5" fmla="*/ 287 w 7123572"/>
              <a:gd name="connsiteY5" fmla="*/ 0 h 479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23572" h="479582">
                <a:moveTo>
                  <a:pt x="287" y="0"/>
                </a:moveTo>
                <a:lnTo>
                  <a:pt x="7123499" y="0"/>
                </a:lnTo>
                <a:cubicBezTo>
                  <a:pt x="7126427" y="6718"/>
                  <a:pt x="6875354" y="232512"/>
                  <a:pt x="6881457" y="239230"/>
                </a:cubicBezTo>
                <a:cubicBezTo>
                  <a:pt x="6873238" y="236797"/>
                  <a:pt x="7128543" y="478840"/>
                  <a:pt x="7123499" y="479582"/>
                </a:cubicBezTo>
                <a:lnTo>
                  <a:pt x="287" y="479582"/>
                </a:lnTo>
                <a:cubicBezTo>
                  <a:pt x="-707" y="319721"/>
                  <a:pt x="1281" y="159861"/>
                  <a:pt x="28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6148" y="1404742"/>
            <a:ext cx="6859051" cy="8011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10000"/>
              </a:lnSpc>
            </a:pPr>
            <a:r>
              <a:rPr lang="en-US" sz="1200" b="1" dirty="0" smtClean="0">
                <a:latin typeface="Futura Condensed"/>
                <a:cs typeface="Futura Condensed"/>
              </a:rPr>
              <a:t>UNIDAD 3 – HISTORIAS. . . . . . . . . . . . . . . . . . . . . . . . . . . . . . . . . . . . . . . . . . . . . . . . . . . . 55</a:t>
            </a: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Personajes</a:t>
            </a:r>
            <a:r>
              <a:rPr lang="en-US" sz="1200" dirty="0" smtClean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. 58</a:t>
            </a: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Conversaciones</a:t>
            </a:r>
            <a:r>
              <a:rPr lang="en-US" sz="1200" dirty="0" smtClean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. 60</a:t>
            </a: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Escenas</a:t>
            </a:r>
            <a:r>
              <a:rPr lang="en-US" sz="1200" dirty="0" smtClean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. 62</a:t>
            </a:r>
          </a:p>
          <a:p>
            <a:pPr lvl="1" algn="dist">
              <a:lnSpc>
                <a:spcPct val="110000"/>
              </a:lnSpc>
            </a:pPr>
            <a:r>
              <a:rPr lang="en-US" sz="1200" dirty="0">
                <a:latin typeface="Futura Condensed"/>
                <a:cs typeface="Futura Condensed"/>
              </a:rPr>
              <a:t>¡</a:t>
            </a:r>
            <a:r>
              <a:rPr lang="en-US" sz="1200" dirty="0" err="1">
                <a:latin typeface="Futura Condensed"/>
                <a:cs typeface="Futura Condensed"/>
              </a:rPr>
              <a:t>Depúralo</a:t>
            </a:r>
            <a:r>
              <a:rPr lang="en-US" sz="1200" dirty="0">
                <a:latin typeface="Futura Condensed"/>
                <a:cs typeface="Futura Condensed"/>
              </a:rPr>
              <a:t>! . . . . . . 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64</a:t>
            </a:r>
            <a:endParaRPr lang="en-US" sz="700" b="1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Construcción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criaturas</a:t>
            </a:r>
            <a:r>
              <a:rPr lang="en-US" sz="1200" dirty="0" smtClean="0">
                <a:latin typeface="Futura Condensed"/>
                <a:cs typeface="Futura Condensed"/>
              </a:rPr>
              <a:t> . . . . . . . . . . . . . . . . . . . . . . . . . . . . . . . . . . . . . . . . . . . . . . . . . . . . . . . . . . . . . . . . . . . . . . . 66</a:t>
            </a: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Pásalo</a:t>
            </a:r>
            <a:r>
              <a:rPr lang="en-US" sz="1200" dirty="0" smtClean="0">
                <a:latin typeface="Futura Condensed"/>
                <a:cs typeface="Futura Condensed"/>
              </a:rPr>
              <a:t> . . . . . . . . . . . . . . . . . . . . . . . . . . . . . . . . . . . . . . . . . . . . . . . . . . . . . . . . . . . . . . . . . . . . . . . 68</a:t>
            </a:r>
            <a:endParaRPr lang="en-US" sz="700" b="1" dirty="0" smtClean="0">
              <a:latin typeface="Futura Condensed"/>
              <a:cs typeface="Futura Condensed"/>
            </a:endParaRPr>
          </a:p>
          <a:p>
            <a:pPr algn="dist">
              <a:lnSpc>
                <a:spcPct val="110000"/>
              </a:lnSpc>
            </a:pPr>
            <a:endParaRPr lang="en-US" sz="1200" b="1" dirty="0" smtClean="0">
              <a:latin typeface="Futura Condensed"/>
              <a:cs typeface="Futura Condensed"/>
            </a:endParaRPr>
          </a:p>
          <a:p>
            <a:pPr algn="dist">
              <a:lnSpc>
                <a:spcPct val="110000"/>
              </a:lnSpc>
            </a:pPr>
            <a:r>
              <a:rPr lang="en-US" sz="1200" b="1" dirty="0" smtClean="0">
                <a:latin typeface="Futura Condensed"/>
                <a:cs typeface="Futura Condensed"/>
              </a:rPr>
              <a:t>UNIDAD 4 </a:t>
            </a:r>
            <a:r>
              <a:rPr lang="en-US" sz="1200" b="1" dirty="0">
                <a:latin typeface="Futura Condensed"/>
                <a:cs typeface="Futura Condensed"/>
              </a:rPr>
              <a:t>– </a:t>
            </a:r>
            <a:r>
              <a:rPr lang="en-US" sz="1200" b="1" dirty="0" smtClean="0">
                <a:latin typeface="Futura Condensed"/>
                <a:cs typeface="Futura Condensed"/>
              </a:rPr>
              <a:t>JUEGOS. </a:t>
            </a:r>
            <a:r>
              <a:rPr lang="en-US" sz="1200" b="1" dirty="0">
                <a:latin typeface="Futura Condensed"/>
                <a:cs typeface="Futura Condensed"/>
              </a:rPr>
              <a:t>. . . . . . . . . . . . . . . . . . . . . . . . . . . . . . . . . . . . . . . . . . . . . . . . . . . </a:t>
            </a:r>
            <a:r>
              <a:rPr lang="en-US" sz="1200" b="1" dirty="0" smtClean="0">
                <a:latin typeface="Futura Condensed"/>
                <a:cs typeface="Futura Condensed"/>
              </a:rPr>
              <a:t>71</a:t>
            </a:r>
            <a:endParaRPr lang="en-US" sz="1200" b="1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smtClean="0">
                <a:latin typeface="Futura Condensed"/>
                <a:cs typeface="Futura Condensed"/>
              </a:rPr>
              <a:t>El </a:t>
            </a:r>
            <a:r>
              <a:rPr lang="en-US" sz="1200" dirty="0" err="1" smtClean="0">
                <a:latin typeface="Futura Condensed"/>
                <a:cs typeface="Futura Condensed"/>
              </a:rPr>
              <a:t>juego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tus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sueños</a:t>
            </a:r>
            <a:r>
              <a:rPr lang="en-US" sz="1200" dirty="0" smtClean="0">
                <a:latin typeface="Futura Condensed"/>
                <a:cs typeface="Futura Condensed"/>
              </a:rPr>
              <a:t> 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74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Juegos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básicos</a:t>
            </a:r>
            <a:r>
              <a:rPr lang="en-US" sz="1200" dirty="0" smtClean="0">
                <a:latin typeface="Futura Condensed"/>
                <a:cs typeface="Futura Condensed"/>
              </a:rPr>
              <a:t> 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76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Marcador</a:t>
            </a:r>
            <a:r>
              <a:rPr lang="en-US" sz="1200" dirty="0" smtClean="0">
                <a:latin typeface="Futura Condensed"/>
                <a:cs typeface="Futura Condensed"/>
              </a:rPr>
              <a:t>. . . . 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80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Extensiones</a:t>
            </a:r>
            <a:r>
              <a:rPr lang="en-US" sz="1200" dirty="0" smtClean="0">
                <a:latin typeface="Futura Condensed"/>
                <a:cs typeface="Futura Condensed"/>
              </a:rPr>
              <a:t> . . . . . . . . . . . . . . . . . . . . . . . . . . . . . . . . . . . . . . . . . . . . . . . . . . . . . . . . . . . . . . . . . . . . . . . 82</a:t>
            </a: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Interacciones</a:t>
            </a:r>
            <a:r>
              <a:rPr lang="en-US" sz="1200" dirty="0" smtClean="0">
                <a:latin typeface="Futura Condensed"/>
                <a:cs typeface="Futura Condensed"/>
              </a:rPr>
              <a:t> . . . . . . . . . . . . . . . . . . . . . . . . . . . . . . . . . . . . . . . . . . . . . . . . . . . . . . . . . . . . . . . . . . . . . . . 84</a:t>
            </a:r>
          </a:p>
          <a:p>
            <a:pPr lvl="1" algn="dist">
              <a:lnSpc>
                <a:spcPct val="110000"/>
              </a:lnSpc>
            </a:pPr>
            <a:r>
              <a:rPr lang="en-US" sz="1200" dirty="0">
                <a:latin typeface="Futura Condensed"/>
                <a:cs typeface="Futura Condensed"/>
              </a:rPr>
              <a:t>¡</a:t>
            </a:r>
            <a:r>
              <a:rPr lang="en-US" sz="1200" dirty="0" err="1">
                <a:latin typeface="Futura Condensed"/>
                <a:cs typeface="Futura Condensed"/>
              </a:rPr>
              <a:t>Depúralo</a:t>
            </a:r>
            <a:r>
              <a:rPr lang="en-US" sz="1200" dirty="0">
                <a:latin typeface="Futura Condensed"/>
                <a:cs typeface="Futura Condensed"/>
              </a:rPr>
              <a:t>!. </a:t>
            </a:r>
            <a:r>
              <a:rPr lang="en-US" sz="1200" dirty="0" smtClean="0">
                <a:latin typeface="Futura Condensed"/>
                <a:cs typeface="Futura Condensed"/>
              </a:rPr>
              <a:t>. . . 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86</a:t>
            </a:r>
            <a:endParaRPr lang="en-US" sz="700" b="1" dirty="0" smtClean="0">
              <a:latin typeface="Futura Condensed"/>
              <a:cs typeface="Futura Condensed"/>
            </a:endParaRPr>
          </a:p>
          <a:p>
            <a:pPr algn="dist">
              <a:lnSpc>
                <a:spcPct val="110000"/>
              </a:lnSpc>
            </a:pPr>
            <a:endParaRPr lang="en-US" sz="1200" b="1" dirty="0" smtClean="0">
              <a:latin typeface="Futura Condensed"/>
              <a:cs typeface="Futura Condensed"/>
            </a:endParaRPr>
          </a:p>
          <a:p>
            <a:pPr algn="dist">
              <a:lnSpc>
                <a:spcPct val="110000"/>
              </a:lnSpc>
            </a:pPr>
            <a:r>
              <a:rPr lang="en-US" sz="1200" b="1" dirty="0" smtClean="0">
                <a:latin typeface="Futura Condensed"/>
                <a:cs typeface="Futura Condensed"/>
              </a:rPr>
              <a:t>UNIDAD 5 </a:t>
            </a:r>
            <a:r>
              <a:rPr lang="en-US" sz="1200" b="1" dirty="0">
                <a:latin typeface="Futura Condensed"/>
                <a:cs typeface="Futura Condensed"/>
              </a:rPr>
              <a:t>– </a:t>
            </a:r>
            <a:r>
              <a:rPr lang="en-US" sz="1200" b="1" dirty="0" smtClean="0">
                <a:latin typeface="Futura Condensed"/>
                <a:cs typeface="Futura Condensed"/>
              </a:rPr>
              <a:t>A FONDO </a:t>
            </a:r>
            <a:r>
              <a:rPr lang="en-US" sz="1200" b="1" dirty="0">
                <a:latin typeface="Futura Condensed"/>
                <a:cs typeface="Futura Condensed"/>
              </a:rPr>
              <a:t>. . . . . . . . . . . . . . . . . . . . . . . . . . . . . . . . . . . . . . . . . . . . . . . . . </a:t>
            </a:r>
            <a:r>
              <a:rPr lang="en-US" sz="1200" b="1" dirty="0" smtClean="0">
                <a:latin typeface="Futura Condensed"/>
                <a:cs typeface="Futura Condensed"/>
              </a:rPr>
              <a:t>89</a:t>
            </a:r>
            <a:endParaRPr lang="en-US" sz="1200" b="1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Sabes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quieres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aprendes</a:t>
            </a:r>
            <a:r>
              <a:rPr lang="en-US" sz="1200" dirty="0" smtClean="0">
                <a:latin typeface="Futura Condensed"/>
                <a:cs typeface="Futura Condensed"/>
              </a:rPr>
              <a:t> 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92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smtClean="0">
                <a:latin typeface="Futura Condensed"/>
                <a:cs typeface="Futura Condensed"/>
              </a:rPr>
              <a:t>Segundo </a:t>
            </a:r>
            <a:r>
              <a:rPr lang="en-US" sz="1200" dirty="0" err="1" smtClean="0">
                <a:latin typeface="Futura Condensed"/>
                <a:cs typeface="Futura Condensed"/>
              </a:rPr>
              <a:t>asalto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94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Conceptos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avanzados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96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smtClean="0">
                <a:latin typeface="Futura Condensed"/>
                <a:cs typeface="Futura Condensed"/>
              </a:rPr>
              <a:t>Hardware &amp; </a:t>
            </a:r>
            <a:r>
              <a:rPr lang="en-US" sz="1200" dirty="0" err="1" smtClean="0">
                <a:latin typeface="Futura Condensed"/>
                <a:cs typeface="Futura Condensed"/>
              </a:rPr>
              <a:t>Extensiones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100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102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>
                <a:latin typeface="Futura Condensed"/>
                <a:cs typeface="Futura Condensed"/>
              </a:rPr>
              <a:t>¡</a:t>
            </a:r>
            <a:r>
              <a:rPr lang="en-US" sz="1200" dirty="0" err="1">
                <a:latin typeface="Futura Condensed"/>
                <a:cs typeface="Futura Condensed"/>
              </a:rPr>
              <a:t>Depúralo</a:t>
            </a:r>
            <a:r>
              <a:rPr lang="en-US" sz="1200" dirty="0">
                <a:latin typeface="Futura Condensed"/>
                <a:cs typeface="Futura Condensed"/>
              </a:rPr>
              <a:t>!. . . . . . 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106</a:t>
            </a:r>
            <a:endParaRPr lang="en-US" sz="700" b="1" dirty="0">
              <a:latin typeface="Futura Condensed"/>
              <a:cs typeface="Futura Condensed"/>
            </a:endParaRPr>
          </a:p>
          <a:p>
            <a:pPr algn="dist">
              <a:lnSpc>
                <a:spcPct val="110000"/>
              </a:lnSpc>
            </a:pPr>
            <a:endParaRPr lang="en-US" sz="1200" b="1" dirty="0" smtClean="0">
              <a:latin typeface="Futura Condensed"/>
              <a:cs typeface="Futura Condensed"/>
            </a:endParaRPr>
          </a:p>
          <a:p>
            <a:pPr algn="dist">
              <a:lnSpc>
                <a:spcPct val="110000"/>
              </a:lnSpc>
            </a:pPr>
            <a:r>
              <a:rPr lang="en-US" sz="1200" b="1" dirty="0" smtClean="0">
                <a:latin typeface="Futura Condensed"/>
                <a:cs typeface="Futura Condensed"/>
              </a:rPr>
              <a:t>UNIDAD 6 </a:t>
            </a:r>
            <a:r>
              <a:rPr lang="en-US" sz="1200" b="1" dirty="0">
                <a:latin typeface="Futura Condensed"/>
                <a:cs typeface="Futura Condensed"/>
              </a:rPr>
              <a:t>– HACKATHON . . . . . . . . . . . . . . . . . . . . . . . . . . . . . . . . . . . . . . . . . . . . . . . . . </a:t>
            </a:r>
            <a:r>
              <a:rPr lang="en-US" sz="1200" b="1" dirty="0" smtClean="0">
                <a:latin typeface="Futura Condensed"/>
                <a:cs typeface="Futura Condensed"/>
              </a:rPr>
              <a:t>109</a:t>
            </a:r>
            <a:endParaRPr lang="en-US" sz="1200" b="1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Lanzamiento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114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Planificación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>
                <a:latin typeface="Futura Condensed"/>
                <a:cs typeface="Futura Condensed"/>
              </a:rPr>
              <a:t>del </a:t>
            </a:r>
            <a:r>
              <a:rPr lang="en-US" sz="1200" dirty="0" err="1">
                <a:latin typeface="Futura Condensed"/>
                <a:cs typeface="Futura Condensed"/>
              </a:rPr>
              <a:t>proyecto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116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smtClean="0">
                <a:latin typeface="Futura Condensed"/>
                <a:cs typeface="Futura Condensed"/>
              </a:rPr>
              <a:t>Sprint de </a:t>
            </a:r>
            <a:r>
              <a:rPr lang="en-US" sz="1200" dirty="0" err="1" smtClean="0"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latin typeface="Futura Condensed"/>
                <a:cs typeface="Futura Condensed"/>
              </a:rPr>
              <a:t> . </a:t>
            </a:r>
            <a:r>
              <a:rPr lang="en-US" sz="1200" dirty="0">
                <a:latin typeface="Futura Condensed"/>
                <a:cs typeface="Futura Condensed"/>
              </a:rPr>
              <a:t>. . . . </a:t>
            </a:r>
            <a:r>
              <a:rPr lang="en-US" sz="1200" dirty="0" smtClean="0">
                <a:latin typeface="Futura Condensed"/>
                <a:cs typeface="Futura Condensed"/>
              </a:rPr>
              <a:t>. . . . 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120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>
                <a:latin typeface="Futura Condensed"/>
                <a:cs typeface="Futura Condensed"/>
              </a:rPr>
              <a:t>Feedback del </a:t>
            </a:r>
            <a:r>
              <a:rPr lang="en-US" sz="1200" dirty="0" err="1">
                <a:latin typeface="Futura Condensed"/>
                <a:cs typeface="Futura Condensed"/>
              </a:rPr>
              <a:t>proyecto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122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Revisión</a:t>
            </a:r>
            <a:r>
              <a:rPr lang="en-US" sz="1200" dirty="0">
                <a:latin typeface="Futura Condensed"/>
                <a:cs typeface="Futura Condensed"/>
              </a:rPr>
              <a:t> del </a:t>
            </a:r>
            <a:r>
              <a:rPr lang="en-US" sz="1200" dirty="0" err="1">
                <a:latin typeface="Futura Condensed"/>
                <a:cs typeface="Futura Condensed"/>
              </a:rPr>
              <a:t>proyecto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124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Grupo</a:t>
            </a:r>
            <a:r>
              <a:rPr lang="en-US" sz="1200" dirty="0" smtClean="0">
                <a:latin typeface="Futura Condensed"/>
                <a:cs typeface="Futura Condensed"/>
              </a:rPr>
              <a:t> no </a:t>
            </a:r>
            <a:r>
              <a:rPr lang="en-US" sz="1200" dirty="0" err="1" smtClean="0">
                <a:latin typeface="Futura Condensed"/>
                <a:cs typeface="Futura Condensed"/>
              </a:rPr>
              <a:t>dirigido</a:t>
            </a:r>
            <a:r>
              <a:rPr lang="en-US" sz="1200" dirty="0" smtClean="0">
                <a:latin typeface="Futura Condensed"/>
                <a:cs typeface="Futura Condensed"/>
              </a:rPr>
              <a:t> . </a:t>
            </a:r>
            <a:r>
              <a:rPr lang="en-US" sz="1200" dirty="0">
                <a:latin typeface="Futura Condensed"/>
                <a:cs typeface="Futura Condensed"/>
              </a:rPr>
              <a:t>. . . . </a:t>
            </a:r>
            <a:r>
              <a:rPr lang="en-US" sz="1200" dirty="0" smtClean="0">
                <a:latin typeface="Futura Condensed"/>
                <a:cs typeface="Futura Condensed"/>
              </a:rPr>
              <a:t>. . . 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126</a:t>
            </a:r>
            <a:endParaRPr lang="en-US" sz="700" b="1" dirty="0" smtClean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Preparación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exhibición</a:t>
            </a:r>
            <a:r>
              <a:rPr lang="en-US" sz="1200" dirty="0" smtClean="0">
                <a:latin typeface="Futura Condensed"/>
                <a:cs typeface="Futura Condensed"/>
              </a:rPr>
              <a:t> . </a:t>
            </a:r>
            <a:r>
              <a:rPr lang="en-US" sz="1200" dirty="0">
                <a:latin typeface="Futura Condensed"/>
                <a:cs typeface="Futura Condensed"/>
              </a:rPr>
              <a:t>. </a:t>
            </a:r>
            <a:r>
              <a:rPr lang="en-US" sz="1200" dirty="0" smtClean="0">
                <a:latin typeface="Futura Condensed"/>
                <a:cs typeface="Futura Condensed"/>
              </a:rPr>
              <a:t>. .. 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128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Exhibición</a:t>
            </a:r>
            <a:r>
              <a:rPr lang="en-US" sz="1200" dirty="0" smtClean="0">
                <a:latin typeface="Futura Condensed"/>
                <a:cs typeface="Futura Condensed"/>
              </a:rPr>
              <a:t>. . . . . 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130</a:t>
            </a:r>
            <a:endParaRPr lang="en-US" sz="700" b="1" dirty="0">
              <a:latin typeface="Futura Condensed"/>
              <a:cs typeface="Futura Condensed"/>
            </a:endParaRPr>
          </a:p>
          <a:p>
            <a:pPr algn="dist">
              <a:lnSpc>
                <a:spcPct val="110000"/>
              </a:lnSpc>
            </a:pPr>
            <a:endParaRPr lang="en-US" sz="1200" b="1" dirty="0" smtClean="0">
              <a:latin typeface="Futura Condensed"/>
              <a:cs typeface="Futura Condensed"/>
            </a:endParaRPr>
          </a:p>
          <a:p>
            <a:pPr algn="dist">
              <a:lnSpc>
                <a:spcPct val="110000"/>
              </a:lnSpc>
            </a:pPr>
            <a:r>
              <a:rPr lang="en-US" sz="1200" b="1" dirty="0" smtClean="0">
                <a:latin typeface="Futura Condensed"/>
                <a:cs typeface="Futura Condensed"/>
              </a:rPr>
              <a:t>APÉNDICE. . </a:t>
            </a:r>
            <a:r>
              <a:rPr lang="en-US" sz="1200" b="1" dirty="0">
                <a:latin typeface="Futura Condensed"/>
                <a:cs typeface="Futura Condensed"/>
              </a:rPr>
              <a:t>. . . . . . . . . . . . . . . . . . . . . . . . . . . . . . . . . . . . . . . . . . . . . . . . . . . . . . . . . . </a:t>
            </a:r>
            <a:r>
              <a:rPr lang="en-US" sz="1200" b="1" dirty="0" smtClean="0">
                <a:latin typeface="Futura Condensed"/>
                <a:cs typeface="Futura Condensed"/>
              </a:rPr>
              <a:t>133</a:t>
            </a:r>
            <a:endParaRPr lang="en-US" sz="1200" b="1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Glosario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. 135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Pensamiento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Computacional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139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err="1" smtClean="0">
                <a:latin typeface="Futura Condensed"/>
                <a:cs typeface="Futura Condensed"/>
              </a:rPr>
              <a:t>Lecturas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ampliación</a:t>
            </a:r>
            <a:r>
              <a:rPr lang="en-US" sz="1200" dirty="0" smtClean="0">
                <a:latin typeface="Futura Condensed"/>
                <a:cs typeface="Futura Condensed"/>
              </a:rPr>
              <a:t> 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141</a:t>
            </a:r>
            <a:endParaRPr lang="en-US" sz="1200" dirty="0">
              <a:latin typeface="Futura Condensed"/>
              <a:cs typeface="Futura Condensed"/>
            </a:endParaRPr>
          </a:p>
          <a:p>
            <a:pPr lvl="1" algn="dist">
              <a:lnSpc>
                <a:spcPct val="110000"/>
              </a:lnSpc>
            </a:pPr>
            <a:r>
              <a:rPr lang="en-US" sz="1200" dirty="0" smtClean="0">
                <a:latin typeface="Futura Condensed"/>
                <a:cs typeface="Futura Condensed"/>
              </a:rPr>
              <a:t>Enlaces. </a:t>
            </a:r>
            <a:r>
              <a:rPr lang="en-US" sz="1200" dirty="0">
                <a:latin typeface="Futura Condensed"/>
                <a:cs typeface="Futura Condensed"/>
              </a:rPr>
              <a:t>. . . . . . . . . . . . . . . . . . . . . . . . . . . . . . . . . . . . . . . . . . . . . . . . . . . . . . . . . . . . . . . . . . . . . . . . . . . . 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>
                <a:latin typeface="Futura Condensed"/>
                <a:cs typeface="Futura Condensed"/>
              </a:rPr>
              <a:t>. . </a:t>
            </a:r>
            <a:r>
              <a:rPr lang="en-US" sz="1200" dirty="0" smtClean="0">
                <a:latin typeface="Futura Condensed"/>
                <a:cs typeface="Futura Condensed"/>
              </a:rPr>
              <a:t>147</a:t>
            </a:r>
            <a:endParaRPr lang="en-US" sz="1200" dirty="0">
              <a:latin typeface="Futura Condensed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386876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45295" y="1522398"/>
            <a:ext cx="2357172" cy="1519624"/>
            <a:chOff x="409710" y="1457232"/>
            <a:chExt cx="2357172" cy="1519624"/>
          </a:xfrm>
        </p:grpSpPr>
        <p:sp>
          <p:nvSpPr>
            <p:cNvPr id="10" name="TextBox 9"/>
            <p:cNvSpPr txBox="1"/>
            <p:nvPr/>
          </p:nvSpPr>
          <p:spPr>
            <a:xfrm>
              <a:off x="502845" y="1457232"/>
              <a:ext cx="2159129" cy="55399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¡AYUDA! ¿PUEDES DEPURAR ESTOS CINCO PROGRAMAS SCRATCH?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710" y="2145859"/>
              <a:ext cx="23571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investigarás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está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funcionando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mal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encontrarás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solución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cinco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desafíos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depuración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15665" y="8517982"/>
            <a:ext cx="3227327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Haz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lista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posibles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errores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del </a:t>
            </a:r>
            <a:r>
              <a:rPr lang="en-US" sz="1200" dirty="0" err="1" smtClean="0">
                <a:latin typeface="Futura Condensed"/>
                <a:cs typeface="Futura Condensed"/>
              </a:rPr>
              <a:t>programa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¡</a:t>
            </a:r>
            <a:r>
              <a:rPr lang="en-US" sz="1200" dirty="0" err="1" smtClean="0">
                <a:latin typeface="Futura Condensed"/>
                <a:cs typeface="Futura Condensed"/>
              </a:rPr>
              <a:t>Lleva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registro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trabajo</a:t>
            </a:r>
            <a:r>
              <a:rPr lang="en-US" sz="1200" dirty="0" smtClean="0">
                <a:latin typeface="Futura Condensed"/>
                <a:cs typeface="Futura Condensed"/>
              </a:rPr>
              <a:t>! </a:t>
            </a:r>
            <a:r>
              <a:rPr lang="en-US" sz="1200" dirty="0" err="1" smtClean="0">
                <a:latin typeface="Futura Condensed"/>
                <a:cs typeface="Futura Condensed"/>
              </a:rPr>
              <a:t>Esto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muy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práctico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recordar</a:t>
            </a:r>
            <a:r>
              <a:rPr lang="en-US" sz="1200" dirty="0" smtClean="0">
                <a:latin typeface="Futura Condensed"/>
                <a:cs typeface="Futura Condensed"/>
              </a:rPr>
              <a:t> en el </a:t>
            </a:r>
            <a:r>
              <a:rPr lang="en-US" sz="1200" dirty="0" err="1" smtClean="0">
                <a:latin typeface="Futura Condensed"/>
                <a:cs typeface="Futura Condensed"/>
              </a:rPr>
              <a:t>futuro</a:t>
            </a:r>
            <a:r>
              <a:rPr lang="en-US" sz="1200" dirty="0" smtClean="0">
                <a:latin typeface="Futura Condensed"/>
                <a:cs typeface="Futura Condensed"/>
              </a:rPr>
              <a:t> lo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ya</a:t>
            </a:r>
            <a:r>
              <a:rPr lang="en-US" sz="1200" dirty="0" smtClean="0">
                <a:latin typeface="Futura Condensed"/>
                <a:cs typeface="Futura Condensed"/>
              </a:rPr>
              <a:t> has </a:t>
            </a:r>
            <a:r>
              <a:rPr lang="en-US" sz="1200" dirty="0" err="1" smtClean="0">
                <a:latin typeface="Futura Condensed"/>
                <a:cs typeface="Futura Condensed"/>
              </a:rPr>
              <a:t>probado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señalarte</a:t>
            </a:r>
            <a:r>
              <a:rPr lang="en-US" sz="1200" dirty="0" smtClean="0">
                <a:latin typeface="Futura Condensed"/>
                <a:cs typeface="Futura Condensed"/>
              </a:rPr>
              <a:t> lo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probar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continuación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Comparte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compara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técnicas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localización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resolución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problemas</a:t>
            </a:r>
            <a:r>
              <a:rPr lang="en-US" sz="1200" dirty="0" smtClean="0">
                <a:latin typeface="Futura Condensed"/>
                <a:cs typeface="Futura Condensed"/>
              </a:rPr>
              <a:t> con un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dirty="0" smtClean="0">
                <a:latin typeface="Futura Condensed"/>
                <a:cs typeface="Futura Condensed"/>
              </a:rPr>
              <a:t> hasta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encuentres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alguna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ti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funciona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076669" y="8517982"/>
            <a:ext cx="3314032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Debate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prácticas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pruebas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depuración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Toma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nota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las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similitudes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diferencias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vuestras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estrategias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  <a:endParaRPr lang="en-US" sz="1200" kern="1100" spc="-2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comentario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código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pulsando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el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boton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derecho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sobre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los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bloques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programas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puede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ayudar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otros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entender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distintas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partes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programas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Ayuda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829978" y="763670"/>
            <a:ext cx="3402084" cy="6545364"/>
            <a:chOff x="4430800" y="865764"/>
            <a:chExt cx="3377972" cy="6159368"/>
          </a:xfrm>
        </p:grpSpPr>
        <p:sp>
          <p:nvSpPr>
            <p:cNvPr id="16" name="Rectangle 15"/>
            <p:cNvSpPr/>
            <p:nvPr/>
          </p:nvSpPr>
          <p:spPr>
            <a:xfrm>
              <a:off x="4430802" y="865764"/>
              <a:ext cx="3377970" cy="912323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b="1" dirty="0" smtClean="0">
                  <a:latin typeface="Futura Condensed"/>
                  <a:cs typeface="Futura Condensed"/>
                </a:rPr>
                <a:t>¡DEPÚRALO! 1.1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>
                  <a:latin typeface="Futura Condensed"/>
                  <a:cs typeface="Futura Condensed"/>
                </a:rPr>
                <a:t>http://scratch.mit.edu/projects/</a:t>
              </a:r>
              <a:r>
                <a:rPr lang="en-US" sz="1100" dirty="0" smtClean="0">
                  <a:latin typeface="Futura Condensed"/>
                  <a:cs typeface="Futura Condensed"/>
                </a:rPr>
                <a:t>10437040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en-US" sz="1100" dirty="0" smtClean="0">
                  <a:latin typeface="Futura Condensed"/>
                  <a:cs typeface="Futura Condensed"/>
                </a:rPr>
                <a:t>Al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presionar</a:t>
              </a:r>
              <a:r>
                <a:rPr lang="en-US" sz="1100" dirty="0" smtClean="0">
                  <a:latin typeface="Futura Condensed"/>
                  <a:cs typeface="Futura Condensed"/>
                </a:rPr>
                <a:t>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bandera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verde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tanto</a:t>
              </a:r>
              <a:r>
                <a:rPr lang="en-US" sz="1100" dirty="0" smtClean="0">
                  <a:latin typeface="Futura Condensed"/>
                  <a:cs typeface="Futura Condensed"/>
                </a:rPr>
                <a:t> Gobo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Scratch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deberían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comenzar</a:t>
              </a:r>
              <a:r>
                <a:rPr lang="en-US" sz="1100" dirty="0" smtClean="0">
                  <a:latin typeface="Futura Condensed"/>
                  <a:cs typeface="Futura Condensed"/>
                </a:rPr>
                <a:t>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bailar</a:t>
              </a:r>
              <a:r>
                <a:rPr lang="en-US" sz="1100" dirty="0" smtClean="0">
                  <a:latin typeface="Futura Condensed"/>
                  <a:cs typeface="Futura Condensed"/>
                </a:rPr>
                <a:t>. ¡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Pero</a:t>
              </a:r>
              <a:r>
                <a:rPr lang="en-US" sz="1100" dirty="0" smtClean="0">
                  <a:latin typeface="Futura Condensed"/>
                  <a:cs typeface="Futura Condensed"/>
                </a:rPr>
                <a:t> solo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comienza</a:t>
              </a:r>
              <a:r>
                <a:rPr lang="en-US" sz="1100" dirty="0" smtClean="0">
                  <a:latin typeface="Futura Condensed"/>
                  <a:cs typeface="Futura Condensed"/>
                </a:rPr>
                <a:t>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bailar</a:t>
              </a:r>
              <a:r>
                <a:rPr lang="en-US" sz="1100" dirty="0" smtClean="0">
                  <a:latin typeface="Futura Condensed"/>
                  <a:cs typeface="Futura Condensed"/>
                </a:rPr>
                <a:t>! ¿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arreglamos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programa</a:t>
              </a:r>
              <a:r>
                <a:rPr lang="en-US" sz="1100" dirty="0" smtClean="0">
                  <a:latin typeface="Futura Condensed"/>
                  <a:cs typeface="Futura Condensed"/>
                </a:rPr>
                <a:t>?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430802" y="2002491"/>
              <a:ext cx="3377970" cy="1390207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b="1" dirty="0" smtClean="0">
                  <a:latin typeface="Futura Condensed"/>
                  <a:cs typeface="Futura Condensed"/>
                </a:rPr>
                <a:t>¡DEPÚRALO! </a:t>
              </a:r>
              <a:r>
                <a:rPr lang="en-US" sz="1200" b="1" dirty="0">
                  <a:latin typeface="Futura Condensed"/>
                  <a:cs typeface="Futura Condensed"/>
                </a:rPr>
                <a:t>1.2 </a:t>
              </a:r>
              <a:r>
                <a:rPr lang="en-US" sz="1100" dirty="0">
                  <a:latin typeface="Futura Condensed"/>
                  <a:cs typeface="Futura Condensed"/>
                </a:rPr>
                <a:t>http://</a:t>
              </a:r>
              <a:r>
                <a:rPr lang="en-US" sz="11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100" dirty="0">
                  <a:latin typeface="Futura Condensed"/>
                  <a:cs typeface="Futura Condensed"/>
                </a:rPr>
                <a:t>/projects/10437249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en-US" sz="1100" dirty="0" smtClean="0">
                  <a:latin typeface="Futura Condensed"/>
                  <a:cs typeface="Futura Condensed"/>
                </a:rPr>
                <a:t>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pulsa</a:t>
              </a:r>
              <a:r>
                <a:rPr lang="en-US" sz="1100" dirty="0" smtClean="0">
                  <a:latin typeface="Futura Condensed"/>
                  <a:cs typeface="Futura Condensed"/>
                </a:rPr>
                <a:t>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bandera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verde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smtClean="0">
                  <a:latin typeface="Futura Condensed"/>
                  <a:cs typeface="Futura Condensed"/>
                </a:rPr>
                <a:t>Scratch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debería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comenzar</a:t>
              </a:r>
              <a:r>
                <a:rPr lang="en-US" sz="110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izquiedo</a:t>
              </a:r>
              <a:r>
                <a:rPr lang="en-US" sz="1100" dirty="0" smtClean="0">
                  <a:latin typeface="Futura Condensed"/>
                  <a:cs typeface="Futura Condensed"/>
                </a:rPr>
                <a:t> del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escenario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decir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estar</a:t>
              </a:r>
              <a:r>
                <a:rPr lang="en-US" sz="110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izquierdo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deslizarse</a:t>
              </a:r>
              <a:r>
                <a:rPr lang="en-US" sz="1100" dirty="0" smtClean="0">
                  <a:latin typeface="Futura Condensed"/>
                  <a:cs typeface="Futura Condensed"/>
                </a:rPr>
                <a:t> al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derecho</a:t>
              </a:r>
              <a:r>
                <a:rPr lang="en-US" sz="1100" dirty="0" smtClean="0">
                  <a:latin typeface="Futura Condensed"/>
                  <a:cs typeface="Futura Condensed"/>
                </a:rPr>
                <a:t> del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escenario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decir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estar</a:t>
              </a:r>
              <a:r>
                <a:rPr lang="en-US" sz="110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derecho</a:t>
              </a:r>
              <a:r>
                <a:rPr lang="en-US" sz="1100" dirty="0" smtClean="0">
                  <a:latin typeface="Futura Condensed"/>
                  <a:cs typeface="Futura Condensed"/>
                </a:rPr>
                <a:t>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Funciona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bien</a:t>
              </a:r>
              <a:r>
                <a:rPr lang="en-US" sz="1100" dirty="0" smtClean="0">
                  <a:latin typeface="Futura Condensed"/>
                  <a:cs typeface="Futura Condensed"/>
                </a:rPr>
                <a:t>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primera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vez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pincha</a:t>
              </a:r>
              <a:r>
                <a:rPr lang="en-US" sz="1100" dirty="0" smtClean="0">
                  <a:latin typeface="Futura Condensed"/>
                  <a:cs typeface="Futura Condensed"/>
                </a:rPr>
                <a:t>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bandera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verde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pero</a:t>
              </a:r>
              <a:r>
                <a:rPr lang="en-US" sz="1100" dirty="0" smtClean="0">
                  <a:latin typeface="Futura Condensed"/>
                  <a:cs typeface="Futura Condensed"/>
                </a:rPr>
                <a:t> no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siguientes</a:t>
              </a:r>
              <a:r>
                <a:rPr lang="en-US" sz="1100" dirty="0" smtClean="0">
                  <a:latin typeface="Futura Condensed"/>
                  <a:cs typeface="Futura Condensed"/>
                </a:rPr>
                <a:t>. ¿</a:t>
              </a:r>
              <a:r>
                <a:rPr lang="en-US" sz="1100" dirty="0" err="1">
                  <a:latin typeface="Futura Condensed"/>
                  <a:cs typeface="Futura Condensed"/>
                </a:rPr>
                <a:t>Cómo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arreglamos</a:t>
              </a:r>
              <a:r>
                <a:rPr lang="en-US" sz="1100" dirty="0">
                  <a:latin typeface="Futura Condensed"/>
                  <a:cs typeface="Futura Condensed"/>
                </a:rPr>
                <a:t> el </a:t>
              </a:r>
              <a:r>
                <a:rPr lang="en-US" sz="1100" dirty="0" err="1">
                  <a:latin typeface="Futura Condensed"/>
                  <a:cs typeface="Futura Condensed"/>
                </a:rPr>
                <a:t>programa</a:t>
              </a:r>
              <a:r>
                <a:rPr lang="en-US" sz="1100" dirty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430800" y="3598841"/>
              <a:ext cx="3377972" cy="912323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b="1" dirty="0" smtClean="0">
                  <a:latin typeface="Futura Condensed"/>
                  <a:cs typeface="Futura Condensed"/>
                </a:rPr>
                <a:t>¡DEPÚRALO! 1.3 </a:t>
              </a:r>
              <a:r>
                <a:rPr lang="en-US" sz="1000" dirty="0">
                  <a:latin typeface="Futura Condensed"/>
                  <a:cs typeface="Futura Condensed"/>
                </a:rPr>
                <a:t>http://</a:t>
              </a:r>
              <a:r>
                <a:rPr lang="en-US" sz="10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000" dirty="0">
                  <a:latin typeface="Futura Condensed"/>
                  <a:cs typeface="Futura Condensed"/>
                </a:rPr>
                <a:t>/projects/</a:t>
              </a:r>
              <a:r>
                <a:rPr lang="en-US" sz="1000" dirty="0" smtClean="0">
                  <a:latin typeface="Futura Condensed"/>
                  <a:cs typeface="Futura Condensed"/>
                </a:rPr>
                <a:t>10437366</a:t>
              </a:r>
              <a:endParaRPr lang="en-US" sz="1000" dirty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en-US" sz="1100" dirty="0" smtClean="0">
                  <a:latin typeface="Futura Condensed"/>
                  <a:cs typeface="Futura Condensed"/>
                </a:rPr>
                <a:t>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Scratch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debería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hacer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voltereta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pulsa</a:t>
              </a:r>
              <a:r>
                <a:rPr lang="en-US" sz="1100" dirty="0" smtClean="0">
                  <a:latin typeface="Futura Condensed"/>
                  <a:cs typeface="Futura Condensed"/>
                </a:rPr>
                <a:t>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barra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espaciadora</a:t>
              </a:r>
              <a:r>
                <a:rPr lang="en-US" sz="1100" dirty="0" smtClean="0">
                  <a:latin typeface="Futura Condensed"/>
                  <a:cs typeface="Futura Condensed"/>
                </a:rPr>
                <a:t>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Pero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pulsa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tecla</a:t>
              </a:r>
              <a:r>
                <a:rPr lang="en-US" sz="1100" dirty="0" smtClean="0">
                  <a:latin typeface="Futura Condensed"/>
                  <a:cs typeface="Futura Condensed"/>
                </a:rPr>
                <a:t>, ¡no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pasa</a:t>
              </a:r>
              <a:r>
                <a:rPr lang="en-US" sz="1100" dirty="0" smtClean="0">
                  <a:latin typeface="Futura Condensed"/>
                  <a:cs typeface="Futura Condensed"/>
                </a:rPr>
                <a:t> nada! </a:t>
              </a:r>
              <a:r>
                <a:rPr lang="en-US" sz="1100" dirty="0">
                  <a:latin typeface="Futura Condensed"/>
                  <a:cs typeface="Futura Condensed"/>
                </a:rPr>
                <a:t>¿</a:t>
              </a:r>
              <a:r>
                <a:rPr lang="en-US" sz="1100" dirty="0" err="1">
                  <a:latin typeface="Futura Condensed"/>
                  <a:cs typeface="Futura Condensed"/>
                </a:rPr>
                <a:t>Cómo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arreglamos</a:t>
              </a:r>
              <a:r>
                <a:rPr lang="en-US" sz="1100" dirty="0">
                  <a:latin typeface="Futura Condensed"/>
                  <a:cs typeface="Futura Condensed"/>
                </a:rPr>
                <a:t> el </a:t>
              </a:r>
              <a:r>
                <a:rPr lang="en-US" sz="1100" dirty="0" err="1">
                  <a:latin typeface="Futura Condensed"/>
                  <a:cs typeface="Futura Condensed"/>
                </a:rPr>
                <a:t>programa</a:t>
              </a:r>
              <a:r>
                <a:rPr lang="en-US" sz="1100" dirty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430800" y="4763900"/>
              <a:ext cx="3377972" cy="912323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b="1" dirty="0" smtClean="0">
                  <a:latin typeface="Futura Condensed"/>
                  <a:cs typeface="Futura Condensed"/>
                </a:rPr>
                <a:t>¡DEPÚRALO! 1.4 </a:t>
              </a:r>
              <a:r>
                <a:rPr lang="en-US" sz="1000" dirty="0">
                  <a:latin typeface="Futura Condensed"/>
                  <a:cs typeface="Futura Condensed"/>
                </a:rPr>
                <a:t>http://</a:t>
              </a:r>
              <a:r>
                <a:rPr lang="en-US" sz="10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000" dirty="0">
                  <a:latin typeface="Futura Condensed"/>
                  <a:cs typeface="Futura Condensed"/>
                </a:rPr>
                <a:t>/projects/</a:t>
              </a:r>
              <a:r>
                <a:rPr lang="en-US" sz="1000" dirty="0" smtClean="0">
                  <a:latin typeface="Futura Condensed"/>
                  <a:cs typeface="Futura Condensed"/>
                </a:rPr>
                <a:t>10437439</a:t>
              </a:r>
              <a:endParaRPr lang="en-US" sz="1000" dirty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en-US" sz="1100" dirty="0" smtClean="0">
                  <a:latin typeface="Futura Condensed"/>
                  <a:cs typeface="Futura Condensed"/>
                </a:rPr>
                <a:t>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Scratch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debería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andar</a:t>
              </a:r>
              <a:r>
                <a:rPr lang="en-US" sz="1100" dirty="0" smtClean="0">
                  <a:latin typeface="Futura Condensed"/>
                  <a:cs typeface="Futura Condensed"/>
                </a:rPr>
                <a:t> de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lado</a:t>
              </a:r>
              <a:r>
                <a:rPr lang="en-US" sz="1100" dirty="0" smtClean="0">
                  <a:latin typeface="Futura Condensed"/>
                  <a:cs typeface="Futura Condensed"/>
                </a:rPr>
                <a:t>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otro</a:t>
              </a:r>
              <a:r>
                <a:rPr lang="en-US" sz="1100" dirty="0" smtClean="0">
                  <a:latin typeface="Futura Condensed"/>
                  <a:cs typeface="Futura Condensed"/>
                </a:rPr>
                <a:t> del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escenario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hace</a:t>
              </a:r>
              <a:r>
                <a:rPr lang="en-US" sz="1100" dirty="0" smtClean="0">
                  <a:latin typeface="Futura Condensed"/>
                  <a:cs typeface="Futura Condensed"/>
                </a:rPr>
                <a:t> click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él</a:t>
              </a:r>
              <a:r>
                <a:rPr lang="en-US" sz="1100" dirty="0" smtClean="0">
                  <a:latin typeface="Futura Condensed"/>
                  <a:cs typeface="Futura Condensed"/>
                </a:rPr>
                <a:t>. Sin embargo,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se pone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patas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arriba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camina</a:t>
              </a:r>
              <a:r>
                <a:rPr lang="en-US" sz="1100" dirty="0" smtClean="0">
                  <a:latin typeface="Futura Condensed"/>
                  <a:cs typeface="Futura Condensed"/>
                </a:rPr>
                <a:t> del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revés</a:t>
              </a:r>
              <a:r>
                <a:rPr lang="en-US" sz="1100" dirty="0" smtClean="0">
                  <a:latin typeface="Futura Condensed"/>
                  <a:cs typeface="Futura Condensed"/>
                </a:rPr>
                <a:t>. ¿</a:t>
              </a:r>
              <a:r>
                <a:rPr lang="en-US" sz="1100" dirty="0" err="1">
                  <a:latin typeface="Futura Condensed"/>
                  <a:cs typeface="Futura Condensed"/>
                </a:rPr>
                <a:t>Cómo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arreglamos</a:t>
              </a:r>
              <a:r>
                <a:rPr lang="en-US" sz="1100" dirty="0">
                  <a:latin typeface="Futura Condensed"/>
                  <a:cs typeface="Futura Condensed"/>
                </a:rPr>
                <a:t> el </a:t>
              </a:r>
              <a:r>
                <a:rPr lang="en-US" sz="1100" dirty="0" err="1">
                  <a:latin typeface="Futura Condensed"/>
                  <a:cs typeface="Futura Condensed"/>
                </a:rPr>
                <a:t>programa</a:t>
              </a:r>
              <a:r>
                <a:rPr lang="en-US" sz="1100" dirty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430800" y="5953515"/>
              <a:ext cx="3377972" cy="1071617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b="1" dirty="0" smtClean="0">
                  <a:latin typeface="Futura Condensed"/>
                  <a:cs typeface="Futura Condensed"/>
                </a:rPr>
                <a:t>¡DEPÚRALO! 1.5 </a:t>
              </a:r>
              <a:r>
                <a:rPr lang="en-US" sz="1000" dirty="0">
                  <a:latin typeface="Futura Condensed"/>
                  <a:cs typeface="Futura Condensed"/>
                </a:rPr>
                <a:t>http://</a:t>
              </a:r>
              <a:r>
                <a:rPr lang="en-US" sz="10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000" dirty="0">
                  <a:latin typeface="Futura Condensed"/>
                  <a:cs typeface="Futura Condensed"/>
                </a:rPr>
                <a:t>/projects/</a:t>
              </a:r>
              <a:r>
                <a:rPr lang="en-US" sz="1000" dirty="0" smtClean="0">
                  <a:latin typeface="Futura Condensed"/>
                  <a:cs typeface="Futura Condensed"/>
                </a:rPr>
                <a:t>10437476</a:t>
              </a:r>
              <a:endParaRPr lang="en-US" sz="1000" dirty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en-US" sz="1100" dirty="0" smtClean="0">
                  <a:latin typeface="Futura Condensed"/>
                  <a:cs typeface="Futura Condensed"/>
                </a:rPr>
                <a:t>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pulsa</a:t>
              </a:r>
              <a:r>
                <a:rPr lang="en-US" sz="1100" dirty="0" smtClean="0">
                  <a:latin typeface="Futura Condensed"/>
                  <a:cs typeface="Futura Condensed"/>
                </a:rPr>
                <a:t>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bandera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verde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Scratch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debería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decir</a:t>
              </a:r>
              <a:r>
                <a:rPr lang="en-US" sz="1100" dirty="0" smtClean="0">
                  <a:latin typeface="Futura Condensed"/>
                  <a:cs typeface="Futura Condensed"/>
                </a:rPr>
                <a:t> “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Miau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miau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miau</a:t>
              </a:r>
              <a:r>
                <a:rPr lang="en-US" sz="1100" dirty="0" smtClean="0">
                  <a:latin typeface="Futura Condensed"/>
                  <a:cs typeface="Futura Condensed"/>
                </a:rPr>
                <a:t>” en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bocadillo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además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reproducir</a:t>
              </a:r>
              <a:r>
                <a:rPr lang="en-US" sz="1100" dirty="0" smtClean="0">
                  <a:latin typeface="Futura Condensed"/>
                  <a:cs typeface="Futura Condensed"/>
                </a:rPr>
                <a:t>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sonidos</a:t>
              </a:r>
              <a:r>
                <a:rPr lang="en-US" sz="1100" dirty="0" smtClean="0">
                  <a:latin typeface="Futura Condensed"/>
                  <a:cs typeface="Futura Condensed"/>
                </a:rPr>
                <a:t>. Sin embargo,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bocadillo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aparece</a:t>
              </a:r>
              <a:r>
                <a:rPr lang="en-US" sz="1100" dirty="0" smtClean="0">
                  <a:latin typeface="Futura Condensed"/>
                  <a:cs typeface="Futura Condensed"/>
                </a:rPr>
                <a:t> antes de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sonidos</a:t>
              </a:r>
              <a:r>
                <a:rPr lang="en-US" sz="1100" dirty="0" smtClean="0">
                  <a:latin typeface="Futura Condensed"/>
                  <a:cs typeface="Futura Condensed"/>
                </a:rPr>
                <a:t> y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tan solo dice un ‘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Miau</a:t>
              </a:r>
              <a:r>
                <a:rPr lang="en-US" sz="1100" dirty="0" smtClean="0">
                  <a:latin typeface="Futura Condensed"/>
                  <a:cs typeface="Futura Condensed"/>
                </a:rPr>
                <a:t>’. ¿</a:t>
              </a:r>
              <a:r>
                <a:rPr lang="en-US" sz="1100" dirty="0" err="1">
                  <a:latin typeface="Futura Condensed"/>
                  <a:cs typeface="Futura Condensed"/>
                </a:rPr>
                <a:t>Cómo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arreglamos</a:t>
              </a:r>
              <a:r>
                <a:rPr lang="en-US" sz="1100" dirty="0">
                  <a:latin typeface="Futura Condensed"/>
                  <a:cs typeface="Futura Condensed"/>
                </a:rPr>
                <a:t> el </a:t>
              </a:r>
              <a:r>
                <a:rPr lang="en-US" sz="1100" dirty="0" err="1">
                  <a:latin typeface="Futura Condensed"/>
                  <a:cs typeface="Futura Condensed"/>
                </a:rPr>
                <a:t>programa</a:t>
              </a:r>
              <a:r>
                <a:rPr lang="en-US" sz="1100" dirty="0">
                  <a:latin typeface="Futura Condensed"/>
                  <a:cs typeface="Futura Condensed"/>
                </a:rPr>
                <a:t>?</a:t>
              </a:r>
              <a:endParaRPr lang="en-US" sz="1100" dirty="0" smtClean="0">
                <a:latin typeface="Futura Condensed"/>
                <a:cs typeface="Futura Condensed"/>
              </a:endParaRPr>
            </a:p>
          </p:txBody>
        </p:sp>
      </p:grpSp>
      <p:cxnSp>
        <p:nvCxnSpPr>
          <p:cNvPr id="70" name="Straight Connector 69"/>
          <p:cNvCxnSpPr/>
          <p:nvPr/>
        </p:nvCxnSpPr>
        <p:spPr>
          <a:xfrm>
            <a:off x="396255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427031" y="3857808"/>
            <a:ext cx="2970866" cy="1658017"/>
            <a:chOff x="427031" y="3857808"/>
            <a:chExt cx="2970866" cy="1658017"/>
          </a:xfrm>
        </p:grpSpPr>
        <p:sp>
          <p:nvSpPr>
            <p:cNvPr id="14" name="TextBox 13"/>
            <p:cNvSpPr txBox="1"/>
            <p:nvPr/>
          </p:nvSpPr>
          <p:spPr>
            <a:xfrm>
              <a:off x="427031" y="4232397"/>
              <a:ext cx="2885167" cy="1283428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Ve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Debug It!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1: </a:t>
              </a:r>
              <a:r>
                <a:rPr lang="en-US" sz="1200" dirty="0">
                  <a:latin typeface="Futura Condensed"/>
                  <a:cs typeface="Futura Condensed"/>
                </a:rPr>
                <a:t/>
              </a:r>
              <a:br>
                <a:rPr lang="en-US" sz="1200" dirty="0">
                  <a:latin typeface="Futura Condensed"/>
                  <a:cs typeface="Futura Condensed"/>
                </a:rPr>
              </a:br>
              <a:r>
                <a:rPr lang="en-US" sz="1200" dirty="0">
                  <a:latin typeface="Futura Condensed"/>
                  <a:cs typeface="Futura Condensed"/>
                </a:rPr>
                <a:t>http://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</a:t>
              </a:r>
              <a:r>
                <a:rPr lang="en-US" sz="1200" dirty="0" smtClean="0">
                  <a:latin typeface="Futura Condensed"/>
                  <a:cs typeface="Futura Condensed"/>
                </a:rPr>
                <a:t>475483</a:t>
              </a:r>
            </a:p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Prueba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depura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cinco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desafíos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lnSpc>
                  <a:spcPct val="130000"/>
                </a:lnSpc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Escribe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solución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reinventa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errores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incorporar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solución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44691" y="3857808"/>
              <a:ext cx="2953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COMIENZA POR AQUÍ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36" name="Straight Connector 35"/>
          <p:cNvCxnSpPr/>
          <p:nvPr/>
        </p:nvCxnSpPr>
        <p:spPr>
          <a:xfrm flipV="1">
            <a:off x="535219" y="4194252"/>
            <a:ext cx="2717679" cy="2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15665" y="595839"/>
            <a:ext cx="2982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Futura Condensed"/>
                <a:cs typeface="Futura Condensed"/>
              </a:rPr>
              <a:t>¡DEPÚRALO!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2571138" y="443435"/>
            <a:ext cx="651202" cy="1336089"/>
            <a:chOff x="2571138" y="443435"/>
            <a:chExt cx="651202" cy="1336089"/>
          </a:xfrm>
        </p:grpSpPr>
        <p:grpSp>
          <p:nvGrpSpPr>
            <p:cNvPr id="40" name="Group 39"/>
            <p:cNvGrpSpPr/>
            <p:nvPr/>
          </p:nvGrpSpPr>
          <p:grpSpPr>
            <a:xfrm>
              <a:off x="2571138" y="443435"/>
              <a:ext cx="651202" cy="1336089"/>
              <a:chOff x="2169548" y="4643960"/>
              <a:chExt cx="393589" cy="656327"/>
            </a:xfrm>
          </p:grpSpPr>
          <p:cxnSp>
            <p:nvCxnSpPr>
              <p:cNvPr id="55" name="Straight Arrow Connector 54"/>
              <p:cNvCxnSpPr/>
              <p:nvPr/>
            </p:nvCxnSpPr>
            <p:spPr>
              <a:xfrm>
                <a:off x="2169548" y="4646880"/>
                <a:ext cx="39358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Arrow Connector 40"/>
            <p:cNvCxnSpPr/>
            <p:nvPr/>
          </p:nvCxnSpPr>
          <p:spPr>
            <a:xfrm>
              <a:off x="2576323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0" y="6347276"/>
            <a:ext cx="7772400" cy="2153959"/>
            <a:chOff x="3312198" y="6347276"/>
            <a:chExt cx="7772400" cy="2153959"/>
          </a:xfrm>
        </p:grpSpPr>
        <p:sp>
          <p:nvSpPr>
            <p:cNvPr id="32" name="Rectangle 31"/>
            <p:cNvSpPr/>
            <p:nvPr/>
          </p:nvSpPr>
          <p:spPr>
            <a:xfrm>
              <a:off x="3312198" y="7858302"/>
              <a:ext cx="7772400" cy="410457"/>
            </a:xfrm>
            <a:prstGeom prst="rect">
              <a:avLst/>
            </a:prstGeom>
            <a:solidFill>
              <a:srgbClr val="1B93D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7274753" y="7871867"/>
              <a:ext cx="3809845" cy="507460"/>
              <a:chOff x="7274753" y="7871867"/>
              <a:chExt cx="3809845" cy="507460"/>
            </a:xfrm>
          </p:grpSpPr>
          <p:sp>
            <p:nvSpPr>
              <p:cNvPr id="42" name="Diamond 41"/>
              <p:cNvSpPr/>
              <p:nvPr/>
            </p:nvSpPr>
            <p:spPr>
              <a:xfrm>
                <a:off x="9012887" y="8053244"/>
                <a:ext cx="333576" cy="326083"/>
              </a:xfrm>
              <a:prstGeom prst="diamond">
                <a:avLst/>
              </a:prstGeom>
              <a:solidFill>
                <a:srgbClr val="1B93D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7274753" y="7871867"/>
                <a:ext cx="3809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Futura Condensed"/>
                    <a:cs typeface="Futura Condensed"/>
                  </a:rPr>
                  <a:t>¿HAS ACABADO?</a:t>
                </a:r>
                <a:endParaRPr lang="en-US" dirty="0">
                  <a:solidFill>
                    <a:schemeClr val="bg1"/>
                  </a:solidFill>
                  <a:latin typeface="Futura Condensed"/>
                  <a:cs typeface="Futura Condensed"/>
                </a:endParaRPr>
              </a:p>
            </p:txBody>
          </p:sp>
        </p:grpSp>
        <p:sp>
          <p:nvSpPr>
            <p:cNvPr id="46" name="Oval Callout 45"/>
            <p:cNvSpPr/>
            <p:nvPr/>
          </p:nvSpPr>
          <p:spPr>
            <a:xfrm rot="15462013" flipV="1">
              <a:off x="3744100" y="6205404"/>
              <a:ext cx="2153959" cy="2437704"/>
            </a:xfrm>
            <a:prstGeom prst="wedgeEllipseCallout">
              <a:avLst>
                <a:gd name="adj1" fmla="val -36970"/>
                <a:gd name="adj2" fmla="val 48187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76200" cap="rnd" cmpd="sng">
              <a:solidFill>
                <a:schemeClr val="bg1"/>
              </a:solidFill>
              <a:prstDash val="solid"/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rmAutofit/>
            </a:bodyPr>
            <a:lstStyle/>
            <a:p>
              <a:pPr algn="ctr"/>
              <a:r>
                <a:rPr lang="en-US" sz="3200" kern="1300" dirty="0" smtClean="0">
                  <a:solidFill>
                    <a:srgbClr val="1B93DD"/>
                  </a:solidFill>
                  <a:latin typeface="Futura Condensed"/>
                  <a:cs typeface="Futura Condensed"/>
                </a:rPr>
                <a:t>¿ATASCADO?</a:t>
              </a:r>
            </a:p>
            <a:p>
              <a:pPr algn="ctr"/>
              <a:r>
                <a:rPr lang="es-ES_tradnl" sz="1600" kern="1300" baseline="-25000" dirty="0" smtClean="0">
                  <a:solidFill>
                    <a:srgbClr val="1B93DD"/>
                  </a:solidFill>
                  <a:latin typeface="Futura Condensed"/>
                  <a:cs typeface="Futura Condensed"/>
                </a:rPr>
                <a:t>¡NO PASA NADA! PRUEBA ESTO…</a:t>
              </a:r>
              <a:endParaRPr lang="en-US" sz="1600" kern="1300" baseline="-25000" dirty="0" smtClean="0">
                <a:solidFill>
                  <a:srgbClr val="1B93DD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419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550334" y="3163625"/>
            <a:ext cx="3231204" cy="838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4007796" y="2832776"/>
            <a:ext cx="3307404" cy="1511490"/>
            <a:chOff x="3992282" y="2832776"/>
            <a:chExt cx="3307404" cy="1511490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Mí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About Me 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/studios/475470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Cartas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 </a:t>
              </a:r>
              <a:r>
                <a:rPr lang="en-US" sz="1200" dirty="0">
                  <a:latin typeface="Futura Condensed"/>
                  <a:cs typeface="Futura Condensed"/>
                </a:rPr>
                <a:t/>
              </a:r>
              <a:br>
                <a:rPr lang="en-US" sz="1200" dirty="0">
                  <a:latin typeface="Futura Condensed"/>
                  <a:cs typeface="Futura Condensed"/>
                </a:rPr>
              </a:br>
              <a:r>
                <a:rPr lang="en-US" sz="1200" dirty="0">
                  <a:latin typeface="Futura Condensed"/>
                  <a:cs typeface="Futura Condensed"/>
                </a:rPr>
                <a:t>http://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/help/</a:t>
              </a:r>
              <a:r>
                <a:rPr lang="en-US" sz="1200" dirty="0" smtClean="0">
                  <a:latin typeface="Futura Condensed"/>
                  <a:cs typeface="Futura Condensed"/>
                </a:rPr>
                <a:t>cards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4007796" y="4469125"/>
            <a:ext cx="3307404" cy="1511490"/>
            <a:chOff x="3992282" y="2832776"/>
            <a:chExt cx="3307404" cy="1511490"/>
          </a:xfrm>
        </p:grpSpPr>
        <p:sp>
          <p:nvSpPr>
            <p:cNvPr id="60" name="TextBox 59"/>
            <p:cNvSpPr txBox="1"/>
            <p:nvPr/>
          </p:nvSpPr>
          <p:spPr>
            <a:xfrm>
              <a:off x="4089400" y="3328603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orgulloso</a:t>
              </a:r>
              <a:r>
                <a:rPr lang="en-US" sz="1200" dirty="0" smtClean="0">
                  <a:latin typeface="Futura Condensed"/>
                  <a:cs typeface="Futura Condensed"/>
                </a:rPr>
                <a:t>?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atascado</a:t>
              </a:r>
              <a:r>
                <a:rPr lang="en-US" sz="1200" dirty="0" smtClean="0">
                  <a:latin typeface="Futura Condensed"/>
                  <a:cs typeface="Futura Condensed"/>
                </a:rPr>
                <a:t>?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saliste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atasco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querrías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hacer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continuación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descubierto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observar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Mí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4007796" y="6094723"/>
            <a:ext cx="3307404" cy="1326824"/>
            <a:chOff x="3992282" y="2832776"/>
            <a:chExt cx="3307404" cy="1326824"/>
          </a:xfrm>
        </p:grpSpPr>
        <p:sp>
          <p:nvSpPr>
            <p:cNvPr id="64" name="TextBox 63"/>
            <p:cNvSpPr txBox="1"/>
            <p:nvPr/>
          </p:nvSpPr>
          <p:spPr>
            <a:xfrm>
              <a:off x="4089400" y="3328603"/>
              <a:ext cx="3117152" cy="83099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hacen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uso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creativo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personajes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disfraces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apariencia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sonidos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son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interactivos</a:t>
              </a:r>
              <a:r>
                <a:rPr lang="en-US" sz="1200" dirty="0" smtClean="0">
                  <a:latin typeface="Futura Condensed"/>
                  <a:cs typeface="Futura Condensed"/>
                </a:rPr>
                <a:t>? 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usuarios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interactuar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elementos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300032" y="595840"/>
            <a:ext cx="5914441" cy="1530036"/>
            <a:chOff x="457200" y="595840"/>
            <a:chExt cx="5914441" cy="1530036"/>
          </a:xfrm>
        </p:grpSpPr>
        <p:sp>
          <p:nvSpPr>
            <p:cNvPr id="9" name="TextBox 8"/>
            <p:cNvSpPr txBox="1"/>
            <p:nvPr/>
          </p:nvSpPr>
          <p:spPr>
            <a:xfrm>
              <a:off x="457200" y="595840"/>
              <a:ext cx="2815942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300" dirty="0" smtClean="0">
                  <a:latin typeface="Futura Condensed"/>
                  <a:cs typeface="Futura Condensed"/>
                </a:rPr>
                <a:t>SOBRE MÍ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71794" y="795405"/>
              <a:ext cx="2999847" cy="1231106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Futura Condensed"/>
                  <a:cs typeface="Futura Condensed"/>
                </a:rPr>
                <a:t>OBJETIVOS</a:t>
              </a:r>
            </a:p>
            <a:p>
              <a:r>
                <a:rPr lang="en-US" sz="1200" dirty="0" smtClean="0">
                  <a:latin typeface="Futura Condensed"/>
                  <a:cs typeface="Futura Condensed"/>
                </a:rPr>
                <a:t>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completar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,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: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familiarizarán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rango</a:t>
              </a:r>
              <a:r>
                <a:rPr lang="en-US" sz="1200" dirty="0" smtClean="0">
                  <a:latin typeface="Futura Condensed"/>
                  <a:cs typeface="Futura Condensed"/>
                </a:rPr>
                <a:t> mayor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Serán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capaces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libre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sea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representación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digital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interactiva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intereses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personales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685092" y="1692424"/>
              <a:ext cx="1092200" cy="433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en-US" sz="1000" baseline="-25000" dirty="0" smtClean="0">
                  <a:latin typeface="Futura Condensed"/>
                  <a:cs typeface="Futura Condensed"/>
                </a:rPr>
                <a:t>TIEMPO PROPUESTO</a:t>
              </a:r>
            </a:p>
            <a:p>
              <a:pPr algn="dist">
                <a:lnSpc>
                  <a:spcPct val="150000"/>
                </a:lnSpc>
              </a:pPr>
              <a:r>
                <a:rPr lang="en-US" sz="1000" dirty="0" smtClean="0">
                  <a:latin typeface="Futura Condensed"/>
                  <a:cs typeface="Futura Condensed"/>
                </a:rPr>
                <a:t>45–60 MINUTOS</a:t>
              </a:r>
            </a:p>
          </p:txBody>
        </p:sp>
        <p:pic>
          <p:nvPicPr>
            <p:cNvPr id="43" name="Picture 42" descr="clock1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500"/>
            <a:stretch/>
          </p:blipFill>
          <p:spPr>
            <a:xfrm>
              <a:off x="1428082" y="1808284"/>
              <a:ext cx="324746" cy="267915"/>
            </a:xfrm>
            <a:prstGeom prst="rect">
              <a:avLst/>
            </a:prstGeom>
          </p:spPr>
        </p:pic>
        <p:grpSp>
          <p:nvGrpSpPr>
            <p:cNvPr id="52" name="Group 51"/>
            <p:cNvGrpSpPr/>
            <p:nvPr/>
          </p:nvGrpSpPr>
          <p:grpSpPr>
            <a:xfrm>
              <a:off x="2819113" y="794340"/>
              <a:ext cx="442062" cy="1123360"/>
              <a:chOff x="2853673" y="794340"/>
              <a:chExt cx="442062" cy="1123360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>
                <a:off x="3074704" y="794340"/>
                <a:ext cx="1" cy="1123360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flipH="1" flipV="1">
                <a:off x="2853673" y="794755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flipH="1" flipV="1">
                <a:off x="2853673" y="1912685"/>
                <a:ext cx="221032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flipV="1">
                <a:off x="3074704" y="1343098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Group 1"/>
          <p:cNvGrpSpPr/>
          <p:nvPr/>
        </p:nvGrpSpPr>
        <p:grpSpPr>
          <a:xfrm>
            <a:off x="457995" y="2830659"/>
            <a:ext cx="3323543" cy="4191262"/>
            <a:chOff x="457995" y="2830659"/>
            <a:chExt cx="3323543" cy="4191262"/>
          </a:xfrm>
        </p:grpSpPr>
        <p:sp>
          <p:nvSpPr>
            <p:cNvPr id="14" name="TextBox 13"/>
            <p:cNvSpPr txBox="1"/>
            <p:nvPr/>
          </p:nvSpPr>
          <p:spPr>
            <a:xfrm>
              <a:off x="550334" y="3328603"/>
              <a:ext cx="3231204" cy="369331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Presenta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concepto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Collage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interactivo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Scratch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representa</a:t>
              </a:r>
              <a:r>
                <a:rPr lang="en-US" sz="1200" spc="-20" dirty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aspectos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mismo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través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personajes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hace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click. De forma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opcional</a:t>
              </a:r>
              <a:r>
                <a:rPr lang="en-US" sz="1200" spc="-20" dirty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mostrar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About me.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Haz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inicien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sesión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comiencen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nuevo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distribuir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Mí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cartas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Scratch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guiar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collage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interactivo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Mí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animándoles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construir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experimentando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iterando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10" dirty="0" err="1" smtClean="0">
                  <a:latin typeface="Futura Condensed"/>
                  <a:cs typeface="Futura Condensed"/>
                </a:rPr>
                <a:t>Permite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compartan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lo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están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haciendo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con los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Sugerimos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trabajar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parejas</a:t>
              </a:r>
              <a:r>
                <a:rPr lang="en-US" sz="1200" spc="-10" dirty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debatir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. De forma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opcional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podrían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añadir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About Me o al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.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reflexionen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proceso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respondiendo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un debate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57995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76" name="TextBox 75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7" name="Straight Connector 76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79" name="Straight Connector 78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81" name="TextBox 80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82" name="Group 81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83" name="Straight Connector 82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2" name="TextBox 91"/>
          <p:cNvSpPr txBox="1"/>
          <p:nvPr/>
        </p:nvSpPr>
        <p:spPr>
          <a:xfrm>
            <a:off x="551129" y="8142739"/>
            <a:ext cx="3231204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Los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ejemplo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pueden</a:t>
            </a:r>
            <a:r>
              <a:rPr lang="en-US" sz="1200" dirty="0" smtClean="0">
                <a:latin typeface="Futura Condensed"/>
                <a:cs typeface="Futura Condensed"/>
              </a:rPr>
              <a:t>, al </a:t>
            </a:r>
            <a:r>
              <a:rPr lang="en-US" sz="1200" dirty="0" err="1" smtClean="0">
                <a:latin typeface="Futura Condensed"/>
                <a:cs typeface="Futura Condensed"/>
              </a:rPr>
              <a:t>mismo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tiempo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inspirar</a:t>
            </a:r>
            <a:r>
              <a:rPr lang="en-US" sz="1200" dirty="0" smtClean="0">
                <a:latin typeface="Futura Condensed"/>
                <a:cs typeface="Futura Condensed"/>
              </a:rPr>
              <a:t> e </a:t>
            </a:r>
            <a:r>
              <a:rPr lang="en-US" sz="1200" dirty="0" err="1" smtClean="0">
                <a:latin typeface="Futura Condensed"/>
                <a:cs typeface="Futura Condensed"/>
              </a:rPr>
              <a:t>intimidar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abrir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espacio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creativo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poner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restricciones</a:t>
            </a:r>
            <a:r>
              <a:rPr lang="en-US" sz="1200" dirty="0" smtClean="0">
                <a:latin typeface="Futura Condensed"/>
                <a:cs typeface="Futura Condensed"/>
              </a:rPr>
              <a:t>. Anima a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distintos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tipos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creaciones</a:t>
            </a:r>
            <a:r>
              <a:rPr lang="en-US" sz="1200" dirty="0" smtClean="0">
                <a:latin typeface="Futura Condensed"/>
                <a:cs typeface="Futura Condensed"/>
              </a:rPr>
              <a:t>: ¡la </a:t>
            </a:r>
            <a:r>
              <a:rPr lang="en-US" sz="1200" dirty="0" err="1" smtClean="0">
                <a:latin typeface="Futura Condensed"/>
                <a:cs typeface="Futura Condensed"/>
              </a:rPr>
              <a:t>diversidad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genial!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personalizar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aún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utilizando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cámara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incorporar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nuevas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imágenes</a:t>
            </a:r>
            <a:r>
              <a:rPr lang="en-US" sz="1200" dirty="0" smtClean="0"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solidFill>
                <a:srgbClr val="FF0000"/>
              </a:solidFill>
              <a:latin typeface="Futura Condensed"/>
              <a:cs typeface="Futura Condense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36</a:t>
            </a:r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551129" y="-1"/>
            <a:ext cx="493776" cy="2791969"/>
            <a:chOff x="551129" y="-1"/>
            <a:chExt cx="493776" cy="2791969"/>
          </a:xfrm>
        </p:grpSpPr>
        <p:pic>
          <p:nvPicPr>
            <p:cNvPr id="51" name="Picture 50" descr="Unit1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0"/>
              <a:ext cx="493776" cy="2791968"/>
            </a:xfrm>
            <a:prstGeom prst="rect">
              <a:avLst/>
            </a:prstGeom>
            <a:ln>
              <a:solidFill>
                <a:srgbClr val="FFFFFF"/>
              </a:solidFill>
            </a:ln>
          </p:spPr>
        </p:pic>
        <p:sp>
          <p:nvSpPr>
            <p:cNvPr id="55" name="TextBox 54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1: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2956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 descr="41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57" y="5034215"/>
            <a:ext cx="1929623" cy="2241885"/>
          </a:xfrm>
          <a:prstGeom prst="rect">
            <a:avLst/>
          </a:prstGeom>
        </p:spPr>
      </p:pic>
      <p:pic>
        <p:nvPicPr>
          <p:cNvPr id="7" name="Imagen 6" descr="41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922" y="4194252"/>
            <a:ext cx="3652018" cy="1468337"/>
          </a:xfrm>
          <a:prstGeom prst="rect">
            <a:avLst/>
          </a:prstGeom>
        </p:spPr>
      </p:pic>
      <p:pic>
        <p:nvPicPr>
          <p:cNvPr id="34" name="Picture 33" descr="Screen Shot 2014-06-03 at 12.09.47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124" y="795714"/>
            <a:ext cx="3676562" cy="2761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5544" y="7556500"/>
            <a:ext cx="2874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TIPS &amp; TRICKS</a:t>
            </a:r>
            <a:endParaRPr lang="en-US" sz="28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44500" y="7276100"/>
            <a:ext cx="280265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latin typeface="Futura Condensed"/>
                <a:cs typeface="Futura Condensed"/>
              </a:rPr>
              <a:t>Haz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tu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personaje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interactivo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añadiendo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programas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que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hagan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que</a:t>
            </a:r>
            <a:r>
              <a:rPr lang="en-US" sz="1100" dirty="0" smtClean="0">
                <a:latin typeface="Futura Condensed"/>
                <a:cs typeface="Futura Condensed"/>
              </a:rPr>
              <a:t> el </a:t>
            </a:r>
            <a:r>
              <a:rPr lang="en-US" sz="1100" dirty="0" err="1" smtClean="0">
                <a:latin typeface="Futura Condensed"/>
                <a:cs typeface="Futura Condensed"/>
              </a:rPr>
              <a:t>personaje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responda</a:t>
            </a:r>
            <a:r>
              <a:rPr lang="en-US" sz="1100" dirty="0" smtClean="0">
                <a:latin typeface="Futura Condensed"/>
                <a:cs typeface="Futura Condensed"/>
              </a:rPr>
              <a:t> a clicks, </a:t>
            </a:r>
            <a:r>
              <a:rPr lang="en-US" sz="1100" dirty="0" err="1" smtClean="0">
                <a:latin typeface="Futura Condensed"/>
                <a:cs typeface="Futura Condensed"/>
              </a:rPr>
              <a:t>teclas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presionadas</a:t>
            </a:r>
            <a:r>
              <a:rPr lang="en-US" sz="1100" dirty="0" smtClean="0">
                <a:latin typeface="Futura Condensed"/>
                <a:cs typeface="Futura Condensed"/>
              </a:rPr>
              <a:t> y </a:t>
            </a:r>
            <a:r>
              <a:rPr lang="en-US" sz="1100" dirty="0" err="1" smtClean="0">
                <a:latin typeface="Futura Condensed"/>
                <a:cs typeface="Futura Condensed"/>
              </a:rPr>
              <a:t>otras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cosas</a:t>
            </a:r>
            <a:r>
              <a:rPr lang="en-US" sz="1100" dirty="0" smtClean="0">
                <a:latin typeface="Futura Condensed"/>
                <a:cs typeface="Futura Condensed"/>
              </a:rPr>
              <a:t>.</a:t>
            </a:r>
            <a:endParaRPr lang="en-US" sz="1100" dirty="0">
              <a:latin typeface="Futura Condensed"/>
              <a:cs typeface="Futura Condensed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-1" y="7871074"/>
            <a:ext cx="7772400" cy="532604"/>
            <a:chOff x="-1" y="7871074"/>
            <a:chExt cx="7772400" cy="532604"/>
          </a:xfrm>
        </p:grpSpPr>
        <p:sp>
          <p:nvSpPr>
            <p:cNvPr id="39" name="Rectangle 38"/>
            <p:cNvSpPr/>
            <p:nvPr/>
          </p:nvSpPr>
          <p:spPr>
            <a:xfrm>
              <a:off x="0" y="7871074"/>
              <a:ext cx="7772399" cy="410457"/>
            </a:xfrm>
            <a:prstGeom prst="rect">
              <a:avLst/>
            </a:prstGeom>
            <a:solidFill>
              <a:srgbClr val="1B93D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Diamond 39"/>
            <p:cNvSpPr/>
            <p:nvPr/>
          </p:nvSpPr>
          <p:spPr>
            <a:xfrm>
              <a:off x="2499857" y="8077594"/>
              <a:ext cx="381000" cy="326084"/>
            </a:xfrm>
            <a:prstGeom prst="diamond">
              <a:avLst/>
            </a:prstGeom>
            <a:solidFill>
              <a:srgbClr val="1B93D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iamond 41"/>
            <p:cNvSpPr/>
            <p:nvPr/>
          </p:nvSpPr>
          <p:spPr>
            <a:xfrm>
              <a:off x="6386056" y="8066025"/>
              <a:ext cx="381000" cy="326084"/>
            </a:xfrm>
            <a:prstGeom prst="diamond">
              <a:avLst/>
            </a:prstGeom>
            <a:solidFill>
              <a:srgbClr val="1B93D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-1" y="7879206"/>
              <a:ext cx="5486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BLOQUES CON LOS QUE JUGAR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486405" y="7884634"/>
              <a:ext cx="2285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¿HAS ACABADO?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581432" y="6219226"/>
            <a:ext cx="2698560" cy="1513607"/>
            <a:chOff x="3992282" y="2830659"/>
            <a:chExt cx="3307404" cy="1513607"/>
          </a:xfrm>
        </p:grpSpPr>
        <p:sp>
          <p:nvSpPr>
            <p:cNvPr id="46" name="TextBox 45"/>
            <p:cNvSpPr txBox="1"/>
            <p:nvPr/>
          </p:nvSpPr>
          <p:spPr>
            <a:xfrm>
              <a:off x="4089400" y="3328603"/>
              <a:ext cx="3210286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Usa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disfraces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cambiar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apariencia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personaje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Crea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distintos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fondos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Trata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sonidos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Intenta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movimiento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collage.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992282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COSAS QUE PROBAR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>
            <a:xfrm flipV="1">
              <a:off x="4089400" y="3169213"/>
              <a:ext cx="3210286" cy="2937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/>
          <p:nvPr/>
        </p:nvSpPr>
        <p:spPr>
          <a:xfrm>
            <a:off x="5634065" y="8403046"/>
            <a:ext cx="1904927" cy="1354217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About Me : </a:t>
            </a:r>
            <a:r>
              <a:rPr lang="en-US" sz="1000" dirty="0" smtClean="0">
                <a:latin typeface="Futura Condensed"/>
                <a:cs typeface="Futura Condensed"/>
              </a:rPr>
              <a:t>http</a:t>
            </a:r>
            <a:r>
              <a:rPr lang="en-US" sz="1000" dirty="0">
                <a:latin typeface="Futura Condensed"/>
                <a:cs typeface="Futura Condensed"/>
              </a:rPr>
              <a:t>:</a:t>
            </a:r>
            <a:r>
              <a:rPr lang="en-US" sz="1000" dirty="0" smtClean="0">
                <a:latin typeface="Futura Condensed"/>
                <a:cs typeface="Futura Condensed"/>
              </a:rPr>
              <a:t>//</a:t>
            </a:r>
            <a:r>
              <a:rPr lang="en-US" sz="1000" dirty="0" err="1" smtClean="0">
                <a:latin typeface="Futura Condensed"/>
                <a:cs typeface="Futura Condensed"/>
              </a:rPr>
              <a:t>scratch.mit.edu</a:t>
            </a:r>
            <a:r>
              <a:rPr lang="en-US" sz="1000" dirty="0" smtClean="0">
                <a:latin typeface="Futura Condensed"/>
                <a:cs typeface="Futura Condensed"/>
              </a:rPr>
              <a:t>/studios</a:t>
            </a:r>
            <a:r>
              <a:rPr lang="en-US" sz="1000" dirty="0">
                <a:latin typeface="Futura Condensed"/>
                <a:cs typeface="Futura Condensed"/>
              </a:rPr>
              <a:t>/</a:t>
            </a:r>
            <a:r>
              <a:rPr lang="en-US" sz="1000" dirty="0" smtClean="0">
                <a:latin typeface="Futura Condensed"/>
                <a:cs typeface="Futura Condensed"/>
              </a:rPr>
              <a:t>475470 </a:t>
            </a:r>
            <a:endParaRPr lang="en-US" sz="1000" kern="1100" spc="-2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Desafíate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ti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mismo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hacer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más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Juega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añadir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nuevos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bloques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,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sonidos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movimiento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Ayuda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548640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444500" y="1519776"/>
            <a:ext cx="2348507" cy="1861548"/>
            <a:chOff x="519774" y="1539363"/>
            <a:chExt cx="2348507" cy="1861548"/>
          </a:xfrm>
        </p:grpSpPr>
        <p:sp>
          <p:nvSpPr>
            <p:cNvPr id="10" name="TextBox 9"/>
            <p:cNvSpPr txBox="1"/>
            <p:nvPr/>
          </p:nvSpPr>
          <p:spPr>
            <a:xfrm>
              <a:off x="613831" y="1539363"/>
              <a:ext cx="2159001" cy="738664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¿CÓMO PUEDES COMBINAR IMÁGENES Y SONIDOS PARA CREAR UN COLLAGE INTERACTIVO SOBRE TI?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9774" y="2405767"/>
              <a:ext cx="2348507" cy="9951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600" baseline="30000" dirty="0" err="1" smtClean="0">
                  <a:latin typeface="Futura Condensed"/>
                  <a:cs typeface="Futura Condensed"/>
                </a:rPr>
                <a:t>Experimenta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 con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personajes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,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disfraces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,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fondos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,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 de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apariencia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 y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sonidos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 un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 Scratch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interactivo</a:t>
              </a:r>
              <a:r>
                <a:rPr lang="en-US" sz="1600" baseline="30000" dirty="0">
                  <a:latin typeface="Futura Condensed"/>
                  <a:cs typeface="Futura Condensed"/>
                </a:rPr>
                <a:t> 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- un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ayude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 a la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gente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 a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conocer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ti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 y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600" baseline="30000" dirty="0">
                  <a:latin typeface="Futura Condensed"/>
                  <a:cs typeface="Futura Condensed"/>
                </a:rPr>
                <a:t>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 ideas,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actividades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 y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gente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600" dirty="0" smtClean="0">
                  <a:latin typeface="Futura Condensed"/>
                  <a:cs typeface="Futura Condensed"/>
                </a:rPr>
                <a:t>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 </a:t>
              </a:r>
              <a:r>
                <a:rPr lang="en-US" sz="1600" baseline="30000" dirty="0" err="1" smtClean="0">
                  <a:latin typeface="Futura Condensed"/>
                  <a:cs typeface="Futura Condensed"/>
                </a:rPr>
                <a:t>interesa</a:t>
              </a:r>
              <a:r>
                <a:rPr lang="en-US" sz="1600" baseline="30000" dirty="0" smtClean="0">
                  <a:latin typeface="Futura Condensed"/>
                  <a:cs typeface="Futura Condensed"/>
                </a:rPr>
                <a:t>. </a:t>
              </a:r>
              <a:endParaRPr lang="en-US" sz="1600" baseline="3000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28357" y="3857808"/>
            <a:ext cx="2969349" cy="1178357"/>
            <a:chOff x="441661" y="3857808"/>
            <a:chExt cx="2969349" cy="1178357"/>
          </a:xfrm>
        </p:grpSpPr>
        <p:sp>
          <p:nvSpPr>
            <p:cNvPr id="50" name="TextBox 49"/>
            <p:cNvSpPr txBox="1"/>
            <p:nvPr/>
          </p:nvSpPr>
          <p:spPr>
            <a:xfrm>
              <a:off x="457804" y="3857808"/>
              <a:ext cx="2953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COMIENZA POR AQUÍ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41661" y="4194252"/>
              <a:ext cx="2885167" cy="841913"/>
              <a:chOff x="499401" y="4194252"/>
              <a:chExt cx="2885167" cy="841913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99401" y="4232868"/>
                <a:ext cx="2885167" cy="803297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Crea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personaje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Hazlo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interactivo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smtClean="0">
                    <a:latin typeface="Futura Condensed"/>
                    <a:cs typeface="Futura Condensed"/>
                  </a:rPr>
                  <a:t>¡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Repite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!</a:t>
                </a: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 flipV="1">
                <a:off x="606263" y="4194252"/>
                <a:ext cx="2717679" cy="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9" name="Straight Arrow Connector 48"/>
          <p:cNvCxnSpPr/>
          <p:nvPr/>
        </p:nvCxnSpPr>
        <p:spPr>
          <a:xfrm>
            <a:off x="2563689" y="3224787"/>
            <a:ext cx="1084435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1727922" y="4439498"/>
            <a:ext cx="2463827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1727922" y="4643960"/>
            <a:ext cx="422176" cy="617394"/>
            <a:chOff x="2150098" y="4643960"/>
            <a:chExt cx="422176" cy="711202"/>
          </a:xfrm>
        </p:grpSpPr>
        <p:cxnSp>
          <p:nvCxnSpPr>
            <p:cNvPr id="55" name="Straight Arrow Connector 54"/>
            <p:cNvCxnSpPr/>
            <p:nvPr/>
          </p:nvCxnSpPr>
          <p:spPr>
            <a:xfrm>
              <a:off x="2150098" y="4649428"/>
              <a:ext cx="422176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H="1">
              <a:off x="2563136" y="4643960"/>
              <a:ext cx="1" cy="711202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>
            <a:off x="457200" y="630632"/>
            <a:ext cx="2815942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SOBRE MÍ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2468180" y="313137"/>
            <a:ext cx="754160" cy="1466388"/>
            <a:chOff x="2571138" y="443435"/>
            <a:chExt cx="651202" cy="1336089"/>
          </a:xfrm>
        </p:grpSpPr>
        <p:grpSp>
          <p:nvGrpSpPr>
            <p:cNvPr id="58" name="Group 57"/>
            <p:cNvGrpSpPr/>
            <p:nvPr/>
          </p:nvGrpSpPr>
          <p:grpSpPr>
            <a:xfrm>
              <a:off x="2571138" y="443435"/>
              <a:ext cx="651202" cy="1336089"/>
              <a:chOff x="2169548" y="4643960"/>
              <a:chExt cx="393589" cy="656327"/>
            </a:xfrm>
          </p:grpSpPr>
          <p:cxnSp>
            <p:nvCxnSpPr>
              <p:cNvPr id="64" name="Straight Arrow Connector 63"/>
              <p:cNvCxnSpPr/>
              <p:nvPr/>
            </p:nvCxnSpPr>
            <p:spPr>
              <a:xfrm>
                <a:off x="2169548" y="4646880"/>
                <a:ext cx="39358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Straight Arrow Connector 61"/>
            <p:cNvCxnSpPr/>
            <p:nvPr/>
          </p:nvCxnSpPr>
          <p:spPr>
            <a:xfrm>
              <a:off x="2576323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Imagen 19" descr="41-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8" y="8569564"/>
            <a:ext cx="5301179" cy="132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90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854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t2splas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36" y="0"/>
            <a:ext cx="7776935" cy="10058400"/>
          </a:xfrm>
          <a:prstGeom prst="rect">
            <a:avLst/>
          </a:prstGeom>
        </p:spPr>
      </p:pic>
      <p:sp>
        <p:nvSpPr>
          <p:cNvPr id="34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rgbClr val="FFFFFF"/>
                </a:solidFill>
              </a:rPr>
              <a:t>39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9599" y="616406"/>
            <a:ext cx="3277563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UNIDAD 2</a:t>
            </a:r>
          </a:p>
          <a:p>
            <a:r>
              <a:rPr lang="en-US" sz="5300" dirty="0" smtClean="0">
                <a:latin typeface="Futura Condensed"/>
                <a:cs typeface="Futura Condensed"/>
              </a:rPr>
              <a:t>ANIMACIONES</a:t>
            </a:r>
            <a:endParaRPr lang="en-US" sz="5300" dirty="0">
              <a:latin typeface="Futura Condensed"/>
              <a:cs typeface="Futura Condensed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974336" y="8344653"/>
            <a:ext cx="2798062" cy="1200329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Futura Condensed"/>
                <a:cs typeface="Futura Condensed"/>
              </a:rPr>
              <a:t>REPRESENTAR PROGRAMAS   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	42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MONTA UNA BANDA	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	44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CUADRADO NARANJA, CÍRCULO MORADO   	46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¡ESTÁ VIVO!		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	48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¡DEPÚRALO!	      	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	50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VIDEO MUSICAL		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	52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757728" y="8757570"/>
            <a:ext cx="3674608" cy="604225"/>
            <a:chOff x="634075" y="8600753"/>
            <a:chExt cx="3674608" cy="604225"/>
          </a:xfrm>
        </p:grpSpPr>
        <p:grpSp>
          <p:nvGrpSpPr>
            <p:cNvPr id="45" name="Group 44"/>
            <p:cNvGrpSpPr/>
            <p:nvPr/>
          </p:nvGrpSpPr>
          <p:grpSpPr>
            <a:xfrm>
              <a:off x="853841" y="8748598"/>
              <a:ext cx="3218710" cy="456380"/>
              <a:chOff x="1699218" y="4842934"/>
              <a:chExt cx="3218710" cy="456380"/>
            </a:xfrm>
            <a:effectLst/>
          </p:grpSpPr>
          <p:cxnSp>
            <p:nvCxnSpPr>
              <p:cNvPr id="53" name="Straight Connector 52"/>
              <p:cNvCxnSpPr/>
              <p:nvPr/>
            </p:nvCxnSpPr>
            <p:spPr>
              <a:xfrm>
                <a:off x="1699218" y="4849283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1699218" y="5292964"/>
                <a:ext cx="3218710" cy="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2248625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2777846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3328397" y="4842934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3850843" y="4842934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4394979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4917928" y="4846108"/>
                <a:ext cx="0" cy="452556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/>
            <p:cNvGrpSpPr/>
            <p:nvPr/>
          </p:nvGrpSpPr>
          <p:grpSpPr>
            <a:xfrm>
              <a:off x="634075" y="8600753"/>
              <a:ext cx="3674608" cy="470399"/>
              <a:chOff x="1998752" y="6567823"/>
              <a:chExt cx="3674608" cy="470399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1998752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0</a:t>
                </a: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532725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1</a:t>
                </a: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3596453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3</a:t>
                </a: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4131784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4</a:t>
                </a: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4666729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5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202961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6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61" name="Group 60"/>
          <p:cNvGrpSpPr/>
          <p:nvPr/>
        </p:nvGrpSpPr>
        <p:grpSpPr>
          <a:xfrm>
            <a:off x="1798010" y="8605043"/>
            <a:ext cx="516223" cy="516223"/>
            <a:chOff x="1267298" y="8604842"/>
            <a:chExt cx="516223" cy="516223"/>
          </a:xfrm>
        </p:grpSpPr>
        <p:sp>
          <p:nvSpPr>
            <p:cNvPr id="62" name="Teardrop 61"/>
            <p:cNvSpPr/>
            <p:nvPr/>
          </p:nvSpPr>
          <p:spPr>
            <a:xfrm rot="8075815">
              <a:off x="1267298" y="8604842"/>
              <a:ext cx="516223" cy="516223"/>
            </a:xfrm>
            <a:prstGeom prst="teardrop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336401" y="8662999"/>
              <a:ext cx="38100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2</a:t>
              </a:r>
              <a:endParaRPr lang="en-US" sz="4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-1" y="7559351"/>
            <a:ext cx="7772401" cy="666231"/>
            <a:chOff x="-1" y="7378700"/>
            <a:chExt cx="7772401" cy="666231"/>
          </a:xfrm>
        </p:grpSpPr>
        <p:sp>
          <p:nvSpPr>
            <p:cNvPr id="72" name="Rectangle 71"/>
            <p:cNvSpPr/>
            <p:nvPr/>
          </p:nvSpPr>
          <p:spPr>
            <a:xfrm>
              <a:off x="-1" y="7406951"/>
              <a:ext cx="7772401" cy="479582"/>
            </a:xfrm>
            <a:prstGeom prst="rect">
              <a:avLst/>
            </a:prstGeom>
            <a:solidFill>
              <a:srgbClr val="713CD1"/>
            </a:solidFill>
            <a:ln>
              <a:solidFill>
                <a:srgbClr val="713CD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Diamond 72"/>
            <p:cNvSpPr/>
            <p:nvPr/>
          </p:nvSpPr>
          <p:spPr>
            <a:xfrm>
              <a:off x="2108219" y="7648251"/>
              <a:ext cx="381000" cy="381000"/>
            </a:xfrm>
            <a:prstGeom prst="diamond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Diamond 73"/>
            <p:cNvSpPr/>
            <p:nvPr/>
          </p:nvSpPr>
          <p:spPr>
            <a:xfrm>
              <a:off x="5681688" y="7663931"/>
              <a:ext cx="384162" cy="381000"/>
            </a:xfrm>
            <a:prstGeom prst="diamond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279937" y="7378700"/>
              <a:ext cx="3187664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QUÉ INCLUYE</a:t>
              </a:r>
              <a:endParaRPr lang="en-US" sz="28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17500" y="7378700"/>
              <a:ext cx="3962438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ESTÁS AQUÍ</a:t>
              </a:r>
              <a:endParaRPr lang="en-US" sz="28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5057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6378" y="2285710"/>
            <a:ext cx="7596022" cy="479582"/>
            <a:chOff x="176378" y="2285710"/>
            <a:chExt cx="7596022" cy="479582"/>
          </a:xfrm>
        </p:grpSpPr>
        <p:sp>
          <p:nvSpPr>
            <p:cNvPr id="30" name="Rectangle 13"/>
            <p:cNvSpPr/>
            <p:nvPr/>
          </p:nvSpPr>
          <p:spPr>
            <a:xfrm flipH="1">
              <a:off x="176378" y="2285710"/>
              <a:ext cx="7596022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 flipH="1">
              <a:off x="452118" y="2285710"/>
              <a:ext cx="2821024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LA “IDEA PRINCIPAL”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39" name="Oval Callout 38"/>
          <p:cNvSpPr/>
          <p:nvPr/>
        </p:nvSpPr>
        <p:spPr>
          <a:xfrm rot="631125">
            <a:off x="2105490" y="6066591"/>
            <a:ext cx="1974826" cy="1903112"/>
          </a:xfrm>
          <a:prstGeom prst="wedgeEllipseCallout">
            <a:avLst>
              <a:gd name="adj1" fmla="val -33746"/>
              <a:gd name="adj2" fmla="val -55066"/>
            </a:avLst>
          </a:prstGeom>
          <a:solidFill>
            <a:srgbClr val="FFFFFF"/>
          </a:solidFill>
          <a:ln w="9525" cmpd="sng">
            <a:solidFill>
              <a:srgbClr val="713CD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2500" lnSpcReduction="20000"/>
          </a:bodyPr>
          <a:lstStyle/>
          <a:p>
            <a:pPr marL="0" lvl="1" algn="just"/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genial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expresarte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de forma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creativa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Puedes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hacer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cualquier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cosa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Puedes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videojuegos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música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, arte,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vídeos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cualquier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cosa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 Las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posibilidades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son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infinitas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realmente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sin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límites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</a:t>
            </a:r>
            <a:endParaRPr lang="en-US" sz="1200" dirty="0">
              <a:solidFill>
                <a:schemeClr val="tx1"/>
              </a:solidFill>
              <a:latin typeface="Futura Condensed"/>
              <a:cs typeface="Futura Condensed"/>
            </a:endParaRPr>
          </a:p>
          <a:p>
            <a:pPr marL="0" lvl="1" algn="r"/>
            <a:r>
              <a:rPr lang="en-US" sz="1200" dirty="0">
                <a:solidFill>
                  <a:schemeClr val="tx1"/>
                </a:solidFill>
                <a:latin typeface="Futura Condensed"/>
                <a:cs typeface="Futura Condensed"/>
              </a:rPr>
              <a:t>Lindsey, 12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años</a:t>
            </a:r>
            <a:endParaRPr lang="en-US" sz="1200" dirty="0">
              <a:solidFill>
                <a:schemeClr val="tx1"/>
              </a:solidFill>
              <a:latin typeface="Futura Condensed"/>
              <a:cs typeface="Futura Condensed"/>
            </a:endParaRPr>
          </a:p>
        </p:txBody>
      </p:sp>
      <p:sp>
        <p:nvSpPr>
          <p:cNvPr id="34" name="Oval Callout 33"/>
          <p:cNvSpPr/>
          <p:nvPr/>
        </p:nvSpPr>
        <p:spPr>
          <a:xfrm rot="631125">
            <a:off x="542726" y="5840648"/>
            <a:ext cx="1813372" cy="1747524"/>
          </a:xfrm>
          <a:prstGeom prst="wedgeEllipseCallout">
            <a:avLst>
              <a:gd name="adj1" fmla="val 1773"/>
              <a:gd name="adj2" fmla="val -65656"/>
            </a:avLst>
          </a:prstGeom>
          <a:solidFill>
            <a:schemeClr val="bg1"/>
          </a:solidFill>
          <a:ln w="9525" cmpd="sng">
            <a:solidFill>
              <a:srgbClr val="713CD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lvl="1" algn="just"/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hay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infinidad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posibilidades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 No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si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solo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pudieras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u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otro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eso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sea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todo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</a:t>
            </a:r>
            <a:endParaRPr lang="en-US" sz="1200" dirty="0">
              <a:solidFill>
                <a:schemeClr val="tx1"/>
              </a:solidFill>
              <a:latin typeface="Futura Condensed"/>
              <a:cs typeface="Futura Condensed"/>
            </a:endParaRPr>
          </a:p>
          <a:p>
            <a:pPr marL="0" lvl="1" algn="r"/>
            <a:r>
              <a:rPr lang="en-US" sz="1200" dirty="0" err="1">
                <a:solidFill>
                  <a:schemeClr val="tx1"/>
                </a:solidFill>
                <a:latin typeface="Futura Condensed"/>
                <a:cs typeface="Futura Condensed"/>
              </a:rPr>
              <a:t>Nevin</a:t>
            </a:r>
            <a:r>
              <a:rPr lang="en-US" sz="1200" dirty="0">
                <a:solidFill>
                  <a:schemeClr val="tx1"/>
                </a:solidFill>
                <a:latin typeface="Futura Condensed"/>
                <a:cs typeface="Futura Condensed"/>
              </a:rPr>
              <a:t>, 9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años</a:t>
            </a:r>
            <a:endParaRPr lang="en-US" sz="1200" dirty="0">
              <a:solidFill>
                <a:schemeClr val="tx1"/>
              </a:solidFill>
              <a:latin typeface="Futura Condensed"/>
              <a:cs typeface="Futura Condensed"/>
            </a:endParaRPr>
          </a:p>
        </p:txBody>
      </p:sp>
      <p:sp>
        <p:nvSpPr>
          <p:cNvPr id="41" name="Oval Callout 40"/>
          <p:cNvSpPr/>
          <p:nvPr/>
        </p:nvSpPr>
        <p:spPr>
          <a:xfrm rot="631125">
            <a:off x="3857067" y="2876577"/>
            <a:ext cx="3314570" cy="3194205"/>
          </a:xfrm>
          <a:prstGeom prst="wedgeEllipseCallout">
            <a:avLst>
              <a:gd name="adj1" fmla="val -49672"/>
              <a:gd name="adj2" fmla="val 33350"/>
            </a:avLst>
          </a:prstGeom>
          <a:solidFill>
            <a:srgbClr val="FFFFFF"/>
          </a:solidFill>
          <a:ln w="9525" cmpd="sng">
            <a:solidFill>
              <a:srgbClr val="713CD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lvl="1" algn="just"/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programa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te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permite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explorar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imaginación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Puedes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hacer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cualquier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cosa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quieras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Puedes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cualquier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cosa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Realmente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no hay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límites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lo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puedas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Diseñas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tus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propias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cosas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, y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vez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comienzas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ya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no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quieres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parar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porque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según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vas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aprendiendo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descubres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hay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posibilidades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, y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cuantas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posibilidades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quieres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avanzar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en lo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acabas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aprender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</a:t>
            </a:r>
          </a:p>
          <a:p>
            <a:pPr marL="0" lvl="1" algn="just"/>
            <a:r>
              <a:rPr lang="en-US" sz="1200" dirty="0">
                <a:solidFill>
                  <a:schemeClr val="tx1"/>
                </a:solidFill>
                <a:latin typeface="Futura Condensed"/>
                <a:cs typeface="Futura Condensed"/>
              </a:rPr>
              <a:t>	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Bradley</a:t>
            </a:r>
            <a:r>
              <a:rPr lang="en-US" sz="1200" dirty="0">
                <a:solidFill>
                  <a:schemeClr val="tx1"/>
                </a:solidFill>
                <a:latin typeface="Futura Condensed"/>
                <a:cs typeface="Futura Condensed"/>
              </a:rPr>
              <a:t>, 12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años</a:t>
            </a:r>
            <a:endParaRPr lang="en-US" sz="1200" dirty="0">
              <a:solidFill>
                <a:schemeClr val="tx1"/>
              </a:solidFill>
              <a:latin typeface="Futura Condensed"/>
              <a:cs typeface="Futura Condensed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7200" y="464006"/>
            <a:ext cx="281594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UNIDAD 2</a:t>
            </a:r>
          </a:p>
          <a:p>
            <a:r>
              <a:rPr lang="en-US" sz="5300" dirty="0" smtClean="0">
                <a:latin typeface="Futura Condensed"/>
                <a:cs typeface="Futura Condensed"/>
              </a:rPr>
              <a:t>RESUMEN</a:t>
            </a:r>
            <a:endParaRPr lang="en-US" sz="5300" dirty="0">
              <a:latin typeface="Futura Condensed"/>
              <a:cs typeface="Futura Condensed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74134" y="2884274"/>
            <a:ext cx="3130069" cy="323165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>
                <a:latin typeface="Futura Condensed"/>
                <a:cs typeface="Futura Condensed"/>
              </a:rPr>
              <a:t>Se </a:t>
            </a:r>
            <a:r>
              <a:rPr lang="en-US" sz="1200" dirty="0" err="1" smtClean="0">
                <a:latin typeface="Futura Condensed"/>
                <a:cs typeface="Futura Condensed"/>
              </a:rPr>
              <a:t>han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compartido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seis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millones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en la </a:t>
            </a:r>
            <a:r>
              <a:rPr lang="en-US" sz="1200" dirty="0" err="1" smtClean="0">
                <a:latin typeface="Futura Condensed"/>
                <a:cs typeface="Futura Condensed"/>
              </a:rPr>
              <a:t>comunidad</a:t>
            </a:r>
            <a:r>
              <a:rPr lang="en-US" sz="1200" dirty="0" smtClean="0">
                <a:latin typeface="Futura Condensed"/>
                <a:cs typeface="Futura Condensed"/>
              </a:rPr>
              <a:t> Scratch – </a:t>
            </a:r>
            <a:r>
              <a:rPr lang="en-US" sz="1200" dirty="0" err="1" smtClean="0">
                <a:latin typeface="Futura Condensed"/>
                <a:cs typeface="Futura Condensed"/>
              </a:rPr>
              <a:t>animaciones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historias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o </a:t>
            </a:r>
            <a:r>
              <a:rPr lang="en-US" sz="1200" dirty="0" err="1" smtClean="0">
                <a:latin typeface="Futura Condensed"/>
                <a:cs typeface="Futura Condensed"/>
              </a:rPr>
              <a:t>juegos</a:t>
            </a:r>
            <a:r>
              <a:rPr lang="en-US" sz="1200" dirty="0" smtClean="0">
                <a:latin typeface="Futura Condensed"/>
                <a:cs typeface="Futura Condensed"/>
              </a:rPr>
              <a:t>, entre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tipos</a:t>
            </a:r>
            <a:r>
              <a:rPr lang="en-US" sz="1200" dirty="0" smtClean="0">
                <a:latin typeface="Futura Condensed"/>
                <a:cs typeface="Futura Condensed"/>
              </a:rPr>
              <a:t> – y </a:t>
            </a:r>
            <a:r>
              <a:rPr lang="en-US" sz="1200" dirty="0" err="1" smtClean="0">
                <a:latin typeface="Futura Condensed"/>
                <a:cs typeface="Futura Condensed"/>
              </a:rPr>
              <a:t>uno</a:t>
            </a:r>
            <a:r>
              <a:rPr lang="en-US" sz="1200" dirty="0" smtClean="0">
                <a:latin typeface="Futura Condensed"/>
                <a:cs typeface="Futura Condensed"/>
              </a:rPr>
              <a:t> de los </a:t>
            </a:r>
            <a:r>
              <a:rPr lang="en-US" sz="1200" dirty="0" err="1" smtClean="0">
                <a:latin typeface="Futura Condensed"/>
                <a:cs typeface="Futura Condensed"/>
              </a:rPr>
              <a:t>objetivos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guía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reflejar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enorme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diversidad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creaciones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>
                <a:latin typeface="Futura Condensed"/>
                <a:cs typeface="Futura Condensed"/>
              </a:rPr>
              <a:t>S</a:t>
            </a:r>
            <a:r>
              <a:rPr lang="en-US" sz="1200" dirty="0" smtClean="0">
                <a:latin typeface="Futura Condensed"/>
                <a:cs typeface="Futura Condensed"/>
              </a:rPr>
              <a:t>e </a:t>
            </a:r>
            <a:r>
              <a:rPr lang="en-US" sz="1200" dirty="0" err="1" smtClean="0">
                <a:latin typeface="Futura Condensed"/>
                <a:cs typeface="Futura Condensed"/>
              </a:rPr>
              <a:t>promueve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personalización</a:t>
            </a:r>
            <a:r>
              <a:rPr lang="en-US" sz="1200" dirty="0">
                <a:latin typeface="Futura Condensed"/>
                <a:cs typeface="Futura Condensed"/>
              </a:rPr>
              <a:t> de </a:t>
            </a:r>
            <a:r>
              <a:rPr lang="en-US" sz="1200" dirty="0" err="1">
                <a:latin typeface="Futura Condensed"/>
                <a:cs typeface="Futura Condensed"/>
              </a:rPr>
              <a:t>las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latin typeface="Futura Condensed"/>
                <a:cs typeface="Futura Condensed"/>
              </a:rPr>
              <a:t> y se </a:t>
            </a:r>
            <a:r>
              <a:rPr lang="en-US" sz="1200" dirty="0" err="1" smtClean="0">
                <a:latin typeface="Futura Condensed"/>
                <a:cs typeface="Futura Condensed"/>
              </a:rPr>
              <a:t>trata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evitar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presentar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desafíos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tengan</a:t>
            </a:r>
            <a:r>
              <a:rPr lang="en-US" sz="1200" dirty="0" smtClean="0">
                <a:latin typeface="Futura Condensed"/>
                <a:cs typeface="Futura Condensed"/>
              </a:rPr>
              <a:t> solo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respuesta</a:t>
            </a:r>
            <a:r>
              <a:rPr lang="en-US" sz="1200" dirty="0" smtClean="0">
                <a:latin typeface="Futura Condensed"/>
                <a:cs typeface="Futura Condensed"/>
              </a:rPr>
              <a:t> “</a:t>
            </a:r>
            <a:r>
              <a:rPr lang="en-US" sz="1200" dirty="0" err="1" smtClean="0">
                <a:latin typeface="Futura Condensed"/>
                <a:cs typeface="Futura Condensed"/>
              </a:rPr>
              <a:t>correcta</a:t>
            </a:r>
            <a:r>
              <a:rPr lang="en-US" sz="1200" dirty="0" smtClean="0">
                <a:latin typeface="Futura Condensed"/>
                <a:cs typeface="Futura Condensed"/>
              </a:rPr>
              <a:t>”; a lo largo de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acticvidades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mostramos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aprendices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distintos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géneros</a:t>
            </a:r>
            <a:r>
              <a:rPr lang="en-US" sz="1200" dirty="0" smtClean="0">
                <a:latin typeface="Futura Condensed"/>
                <a:cs typeface="Futura Condensed"/>
              </a:rPr>
              <a:t>. En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comenzamos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explorar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variedad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creativa</a:t>
            </a:r>
            <a:r>
              <a:rPr lang="en-US" sz="1200" dirty="0" smtClean="0">
                <a:latin typeface="Futura Condensed"/>
                <a:cs typeface="Futura Condensed"/>
              </a:rPr>
              <a:t> con un </a:t>
            </a:r>
            <a:r>
              <a:rPr lang="en-US" sz="1200" dirty="0" err="1" smtClean="0">
                <a:latin typeface="Futura Condensed"/>
                <a:cs typeface="Futura Condensed"/>
              </a:rPr>
              <a:t>chapuzón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animaciones</a:t>
            </a:r>
            <a:r>
              <a:rPr lang="en-US" sz="1200" dirty="0" smtClean="0">
                <a:latin typeface="Futura Condensed"/>
                <a:cs typeface="Futura Condensed"/>
              </a:rPr>
              <a:t>, arte y </a:t>
            </a:r>
            <a:r>
              <a:rPr lang="en-US" sz="1200" dirty="0" err="1" smtClean="0">
                <a:latin typeface="Futura Condensed"/>
                <a:cs typeface="Futura Condensed"/>
              </a:rPr>
              <a:t>música</a:t>
            </a:r>
            <a:r>
              <a:rPr lang="en-US" sz="1200" dirty="0" smtClean="0">
                <a:latin typeface="Futura Condensed"/>
                <a:cs typeface="Futura Condensed"/>
              </a:rPr>
              <a:t>.  </a:t>
            </a:r>
            <a:endParaRPr lang="en-US" sz="1200" dirty="0">
              <a:latin typeface="Futura Condensed"/>
              <a:cs typeface="Futura Condensed"/>
            </a:endParaRPr>
          </a:p>
          <a:p>
            <a:pPr algn="just"/>
            <a:endParaRPr lang="en-US" sz="1200" dirty="0">
              <a:latin typeface="Futura Condensed"/>
              <a:cs typeface="Futura Condensed"/>
            </a:endParaRPr>
          </a:p>
          <a:p>
            <a:pPr algn="just"/>
            <a:r>
              <a:rPr lang="en-US" sz="1200" dirty="0" smtClean="0">
                <a:latin typeface="Futura Condensed"/>
                <a:cs typeface="Futura Condensed"/>
              </a:rPr>
              <a:t>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suelen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apreciar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diversidad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creativa</a:t>
            </a:r>
            <a:r>
              <a:rPr lang="en-US" sz="1200" dirty="0" smtClean="0">
                <a:latin typeface="Futura Condensed"/>
                <a:cs typeface="Futura Condensed"/>
              </a:rPr>
              <a:t> de Scratch. </a:t>
            </a:r>
            <a:r>
              <a:rPr lang="en-US" sz="1200" dirty="0" err="1" smtClean="0">
                <a:latin typeface="Futura Condensed"/>
                <a:cs typeface="Futura Condensed"/>
              </a:rPr>
              <a:t>Aquí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mostramos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algunos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comentarios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se les </a:t>
            </a:r>
            <a:r>
              <a:rPr lang="en-US" sz="1200" dirty="0" err="1" smtClean="0">
                <a:latin typeface="Futura Condensed"/>
                <a:cs typeface="Futura Condensed"/>
              </a:rPr>
              <a:t>preguntó</a:t>
            </a:r>
            <a:r>
              <a:rPr lang="en-US" sz="1200" dirty="0" smtClean="0">
                <a:latin typeface="Futura Condensed"/>
                <a:cs typeface="Futura Condensed"/>
              </a:rPr>
              <a:t>, “</a:t>
            </a:r>
            <a:r>
              <a:rPr lang="en-US" sz="1200" dirty="0" err="1" smtClean="0">
                <a:latin typeface="Futura Condensed"/>
                <a:cs typeface="Futura Condensed"/>
              </a:rPr>
              <a:t>si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tuvieras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explicar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Scratch a </a:t>
            </a:r>
            <a:r>
              <a:rPr lang="en-US" sz="1200" dirty="0" err="1" smtClean="0">
                <a:latin typeface="Futura Condensed"/>
                <a:cs typeface="Futura Condensed"/>
              </a:rPr>
              <a:t>alguno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tus</a:t>
            </a:r>
            <a:r>
              <a:rPr lang="en-US" sz="1200" dirty="0" smtClean="0">
                <a:latin typeface="Futura Condensed"/>
                <a:cs typeface="Futura Condensed"/>
              </a:rPr>
              <a:t> amigos, ¿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lo </a:t>
            </a:r>
            <a:r>
              <a:rPr lang="en-US" sz="1200" dirty="0" err="1" smtClean="0">
                <a:latin typeface="Futura Condensed"/>
                <a:cs typeface="Futura Condensed"/>
              </a:rPr>
              <a:t>describirías</a:t>
            </a:r>
            <a:r>
              <a:rPr lang="en-US" sz="1200" dirty="0" smtClean="0">
                <a:latin typeface="Futura Condensed"/>
                <a:cs typeface="Futura Condensed"/>
              </a:rPr>
              <a:t>?”</a:t>
            </a:r>
          </a:p>
          <a:p>
            <a:pPr algn="just"/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457200" y="8053391"/>
            <a:ext cx="3307404" cy="1732673"/>
            <a:chOff x="375350" y="7667820"/>
            <a:chExt cx="3307404" cy="1732673"/>
          </a:xfrm>
        </p:grpSpPr>
        <p:sp>
          <p:nvSpPr>
            <p:cNvPr id="90" name="TextBox 89"/>
            <p:cNvSpPr txBox="1"/>
            <p:nvPr/>
          </p:nvSpPr>
          <p:spPr>
            <a:xfrm>
              <a:off x="375350" y="7667820"/>
              <a:ext cx="33074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Futura Condensed"/>
                  <a:cs typeface="Futura Condensed"/>
                </a:rPr>
                <a:t>OBJETIVOS DE APRENDIZAJE 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375350" y="8123220"/>
              <a:ext cx="3231204" cy="1277273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 anchor="b">
              <a:spAutoFit/>
            </a:bodyPr>
            <a:lstStyle/>
            <a:p>
              <a:r>
                <a:rPr lang="en-US" sz="1100" dirty="0" smtClean="0">
                  <a:latin typeface="Futura Condensed"/>
                  <a:cs typeface="Futura Condensed"/>
                </a:rPr>
                <a:t>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100" dirty="0" smtClean="0">
                  <a:latin typeface="Futura Condensed"/>
                  <a:cs typeface="Futura Condensed"/>
                </a:rPr>
                <a:t>: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err="1" smtClean="0">
                  <a:latin typeface="Futura Condensed"/>
                  <a:cs typeface="Futura Condensed"/>
                </a:rPr>
                <a:t>Conocerán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bucle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eventos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paralelismo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smtClean="0">
                  <a:latin typeface="Futura Condensed"/>
                  <a:cs typeface="Futura Condensed"/>
                </a:rPr>
                <a:t>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familiarizarán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con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concepto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secuencia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err="1" smtClean="0">
                  <a:latin typeface="Futura Condensed"/>
                  <a:cs typeface="Futura Condensed"/>
                </a:rPr>
                <a:t>Exprimentarán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con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nuevos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categorías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Eventos</a:t>
              </a:r>
              <a:r>
                <a:rPr lang="en-US" sz="1100" dirty="0" smtClean="0">
                  <a:latin typeface="Futura Condensed"/>
                  <a:cs typeface="Futura Condensed"/>
                </a:rPr>
                <a:t>, Control,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Sonido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Apariencia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err="1" smtClean="0">
                  <a:latin typeface="Futura Condensed"/>
                  <a:cs typeface="Futura Condensed"/>
                </a:rPr>
                <a:t>Explorarán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varios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orientados</a:t>
              </a:r>
              <a:r>
                <a:rPr lang="en-US" sz="1100" dirty="0" smtClean="0">
                  <a:latin typeface="Futura Condensed"/>
                  <a:cs typeface="Futura Condensed"/>
                </a:rPr>
                <a:t>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artes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err="1" smtClean="0">
                  <a:latin typeface="Futura Condensed"/>
                  <a:cs typeface="Futura Condensed"/>
                </a:rPr>
                <a:t>Crearán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vídeo</a:t>
              </a:r>
              <a:r>
                <a:rPr lang="en-US" sz="1100" dirty="0" smtClean="0">
                  <a:latin typeface="Futura Condensed"/>
                  <a:cs typeface="Futura Condensed"/>
                </a:rPr>
                <a:t> musical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animado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cxnSp>
          <p:nvCxnSpPr>
            <p:cNvPr id="92" name="Straight Connector 91"/>
            <p:cNvCxnSpPr/>
            <p:nvPr/>
          </p:nvCxnSpPr>
          <p:spPr>
            <a:xfrm>
              <a:off x="474134" y="7969285"/>
              <a:ext cx="3110378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/>
          <p:cNvGrpSpPr/>
          <p:nvPr/>
        </p:nvGrpSpPr>
        <p:grpSpPr>
          <a:xfrm>
            <a:off x="4127947" y="8835332"/>
            <a:ext cx="3307404" cy="950732"/>
            <a:chOff x="4023935" y="8555725"/>
            <a:chExt cx="3307404" cy="950732"/>
          </a:xfrm>
        </p:grpSpPr>
        <p:grpSp>
          <p:nvGrpSpPr>
            <p:cNvPr id="86" name="Group 85"/>
            <p:cNvGrpSpPr/>
            <p:nvPr/>
          </p:nvGrpSpPr>
          <p:grpSpPr>
            <a:xfrm>
              <a:off x="4023935" y="8555725"/>
              <a:ext cx="3307404" cy="950732"/>
              <a:chOff x="11663738" y="7649002"/>
              <a:chExt cx="3307404" cy="950732"/>
            </a:xfrm>
          </p:grpSpPr>
          <p:sp>
            <p:nvSpPr>
              <p:cNvPr id="88" name="TextBox 87"/>
              <p:cNvSpPr txBox="1"/>
              <p:nvPr/>
            </p:nvSpPr>
            <p:spPr>
              <a:xfrm>
                <a:off x="11663738" y="7999570"/>
                <a:ext cx="3117153" cy="600164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1" rtlCol="0" anchor="b">
                <a:spAutoFit/>
              </a:bodyPr>
              <a:lstStyle/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Muchas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actividades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esta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unidad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incluyen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elementos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sonido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música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.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Recomendamos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se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disponga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auriculares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los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alumnos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.</a:t>
                </a:r>
                <a:endParaRPr lang="en-US" sz="11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11663738" y="7649002"/>
                <a:ext cx="330740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Futura Condensed"/>
                    <a:cs typeface="Futura Condensed"/>
                  </a:rPr>
                  <a:t>NOTAS</a:t>
                </a:r>
                <a:endParaRPr lang="en-US" sz="14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87" name="Straight Connector 86"/>
            <p:cNvCxnSpPr/>
            <p:nvPr/>
          </p:nvCxnSpPr>
          <p:spPr>
            <a:xfrm>
              <a:off x="4100135" y="8858151"/>
              <a:ext cx="3110378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4127947" y="7542334"/>
            <a:ext cx="3307404" cy="1247799"/>
            <a:chOff x="4127947" y="7437357"/>
            <a:chExt cx="3307404" cy="1247799"/>
          </a:xfrm>
        </p:grpSpPr>
        <p:grpSp>
          <p:nvGrpSpPr>
            <p:cNvPr id="82" name="Group 81"/>
            <p:cNvGrpSpPr/>
            <p:nvPr/>
          </p:nvGrpSpPr>
          <p:grpSpPr>
            <a:xfrm>
              <a:off x="4127947" y="7437357"/>
              <a:ext cx="3307404" cy="1247799"/>
              <a:chOff x="4127947" y="7666859"/>
              <a:chExt cx="3307404" cy="1247799"/>
            </a:xfrm>
          </p:grpSpPr>
          <p:sp>
            <p:nvSpPr>
              <p:cNvPr id="84" name="TextBox 83"/>
              <p:cNvSpPr txBox="1"/>
              <p:nvPr/>
            </p:nvSpPr>
            <p:spPr>
              <a:xfrm>
                <a:off x="4127947" y="8017427"/>
                <a:ext cx="3117153" cy="897231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3" rtlCol="0" anchor="t">
                <a:noAutofit/>
              </a:bodyPr>
              <a:lstStyle/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bucles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eventos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paralelismo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smtClean="0">
                    <a:latin typeface="Futura Condensed"/>
                    <a:cs typeface="Futura Condensed"/>
                  </a:rPr>
                  <a:t>Control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envíos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programas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modo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presentación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Mapa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de bits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>
                    <a:latin typeface="Futura Condensed"/>
                    <a:cs typeface="Futura Condensed"/>
                  </a:rPr>
                  <a:t>v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ector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animación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Paseo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por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la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galería</a:t>
                </a:r>
                <a:endParaRPr lang="en-US" sz="11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4127947" y="7666859"/>
                <a:ext cx="330740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Futura Condensed"/>
                    <a:cs typeface="Futura Condensed"/>
                  </a:rPr>
                  <a:t>PALABRAS CLAVE, CONCEPTOS Y PRÁCTICAS</a:t>
                </a:r>
                <a:endParaRPr lang="en-US" sz="14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83" name="Straight Connector 82"/>
            <p:cNvCxnSpPr/>
            <p:nvPr/>
          </p:nvCxnSpPr>
          <p:spPr>
            <a:xfrm>
              <a:off x="4204147" y="7738841"/>
              <a:ext cx="3108619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Oval Callout 34"/>
          <p:cNvSpPr/>
          <p:nvPr/>
        </p:nvSpPr>
        <p:spPr>
          <a:xfrm rot="631125">
            <a:off x="5413166" y="5542825"/>
            <a:ext cx="2020194" cy="1946834"/>
          </a:xfrm>
          <a:prstGeom prst="wedgeEllipseCallout">
            <a:avLst>
              <a:gd name="adj1" fmla="val -64729"/>
              <a:gd name="adj2" fmla="val 3595"/>
            </a:avLst>
          </a:prstGeom>
          <a:solidFill>
            <a:srgbClr val="FFFFFF"/>
          </a:solidFill>
          <a:ln w="9525" cmpd="sng">
            <a:solidFill>
              <a:srgbClr val="713CD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2500" lnSpcReduction="10000"/>
          </a:bodyPr>
          <a:lstStyle/>
          <a:p>
            <a:pPr marL="0" lvl="1" algn="just"/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Bueno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, me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gusta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puedes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hacer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casi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cualquier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cosa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con Scratch.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si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realmente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pudieras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hacer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todo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lo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quieras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Puedes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tan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creativo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quieras</a:t>
            </a:r>
            <a:r>
              <a:rPr lang="en-US" sz="12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.</a:t>
            </a:r>
            <a:endParaRPr lang="en-US" sz="1200" dirty="0">
              <a:solidFill>
                <a:schemeClr val="tx1"/>
              </a:solidFill>
              <a:latin typeface="Futura Condensed"/>
              <a:cs typeface="Futura Condensed"/>
            </a:endParaRPr>
          </a:p>
          <a:p>
            <a:pPr marL="0" lvl="1" algn="r"/>
            <a:r>
              <a:rPr lang="en-US" sz="1200" dirty="0">
                <a:solidFill>
                  <a:schemeClr val="tx1"/>
                </a:solidFill>
                <a:latin typeface="Futura Condensed"/>
                <a:cs typeface="Futura Condensed"/>
              </a:rPr>
              <a:t>Aaron, 10 </a:t>
            </a:r>
            <a:r>
              <a:rPr lang="en-US" sz="12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años</a:t>
            </a:r>
            <a:endParaRPr lang="en-US" sz="1200" dirty="0">
              <a:solidFill>
                <a:schemeClr val="tx1"/>
              </a:solidFill>
              <a:latin typeface="Futura Condensed"/>
              <a:cs typeface="Futura Condense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40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49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60679" y="1621971"/>
            <a:ext cx="3273767" cy="2677656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 err="1" smtClean="0">
                <a:latin typeface="Futura Condensed"/>
                <a:cs typeface="Futura Condensed"/>
              </a:rPr>
              <a:t>Programar</a:t>
            </a:r>
            <a:r>
              <a:rPr lang="en-US" sz="1200" dirty="0" smtClean="0">
                <a:latin typeface="Futura Condensed"/>
                <a:cs typeface="Futura Condensed"/>
              </a:rPr>
              <a:t> en Scratch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dirigir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teatro</a:t>
            </a:r>
            <a:r>
              <a:rPr lang="en-US" sz="1200" dirty="0" smtClean="0">
                <a:latin typeface="Futura Condensed"/>
                <a:cs typeface="Futura Condensed"/>
              </a:rPr>
              <a:t>. En el </a:t>
            </a:r>
            <a:r>
              <a:rPr lang="en-US" sz="1200" dirty="0" err="1" smtClean="0">
                <a:latin typeface="Futura Condensed"/>
                <a:cs typeface="Futura Condensed"/>
              </a:rPr>
              <a:t>teatro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en Scratch, hay </a:t>
            </a:r>
            <a:r>
              <a:rPr lang="en-US" sz="1200" dirty="0" err="1" smtClean="0">
                <a:latin typeface="Futura Condensed"/>
                <a:cs typeface="Futura Condensed"/>
              </a:rPr>
              <a:t>actores</a:t>
            </a:r>
            <a:r>
              <a:rPr lang="en-US" sz="1200" dirty="0" smtClean="0">
                <a:latin typeface="Futura Condensed"/>
                <a:cs typeface="Futura Condensed"/>
              </a:rPr>
              <a:t> (</a:t>
            </a:r>
            <a:r>
              <a:rPr lang="en-US" sz="1200" dirty="0" err="1" smtClean="0">
                <a:latin typeface="Futura Condensed"/>
                <a:cs typeface="Futura Condensed"/>
              </a:rPr>
              <a:t>personajes</a:t>
            </a:r>
            <a:r>
              <a:rPr lang="en-US" sz="1200" dirty="0" smtClean="0">
                <a:latin typeface="Futura Condensed"/>
                <a:cs typeface="Futura Condensed"/>
              </a:rPr>
              <a:t> u </a:t>
            </a:r>
            <a:r>
              <a:rPr lang="en-US" sz="1200" dirty="0" err="1" smtClean="0">
                <a:latin typeface="Futura Condensed"/>
                <a:cs typeface="Futura Condensed"/>
              </a:rPr>
              <a:t>objetos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lenguaje</a:t>
            </a:r>
            <a:r>
              <a:rPr lang="en-US" sz="1200" dirty="0" smtClean="0">
                <a:latin typeface="Futura Condensed"/>
                <a:cs typeface="Futura Condensed"/>
              </a:rPr>
              <a:t> Scratch), </a:t>
            </a:r>
            <a:r>
              <a:rPr lang="en-US" sz="1200" dirty="0" err="1" smtClean="0">
                <a:latin typeface="Futura Condensed"/>
                <a:cs typeface="Futura Condensed"/>
              </a:rPr>
              <a:t>disfraces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fondos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guión</a:t>
            </a:r>
            <a:r>
              <a:rPr lang="en-US" sz="1200" dirty="0" smtClean="0">
                <a:latin typeface="Futura Condensed"/>
                <a:cs typeface="Futura Condensed"/>
              </a:rPr>
              <a:t> y un </a:t>
            </a:r>
            <a:r>
              <a:rPr lang="en-US" sz="1200" dirty="0" err="1" smtClean="0">
                <a:latin typeface="Futura Condensed"/>
                <a:cs typeface="Futura Condensed"/>
              </a:rPr>
              <a:t>escenario</a:t>
            </a:r>
            <a:r>
              <a:rPr lang="en-US" sz="1200" dirty="0" smtClean="0">
                <a:latin typeface="Futura Condensed"/>
                <a:cs typeface="Futura Condensed"/>
              </a:rPr>
              <a:t>. En Scratch,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“</a:t>
            </a:r>
            <a:r>
              <a:rPr lang="en-US" sz="1200" dirty="0" err="1" smtClean="0">
                <a:latin typeface="Futura Condensed"/>
                <a:cs typeface="Futura Condensed"/>
              </a:rPr>
              <a:t>dar</a:t>
            </a:r>
            <a:r>
              <a:rPr lang="en-US" sz="1200" dirty="0" smtClean="0">
                <a:latin typeface="Futura Condensed"/>
                <a:cs typeface="Futura Condensed"/>
              </a:rPr>
              <a:t> el pie” se </a:t>
            </a:r>
            <a:r>
              <a:rPr lang="en-US" sz="1200" dirty="0" err="1" smtClean="0">
                <a:latin typeface="Futura Condensed"/>
                <a:cs typeface="Futura Condensed"/>
              </a:rPr>
              <a:t>utilizan</a:t>
            </a:r>
            <a:r>
              <a:rPr lang="en-US" sz="1200" dirty="0" smtClean="0">
                <a:latin typeface="Futura Condensed"/>
                <a:cs typeface="Futura Condensed"/>
              </a:rPr>
              <a:t> “</a:t>
            </a:r>
            <a:r>
              <a:rPr lang="en-US" sz="1200" dirty="0" err="1" smtClean="0">
                <a:latin typeface="Futura Condensed"/>
                <a:cs typeface="Futura Condensed"/>
              </a:rPr>
              <a:t>eventos</a:t>
            </a:r>
            <a:r>
              <a:rPr lang="en-US" sz="1200" dirty="0" smtClean="0">
                <a:latin typeface="Futura Condensed"/>
                <a:cs typeface="Futura Condensed"/>
              </a:rPr>
              <a:t>”,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indican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cuándo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deberían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ocurrir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ciertas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acciones</a:t>
            </a:r>
            <a:r>
              <a:rPr lang="en-US" sz="1200" dirty="0" smtClean="0">
                <a:latin typeface="Futura Condensed"/>
                <a:cs typeface="Futura Condensed"/>
              </a:rPr>
              <a:t> en un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: </a:t>
            </a:r>
            <a:r>
              <a:rPr lang="en-US" sz="1200" dirty="0" err="1" smtClean="0">
                <a:latin typeface="Futura Condensed"/>
                <a:cs typeface="Futura Condensed"/>
              </a:rPr>
              <a:t>activar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(</a:t>
            </a:r>
            <a:r>
              <a:rPr lang="en-US" sz="1200" dirty="0" err="1" smtClean="0">
                <a:latin typeface="Futura Condensed"/>
                <a:cs typeface="Futura Condensed"/>
              </a:rPr>
              <a:t>cuando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pincha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bandera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verde</a:t>
            </a:r>
            <a:r>
              <a:rPr lang="en-US" sz="1200" dirty="0" smtClean="0">
                <a:latin typeface="Futura Condensed"/>
                <a:cs typeface="Futura Condensed"/>
              </a:rPr>
              <a:t>), </a:t>
            </a:r>
            <a:r>
              <a:rPr lang="en-US" sz="1200" dirty="0" err="1" smtClean="0">
                <a:latin typeface="Futura Condensed"/>
                <a:cs typeface="Futura Condensed"/>
              </a:rPr>
              <a:t>lanzar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acciones</a:t>
            </a:r>
            <a:r>
              <a:rPr lang="en-US" sz="1200" dirty="0" smtClean="0">
                <a:latin typeface="Futura Condensed"/>
                <a:cs typeface="Futura Condensed"/>
              </a:rPr>
              <a:t> de los </a:t>
            </a:r>
            <a:r>
              <a:rPr lang="en-US" sz="1200" dirty="0" err="1" smtClean="0">
                <a:latin typeface="Futura Condensed"/>
                <a:cs typeface="Futura Condensed"/>
              </a:rPr>
              <a:t>personajes</a:t>
            </a:r>
            <a:r>
              <a:rPr lang="en-US" sz="1200" dirty="0" smtClean="0">
                <a:latin typeface="Futura Condensed"/>
                <a:cs typeface="Futura Condensed"/>
              </a:rPr>
              <a:t> (al </a:t>
            </a:r>
            <a:r>
              <a:rPr lang="en-US" sz="1200" dirty="0" err="1" smtClean="0">
                <a:latin typeface="Futura Condensed"/>
                <a:cs typeface="Futura Condensed"/>
              </a:rPr>
              <a:t>clickear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objeto</a:t>
            </a:r>
            <a:r>
              <a:rPr lang="en-US" sz="1200" dirty="0" smtClean="0">
                <a:latin typeface="Futura Condensed"/>
                <a:cs typeface="Futura Condensed"/>
              </a:rPr>
              <a:t>), o </a:t>
            </a:r>
            <a:r>
              <a:rPr lang="en-US" sz="1200" dirty="0" err="1" smtClean="0">
                <a:latin typeface="Futura Condensed"/>
                <a:cs typeface="Futura Condensed"/>
              </a:rPr>
              <a:t>incluso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mandando</a:t>
            </a:r>
            <a:r>
              <a:rPr lang="en-US" sz="1200" dirty="0" smtClean="0">
                <a:latin typeface="Futura Condensed"/>
                <a:cs typeface="Futura Condensed"/>
              </a:rPr>
              <a:t> “un pie” </a:t>
            </a:r>
            <a:r>
              <a:rPr lang="en-US" sz="1200" dirty="0" err="1" smtClean="0">
                <a:latin typeface="Futura Condensed"/>
                <a:cs typeface="Futura Condensed"/>
              </a:rPr>
              <a:t>silencioso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personajes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fondos</a:t>
            </a:r>
            <a:r>
              <a:rPr lang="en-US" sz="1200" dirty="0" smtClean="0">
                <a:latin typeface="Futura Condensed"/>
                <a:cs typeface="Futura Condensed"/>
              </a:rPr>
              <a:t> (</a:t>
            </a:r>
            <a:r>
              <a:rPr lang="en-US" sz="1200" dirty="0" err="1" smtClean="0">
                <a:latin typeface="Futura Condensed"/>
                <a:cs typeface="Futura Condensed"/>
              </a:rPr>
              <a:t>enviar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mensaje</a:t>
            </a:r>
            <a:r>
              <a:rPr lang="en-US" sz="1200" dirty="0" smtClean="0">
                <a:latin typeface="Futura Condensed"/>
                <a:cs typeface="Futura Condensed"/>
              </a:rPr>
              <a:t>).</a:t>
            </a:r>
          </a:p>
          <a:p>
            <a:pPr algn="just"/>
            <a:endParaRPr lang="en-US" sz="1200" dirty="0">
              <a:latin typeface="Futura Condensed"/>
              <a:cs typeface="Futura Condensed"/>
            </a:endParaRPr>
          </a:p>
          <a:p>
            <a:pPr algn="just"/>
            <a:r>
              <a:rPr lang="en-US" sz="1200" dirty="0" err="1" smtClean="0">
                <a:latin typeface="Futura Condensed"/>
                <a:cs typeface="Futura Condensed"/>
              </a:rPr>
              <a:t>Inspirados</a:t>
            </a:r>
            <a:r>
              <a:rPr lang="en-US" sz="1200" dirty="0" smtClean="0">
                <a:latin typeface="Futura Condensed"/>
                <a:cs typeface="Futura Condensed"/>
              </a:rPr>
              <a:t> en la </a:t>
            </a:r>
            <a:r>
              <a:rPr lang="en-US" sz="1200" dirty="0" err="1" smtClean="0">
                <a:latin typeface="Futura Condensed"/>
                <a:cs typeface="Futura Condensed"/>
              </a:rPr>
              <a:t>metáfora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teatro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está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enfocada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artes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está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diseñada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ayudar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explorar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conceptos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computacionales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bucle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eventos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y </a:t>
            </a:r>
            <a:r>
              <a:rPr lang="en-US" sz="1200" dirty="0" err="1" smtClean="0">
                <a:latin typeface="Futura Condensed"/>
                <a:cs typeface="Futura Condensed"/>
              </a:rPr>
              <a:t>paralelismo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culminando</a:t>
            </a:r>
            <a:r>
              <a:rPr lang="en-US" sz="1200" dirty="0" smtClean="0">
                <a:latin typeface="Futura Condensed"/>
                <a:cs typeface="Futura Condensed"/>
              </a:rPr>
              <a:t> con el </a:t>
            </a:r>
            <a:r>
              <a:rPr lang="en-US" sz="1200" dirty="0" err="1" smtClean="0"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vídeos</a:t>
            </a:r>
            <a:r>
              <a:rPr lang="en-US" sz="1200" dirty="0" smtClean="0">
                <a:latin typeface="Futura Condensed"/>
                <a:cs typeface="Futura Condensed"/>
              </a:rPr>
              <a:t> musicales.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35217" y="6771302"/>
            <a:ext cx="6806429" cy="2301042"/>
            <a:chOff x="535217" y="7306475"/>
            <a:chExt cx="6806429" cy="2301042"/>
          </a:xfrm>
        </p:grpSpPr>
        <p:grpSp>
          <p:nvGrpSpPr>
            <p:cNvPr id="19" name="Group 18"/>
            <p:cNvGrpSpPr/>
            <p:nvPr/>
          </p:nvGrpSpPr>
          <p:grpSpPr>
            <a:xfrm>
              <a:off x="535217" y="7309273"/>
              <a:ext cx="5628892" cy="2147163"/>
              <a:chOff x="535217" y="6847707"/>
              <a:chExt cx="5628892" cy="2147163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535217" y="6847716"/>
                <a:ext cx="927787" cy="2147154"/>
                <a:chOff x="535217" y="6847713"/>
                <a:chExt cx="1030874" cy="2385725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535217" y="8104925"/>
                  <a:ext cx="1030874" cy="112851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Toma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el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papel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de un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personaje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representando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diferentes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bloques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y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programas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Scratch.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  <p:grpSp>
              <p:nvGrpSpPr>
                <p:cNvPr id="42" name="Group 41"/>
                <p:cNvGrpSpPr/>
                <p:nvPr/>
              </p:nvGrpSpPr>
              <p:grpSpPr>
                <a:xfrm>
                  <a:off x="535218" y="6847713"/>
                  <a:ext cx="1030873" cy="975086"/>
                  <a:chOff x="535218" y="6847713"/>
                  <a:chExt cx="1030873" cy="975086"/>
                </a:xfrm>
              </p:grpSpPr>
              <p:sp>
                <p:nvSpPr>
                  <p:cNvPr id="43" name="Teardrop 42"/>
                  <p:cNvSpPr/>
                  <p:nvPr/>
                </p:nvSpPr>
                <p:spPr>
                  <a:xfrm rot="8075815">
                    <a:off x="563111" y="6847712"/>
                    <a:ext cx="975086" cy="975087"/>
                  </a:xfrm>
                  <a:prstGeom prst="teardrop">
                    <a:avLst/>
                  </a:prstGeom>
                  <a:solidFill>
                    <a:srgbClr val="713CD1"/>
                  </a:solidFill>
                  <a:ln>
                    <a:noFill/>
                    <a:prstDash val="soli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535218" y="7112421"/>
                    <a:ext cx="1030873" cy="512960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REPRESENTAR PROGRAMAS</a:t>
                    </a:r>
                  </a:p>
                </p:txBody>
              </p:sp>
            </p:grpSp>
          </p:grpSp>
          <p:grpSp>
            <p:nvGrpSpPr>
              <p:cNvPr id="21" name="Group 20"/>
              <p:cNvGrpSpPr/>
              <p:nvPr/>
            </p:nvGrpSpPr>
            <p:grpSpPr>
              <a:xfrm>
                <a:off x="1711987" y="6847707"/>
                <a:ext cx="927786" cy="1993265"/>
                <a:chOff x="1777121" y="6847712"/>
                <a:chExt cx="1030873" cy="2214740"/>
              </a:xfrm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1777121" y="8104925"/>
                  <a:ext cx="1030873" cy="95752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Monta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tu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propio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grupo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musical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creando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instrumentos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interactivos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  <p:grpSp>
              <p:nvGrpSpPr>
                <p:cNvPr id="38" name="Group 37"/>
                <p:cNvGrpSpPr/>
                <p:nvPr/>
              </p:nvGrpSpPr>
              <p:grpSpPr>
                <a:xfrm>
                  <a:off x="1777121" y="6847712"/>
                  <a:ext cx="1030873" cy="975086"/>
                  <a:chOff x="1777121" y="6847712"/>
                  <a:chExt cx="1030873" cy="975086"/>
                </a:xfrm>
              </p:grpSpPr>
              <p:sp>
                <p:nvSpPr>
                  <p:cNvPr id="39" name="Teardrop 38"/>
                  <p:cNvSpPr/>
                  <p:nvPr/>
                </p:nvSpPr>
                <p:spPr>
                  <a:xfrm rot="8075815">
                    <a:off x="1805013" y="6847711"/>
                    <a:ext cx="975086" cy="975087"/>
                  </a:xfrm>
                  <a:prstGeom prst="teardrop">
                    <a:avLst/>
                  </a:prstGeom>
                  <a:solidFill>
                    <a:srgbClr val="713CD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1777121" y="7175323"/>
                    <a:ext cx="1030873" cy="512961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MONTA UNA BANDA</a:t>
                    </a:r>
                  </a:p>
                </p:txBody>
              </p:sp>
            </p:grpSp>
          </p:grpSp>
          <p:grpSp>
            <p:nvGrpSpPr>
              <p:cNvPr id="22" name="Group 21"/>
              <p:cNvGrpSpPr/>
              <p:nvPr/>
            </p:nvGrpSpPr>
            <p:grpSpPr>
              <a:xfrm>
                <a:off x="2884866" y="6847710"/>
                <a:ext cx="927786" cy="2147152"/>
                <a:chOff x="3026723" y="6847714"/>
                <a:chExt cx="1030873" cy="2385726"/>
              </a:xfrm>
            </p:grpSpPr>
            <p:sp>
              <p:nvSpPr>
                <p:cNvPr id="33" name="Rectangle 32"/>
                <p:cNvSpPr/>
                <p:nvPr/>
              </p:nvSpPr>
              <p:spPr>
                <a:xfrm>
                  <a:off x="3026723" y="8104925"/>
                  <a:ext cx="1030873" cy="112851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smtClean="0">
                      <a:latin typeface="Futura Condensed"/>
                      <a:cs typeface="Futura Condensed"/>
                    </a:rPr>
                    <a:t>¿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Qué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proyecto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puedes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crear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que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incluya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un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cuadrado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naranja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y un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círculo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morado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?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  <p:grpSp>
              <p:nvGrpSpPr>
                <p:cNvPr id="34" name="Group 33"/>
                <p:cNvGrpSpPr/>
                <p:nvPr/>
              </p:nvGrpSpPr>
              <p:grpSpPr>
                <a:xfrm>
                  <a:off x="3026723" y="6847714"/>
                  <a:ext cx="1030873" cy="981214"/>
                  <a:chOff x="3026723" y="6847714"/>
                  <a:chExt cx="1030873" cy="981214"/>
                </a:xfrm>
              </p:grpSpPr>
              <p:sp>
                <p:nvSpPr>
                  <p:cNvPr id="35" name="Teardrop 34"/>
                  <p:cNvSpPr/>
                  <p:nvPr/>
                </p:nvSpPr>
                <p:spPr>
                  <a:xfrm rot="8075815">
                    <a:off x="3054616" y="6847713"/>
                    <a:ext cx="975086" cy="975087"/>
                  </a:xfrm>
                  <a:prstGeom prst="teardrop">
                    <a:avLst/>
                  </a:prstGeom>
                  <a:solidFill>
                    <a:srgbClr val="713CD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3026723" y="6973993"/>
                    <a:ext cx="1030873" cy="854935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1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CUADRADO NARANJA, CÍRCULO MORADO</a:t>
                    </a:r>
                  </a:p>
                </p:txBody>
              </p:sp>
            </p:grpSp>
          </p:grpSp>
          <p:grpSp>
            <p:nvGrpSpPr>
              <p:cNvPr id="23" name="Group 22"/>
              <p:cNvGrpSpPr/>
              <p:nvPr/>
            </p:nvGrpSpPr>
            <p:grpSpPr>
              <a:xfrm>
                <a:off x="5236322" y="6847710"/>
                <a:ext cx="927787" cy="1839375"/>
                <a:chOff x="5465106" y="6847713"/>
                <a:chExt cx="1030874" cy="2043751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5465106" y="8104924"/>
                  <a:ext cx="1030873" cy="78654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smtClean="0">
                      <a:latin typeface="Futura Condensed"/>
                      <a:cs typeface="Futura Condensed"/>
                    </a:rPr>
                    <a:t>¡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Ayuda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! ¿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Puedes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depurar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estos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5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porgramas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Scratch?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  <p:grpSp>
              <p:nvGrpSpPr>
                <p:cNvPr id="30" name="Group 29"/>
                <p:cNvGrpSpPr/>
                <p:nvPr/>
              </p:nvGrpSpPr>
              <p:grpSpPr>
                <a:xfrm>
                  <a:off x="5465107" y="6847713"/>
                  <a:ext cx="1030873" cy="975086"/>
                  <a:chOff x="5465107" y="6847713"/>
                  <a:chExt cx="1030873" cy="975086"/>
                </a:xfrm>
              </p:grpSpPr>
              <p:sp>
                <p:nvSpPr>
                  <p:cNvPr id="31" name="Teardrop 30"/>
                  <p:cNvSpPr/>
                  <p:nvPr/>
                </p:nvSpPr>
                <p:spPr>
                  <a:xfrm rot="8075815">
                    <a:off x="5493000" y="6847712"/>
                    <a:ext cx="975086" cy="975087"/>
                  </a:xfrm>
                  <a:prstGeom prst="teardrop">
                    <a:avLst/>
                  </a:prstGeom>
                  <a:solidFill>
                    <a:srgbClr val="713CD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5465107" y="7175324"/>
                    <a:ext cx="1030873" cy="307777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¡DEPÚRALO!</a:t>
                    </a:r>
                  </a:p>
                </p:txBody>
              </p:sp>
            </p:grpSp>
          </p:grpSp>
          <p:grpSp>
            <p:nvGrpSpPr>
              <p:cNvPr id="24" name="Group 23"/>
              <p:cNvGrpSpPr/>
              <p:nvPr/>
            </p:nvGrpSpPr>
            <p:grpSpPr>
              <a:xfrm>
                <a:off x="4060679" y="6847708"/>
                <a:ext cx="927787" cy="2147152"/>
                <a:chOff x="4253209" y="6847713"/>
                <a:chExt cx="1030874" cy="2385726"/>
              </a:xfrm>
            </p:grpSpPr>
            <p:grpSp>
              <p:nvGrpSpPr>
                <p:cNvPr id="25" name="Group 24"/>
                <p:cNvGrpSpPr/>
                <p:nvPr/>
              </p:nvGrpSpPr>
              <p:grpSpPr>
                <a:xfrm>
                  <a:off x="4253210" y="6847713"/>
                  <a:ext cx="1030873" cy="975087"/>
                  <a:chOff x="4253210" y="6847713"/>
                  <a:chExt cx="1030873" cy="975087"/>
                </a:xfrm>
              </p:grpSpPr>
              <p:sp>
                <p:nvSpPr>
                  <p:cNvPr id="27" name="Teardrop 26"/>
                  <p:cNvSpPr/>
                  <p:nvPr/>
                </p:nvSpPr>
                <p:spPr>
                  <a:xfrm rot="8075815">
                    <a:off x="4281103" y="6847713"/>
                    <a:ext cx="975087" cy="975088"/>
                  </a:xfrm>
                  <a:prstGeom prst="teardrop">
                    <a:avLst/>
                  </a:prstGeom>
                  <a:solidFill>
                    <a:srgbClr val="713CD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4253210" y="7175323"/>
                    <a:ext cx="1030873" cy="307777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¡ESTÁ VIVO!</a:t>
                    </a:r>
                  </a:p>
                </p:txBody>
              </p:sp>
            </p:grpSp>
            <p:sp>
              <p:nvSpPr>
                <p:cNvPr id="26" name="Rectangle 25"/>
                <p:cNvSpPr/>
                <p:nvPr/>
              </p:nvSpPr>
              <p:spPr>
                <a:xfrm>
                  <a:off x="4253209" y="8104924"/>
                  <a:ext cx="1030873" cy="112851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smtClean="0">
                      <a:latin typeface="Futura Condensed"/>
                      <a:cs typeface="Futura Condensed"/>
                    </a:rPr>
                    <a:t>¿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Puedes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animarlo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?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Experimenta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con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múltiples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disfraces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para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darle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vida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a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una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imagen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.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</p:grpSp>
        </p:grpSp>
        <p:grpSp>
          <p:nvGrpSpPr>
            <p:cNvPr id="14" name="Group 13"/>
            <p:cNvGrpSpPr/>
            <p:nvPr/>
          </p:nvGrpSpPr>
          <p:grpSpPr>
            <a:xfrm>
              <a:off x="6413859" y="7306475"/>
              <a:ext cx="927787" cy="2301042"/>
              <a:chOff x="6413859" y="7333121"/>
              <a:chExt cx="927787" cy="230104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6413859" y="8464612"/>
                <a:ext cx="927786" cy="1169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00" dirty="0" smtClean="0">
                    <a:latin typeface="Futura Condensed"/>
                    <a:cs typeface="Futura Condensed"/>
                  </a:rPr>
                  <a:t>¿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Cómo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puedes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combinar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animación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música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crear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propio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vídeo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musical con Scratch?</a:t>
                </a:r>
                <a:endParaRPr lang="en-US" sz="10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16" name="Teardrop 15"/>
              <p:cNvSpPr/>
              <p:nvPr/>
            </p:nvSpPr>
            <p:spPr>
              <a:xfrm rot="8075815">
                <a:off x="6438964" y="7333120"/>
                <a:ext cx="877577" cy="877579"/>
              </a:xfrm>
              <a:prstGeom prst="teardrop">
                <a:avLst/>
              </a:prstGeom>
              <a:solidFill>
                <a:srgbClr val="713CD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413860" y="7627971"/>
                <a:ext cx="927786" cy="276999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1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rgbClr val="FFFFFF"/>
                    </a:solidFill>
                    <a:latin typeface="Futura Condensed"/>
                    <a:cs typeface="Futura Condensed"/>
                  </a:rPr>
                  <a:t>VIDEO MUSICAL</a:t>
                </a:r>
              </a:p>
            </p:txBody>
          </p:sp>
        </p:grpSp>
      </p:grpSp>
      <p:grpSp>
        <p:nvGrpSpPr>
          <p:cNvPr id="185" name="Group 184"/>
          <p:cNvGrpSpPr/>
          <p:nvPr/>
        </p:nvGrpSpPr>
        <p:grpSpPr>
          <a:xfrm>
            <a:off x="994173" y="6310986"/>
            <a:ext cx="6417760" cy="403903"/>
            <a:chOff x="994173" y="6310986"/>
            <a:chExt cx="6417760" cy="403903"/>
          </a:xfrm>
        </p:grpSpPr>
        <p:grpSp>
          <p:nvGrpSpPr>
            <p:cNvPr id="181" name="Group 180"/>
            <p:cNvGrpSpPr/>
            <p:nvPr/>
          </p:nvGrpSpPr>
          <p:grpSpPr>
            <a:xfrm>
              <a:off x="5411162" y="6310986"/>
              <a:ext cx="582211" cy="403903"/>
              <a:chOff x="5411162" y="6310986"/>
              <a:chExt cx="582211" cy="403903"/>
            </a:xfrm>
          </p:grpSpPr>
          <p:cxnSp>
            <p:nvCxnSpPr>
              <p:cNvPr id="149" name="Straight Connector 148"/>
              <p:cNvCxnSpPr/>
              <p:nvPr/>
            </p:nvCxnSpPr>
            <p:spPr>
              <a:xfrm flipH="1" flipV="1">
                <a:off x="5705561" y="6533141"/>
                <a:ext cx="3775" cy="181748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0" name="Rectangle 149"/>
              <p:cNvSpPr/>
              <p:nvPr/>
            </p:nvSpPr>
            <p:spPr>
              <a:xfrm>
                <a:off x="5411162" y="6310986"/>
                <a:ext cx="582211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50" dirty="0" smtClean="0">
                    <a:latin typeface="Futura Condensed"/>
                    <a:cs typeface="Futura Condensed"/>
                  </a:rPr>
                  <a:t>SESIÓN 4</a:t>
                </a:r>
                <a:endParaRPr lang="en-US" sz="1050" dirty="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994173" y="6310986"/>
              <a:ext cx="1186386" cy="403903"/>
              <a:chOff x="3490350" y="7023818"/>
              <a:chExt cx="1186386" cy="403903"/>
            </a:xfrm>
          </p:grpSpPr>
          <p:cxnSp>
            <p:nvCxnSpPr>
              <p:cNvPr id="61" name="Straight Connector 60"/>
              <p:cNvCxnSpPr/>
              <p:nvPr/>
            </p:nvCxnSpPr>
            <p:spPr>
              <a:xfrm flipH="1" flipV="1">
                <a:off x="3490350" y="7146674"/>
                <a:ext cx="3775" cy="281047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H="1" flipV="1">
                <a:off x="4672961" y="7146675"/>
                <a:ext cx="3775" cy="281046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3490350" y="7154071"/>
                <a:ext cx="1186386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" name="Rectangle 63"/>
              <p:cNvSpPr/>
              <p:nvPr/>
            </p:nvSpPr>
            <p:spPr>
              <a:xfrm>
                <a:off x="3796365" y="7023818"/>
                <a:ext cx="574355" cy="253916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50" dirty="0" smtClean="0">
                    <a:latin typeface="Futura Condensed"/>
                    <a:cs typeface="Futura Condensed"/>
                  </a:rPr>
                  <a:t>SESIÓN 1</a:t>
                </a:r>
                <a:endParaRPr lang="en-US" sz="1050" dirty="0"/>
              </a:p>
            </p:txBody>
          </p:sp>
        </p:grpSp>
        <p:grpSp>
          <p:nvGrpSpPr>
            <p:cNvPr id="179" name="Group 178"/>
            <p:cNvGrpSpPr/>
            <p:nvPr/>
          </p:nvGrpSpPr>
          <p:grpSpPr>
            <a:xfrm>
              <a:off x="3071312" y="6310986"/>
              <a:ext cx="574355" cy="403903"/>
              <a:chOff x="3071312" y="6310986"/>
              <a:chExt cx="574355" cy="403903"/>
            </a:xfrm>
          </p:grpSpPr>
          <p:cxnSp>
            <p:nvCxnSpPr>
              <p:cNvPr id="153" name="Straight Connector 152"/>
              <p:cNvCxnSpPr/>
              <p:nvPr/>
            </p:nvCxnSpPr>
            <p:spPr>
              <a:xfrm flipH="1" flipV="1">
                <a:off x="3354715" y="6533141"/>
                <a:ext cx="3775" cy="181748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4" name="Rectangle 153"/>
              <p:cNvSpPr/>
              <p:nvPr/>
            </p:nvSpPr>
            <p:spPr>
              <a:xfrm>
                <a:off x="3071312" y="6310986"/>
                <a:ext cx="574355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50" dirty="0" smtClean="0">
                    <a:latin typeface="Futura Condensed"/>
                    <a:cs typeface="Futura Condensed"/>
                  </a:rPr>
                  <a:t>SESIÓN 2</a:t>
                </a:r>
                <a:endParaRPr lang="en-US" sz="1050" dirty="0"/>
              </a:p>
            </p:txBody>
          </p:sp>
        </p:grpSp>
        <p:grpSp>
          <p:nvGrpSpPr>
            <p:cNvPr id="180" name="Group 179"/>
            <p:cNvGrpSpPr/>
            <p:nvPr/>
          </p:nvGrpSpPr>
          <p:grpSpPr>
            <a:xfrm>
              <a:off x="4248338" y="6310986"/>
              <a:ext cx="574355" cy="403903"/>
              <a:chOff x="4248338" y="6310986"/>
              <a:chExt cx="574355" cy="403903"/>
            </a:xfrm>
          </p:grpSpPr>
          <p:cxnSp>
            <p:nvCxnSpPr>
              <p:cNvPr id="155" name="Straight Connector 154"/>
              <p:cNvCxnSpPr/>
              <p:nvPr/>
            </p:nvCxnSpPr>
            <p:spPr>
              <a:xfrm flipH="1" flipV="1">
                <a:off x="4531741" y="6533141"/>
                <a:ext cx="3775" cy="181748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6" name="Rectangle 155"/>
              <p:cNvSpPr/>
              <p:nvPr/>
            </p:nvSpPr>
            <p:spPr>
              <a:xfrm>
                <a:off x="4248338" y="6310986"/>
                <a:ext cx="574355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50" dirty="0" smtClean="0">
                    <a:latin typeface="Futura Condensed"/>
                    <a:cs typeface="Futura Condensed"/>
                  </a:rPr>
                  <a:t>SESIÓN </a:t>
                </a:r>
                <a:r>
                  <a:rPr lang="en-US" sz="1050" dirty="0">
                    <a:latin typeface="Futura Condensed"/>
                    <a:cs typeface="Futura Condensed"/>
                  </a:rPr>
                  <a:t>3</a:t>
                </a:r>
                <a:endParaRPr lang="en-US" sz="1050" dirty="0"/>
              </a:p>
            </p:txBody>
          </p:sp>
        </p:grpSp>
        <p:grpSp>
          <p:nvGrpSpPr>
            <p:cNvPr id="184" name="Group 183"/>
            <p:cNvGrpSpPr/>
            <p:nvPr/>
          </p:nvGrpSpPr>
          <p:grpSpPr>
            <a:xfrm>
              <a:off x="6340127" y="6310986"/>
              <a:ext cx="1071806" cy="403903"/>
              <a:chOff x="6340127" y="6310986"/>
              <a:chExt cx="1071806" cy="403903"/>
            </a:xfrm>
          </p:grpSpPr>
          <p:cxnSp>
            <p:nvCxnSpPr>
              <p:cNvPr id="182" name="Straight Connector 181"/>
              <p:cNvCxnSpPr/>
              <p:nvPr/>
            </p:nvCxnSpPr>
            <p:spPr>
              <a:xfrm flipH="1" flipV="1">
                <a:off x="6889692" y="6533141"/>
                <a:ext cx="3775" cy="181748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3" name="Rectangle 182"/>
              <p:cNvSpPr/>
              <p:nvPr/>
            </p:nvSpPr>
            <p:spPr>
              <a:xfrm>
                <a:off x="6340127" y="6310986"/>
                <a:ext cx="1071806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50" dirty="0" smtClean="0">
                    <a:latin typeface="Futura Condensed"/>
                    <a:cs typeface="Futura Condensed"/>
                  </a:rPr>
                  <a:t>SESIÓN 4 Y SESIÓN 5</a:t>
                </a:r>
                <a:endParaRPr lang="en-US" sz="1050" dirty="0"/>
              </a:p>
            </p:txBody>
          </p:sp>
        </p:grpSp>
      </p:grpSp>
      <p:pic>
        <p:nvPicPr>
          <p:cNvPr id="70" name="Picture 69" descr="Screen Shot 2014-06-02 at 7.09.00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7" b="184"/>
          <a:stretch/>
        </p:blipFill>
        <p:spPr>
          <a:xfrm>
            <a:off x="455105" y="1704631"/>
            <a:ext cx="3344847" cy="2486868"/>
          </a:xfrm>
          <a:prstGeom prst="rect">
            <a:avLst/>
          </a:prstGeom>
        </p:spPr>
      </p:pic>
      <p:sp>
        <p:nvSpPr>
          <p:cNvPr id="60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41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5259237"/>
            <a:ext cx="7582143" cy="479582"/>
            <a:chOff x="-1" y="5259237"/>
            <a:chExt cx="7582143" cy="479582"/>
          </a:xfrm>
        </p:grpSpPr>
        <p:sp>
          <p:nvSpPr>
            <p:cNvPr id="66" name="Rectangle 13"/>
            <p:cNvSpPr/>
            <p:nvPr/>
          </p:nvSpPr>
          <p:spPr>
            <a:xfrm>
              <a:off x="-1" y="5259237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223496" y="5259237"/>
              <a:ext cx="2110950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POSIBLE RUTA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-1" y="672989"/>
            <a:ext cx="7582143" cy="479582"/>
            <a:chOff x="-1" y="672989"/>
            <a:chExt cx="7582143" cy="479582"/>
          </a:xfrm>
        </p:grpSpPr>
        <p:sp>
          <p:nvSpPr>
            <p:cNvPr id="69" name="Rectangle 13"/>
            <p:cNvSpPr/>
            <p:nvPr/>
          </p:nvSpPr>
          <p:spPr>
            <a:xfrm>
              <a:off x="-1" y="672989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705348" y="672989"/>
              <a:ext cx="36290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ELIGE TU PROPIA AVENTURA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4888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57995" y="2830659"/>
            <a:ext cx="3324338" cy="4745260"/>
            <a:chOff x="422410" y="2830659"/>
            <a:chExt cx="3324338" cy="4745260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4247316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smtClean="0">
                  <a:latin typeface="Futura Condensed"/>
                  <a:cs typeface="Futura Condensed"/>
                </a:rPr>
                <a:t>De forma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opcional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conectar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ordenador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mostrar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programas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van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representarse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voluntarios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spc="-1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voluntarios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representen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serie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instrucciones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ya</a:t>
              </a:r>
              <a:r>
                <a:rPr lang="en-US" sz="1200" dirty="0" smtClean="0">
                  <a:latin typeface="Futura Condensed"/>
                  <a:cs typeface="Futura Condensed"/>
                </a:rPr>
                <a:t> sea “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programando</a:t>
              </a:r>
              <a:r>
                <a:rPr lang="en-US" sz="1200" dirty="0" smtClean="0">
                  <a:latin typeface="Futura Condensed"/>
                  <a:cs typeface="Futura Condensed"/>
                </a:rPr>
                <a:t>”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voluntarios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través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interfaz</a:t>
              </a:r>
              <a:r>
                <a:rPr lang="en-US" sz="1200" dirty="0" smtClean="0">
                  <a:latin typeface="Futura Condensed"/>
                  <a:cs typeface="Futura Condensed"/>
                </a:rPr>
                <a:t> de Scratch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imprimiendo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versiones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físicas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Scratch).</a:t>
              </a:r>
              <a:r>
                <a:rPr lang="en-US" sz="1200" dirty="0">
                  <a:latin typeface="Futura Condensed"/>
                  <a:cs typeface="Futura Condensed"/>
                </a:rPr>
                <a:t/>
              </a:r>
              <a:br>
                <a:rPr lang="en-US" sz="1200" dirty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-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Haz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un actor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haga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andar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)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-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Haz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ese</a:t>
              </a:r>
              <a:r>
                <a:rPr lang="en-US" sz="1200" dirty="0" smtClean="0">
                  <a:latin typeface="Futura Condensed"/>
                  <a:cs typeface="Futura Condensed"/>
                </a:rPr>
                <a:t> actor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haga</a:t>
              </a:r>
              <a:r>
                <a:rPr lang="en-US" sz="1200" dirty="0" smtClean="0">
                  <a:latin typeface="Futura Condensed"/>
                  <a:cs typeface="Futura Condensed"/>
                </a:rPr>
                <a:t> un “reset”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volver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inicio</a:t>
              </a:r>
              <a:r>
                <a:rPr lang="en-US" sz="1200" dirty="0" smtClean="0">
                  <a:latin typeface="Futura Condensed"/>
                  <a:cs typeface="Futura Condensed"/>
                </a:rPr>
                <a:t>).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-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Haz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ese</a:t>
              </a:r>
              <a:r>
                <a:rPr lang="en-US" sz="1200" dirty="0" smtClean="0">
                  <a:latin typeface="Futura Condensed"/>
                  <a:cs typeface="Futura Condensed"/>
                </a:rPr>
                <a:t> actor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haga</a:t>
              </a:r>
              <a:r>
                <a:rPr lang="en-US" sz="1200" dirty="0" smtClean="0">
                  <a:latin typeface="Futura Condensed"/>
                  <a:cs typeface="Futura Condensed"/>
                </a:rPr>
                <a:t> dos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cosas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simultaneamente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andar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hablar</a:t>
              </a:r>
              <a:r>
                <a:rPr lang="en-US" sz="1200" dirty="0" smtClean="0">
                  <a:latin typeface="Futura Condensed"/>
                  <a:cs typeface="Futura Condensed"/>
                </a:rPr>
                <a:t>).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-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Añade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segunda</a:t>
              </a:r>
              <a:r>
                <a:rPr lang="en-US" sz="1200" dirty="0" smtClean="0">
                  <a:latin typeface="Futura Condensed"/>
                  <a:cs typeface="Futura Condensed"/>
                </a:rPr>
                <a:t> persona,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haciendo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simultáneamente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forma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independiente</a:t>
              </a:r>
              <a:r>
                <a:rPr lang="en-US" sz="1200" dirty="0" smtClean="0">
                  <a:latin typeface="Futura Condensed"/>
                  <a:cs typeface="Futura Condensed"/>
                </a:rPr>
                <a:t>)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haga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tarea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hablar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-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Haz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segunda</a:t>
              </a:r>
              <a:r>
                <a:rPr lang="en-US" sz="1200" dirty="0" smtClean="0">
                  <a:latin typeface="Futura Condensed"/>
                  <a:cs typeface="Futura Condensed"/>
                </a:rPr>
                <a:t> persona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haga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tarea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derivada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dirty="0" smtClean="0">
                  <a:latin typeface="Futura Condensed"/>
                  <a:cs typeface="Futura Condensed"/>
                </a:rPr>
                <a:t> responder al primer actor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lugar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pisen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uno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 smtClean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Reflexionad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experiencia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debatir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eventos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paralelismo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derecha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spc="-10" dirty="0">
                <a:latin typeface="Futura Condensed"/>
                <a:cs typeface="Futura Condense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4007796" y="2830659"/>
            <a:ext cx="3307404" cy="959609"/>
            <a:chOff x="4007796" y="2830659"/>
            <a:chExt cx="3307404" cy="959609"/>
          </a:xfrm>
        </p:grpSpPr>
        <p:sp>
          <p:nvSpPr>
            <p:cNvPr id="18" name="TextBox 17"/>
            <p:cNvSpPr txBox="1"/>
            <p:nvPr/>
          </p:nvSpPr>
          <p:spPr>
            <a:xfrm>
              <a:off x="4104914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>
                  <a:latin typeface="Futura Condensed"/>
                  <a:cs typeface="Futura Condensed"/>
                </a:rPr>
                <a:t>P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royector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opcional</a:t>
              </a:r>
              <a:r>
                <a:rPr lang="en-US" sz="1200" dirty="0" smtClean="0">
                  <a:latin typeface="Futura Condensed"/>
                  <a:cs typeface="Futura Condensed"/>
                </a:rPr>
                <a:t>)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físicos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de Scratch (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opcional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)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07796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104914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4007796" y="3899567"/>
            <a:ext cx="3307404" cy="1880822"/>
            <a:chOff x="3992282" y="2832776"/>
            <a:chExt cx="3307404" cy="1880822"/>
          </a:xfrm>
        </p:grpSpPr>
        <p:sp>
          <p:nvSpPr>
            <p:cNvPr id="84" name="TextBox 83"/>
            <p:cNvSpPr txBox="1"/>
            <p:nvPr/>
          </p:nvSpPr>
          <p:spPr>
            <a:xfrm>
              <a:off x="4089400" y="3328603"/>
              <a:ext cx="3117152" cy="138499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formas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distintas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lanzaron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mecanismos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permiten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gestionar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eventos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Scratch?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formas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distintas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ocurrieron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cosas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mismo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mecanismos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permiten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tener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paralelismo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Scratch?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4007796" y="5856992"/>
            <a:ext cx="3307404" cy="957492"/>
            <a:chOff x="3992282" y="2832776"/>
            <a:chExt cx="3307404" cy="957492"/>
          </a:xfrm>
        </p:grpSpPr>
        <p:sp>
          <p:nvSpPr>
            <p:cNvPr id="88" name="TextBox 87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explicar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son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eventos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y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paralelismo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funcionan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Scratch?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44" name="TextBox 43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46" name="Straight Connector 45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48" name="Straight Connector 47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51" name="TextBox 50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59" name="Straight Connector 58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3" name="TextBox 62"/>
          <p:cNvSpPr txBox="1"/>
          <p:nvPr/>
        </p:nvSpPr>
        <p:spPr>
          <a:xfrm>
            <a:off x="551129" y="8142739"/>
            <a:ext cx="3231204" cy="1754327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acticidad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subraya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concepto</a:t>
            </a:r>
            <a:r>
              <a:rPr lang="en-US" sz="1200" dirty="0" smtClean="0">
                <a:latin typeface="Futura Condensed"/>
                <a:cs typeface="Futura Condensed"/>
              </a:rPr>
              <a:t> de “</a:t>
            </a:r>
            <a:r>
              <a:rPr lang="en-US" sz="1200" dirty="0" err="1" smtClean="0">
                <a:latin typeface="Futura Condensed"/>
                <a:cs typeface="Futura Condensed"/>
              </a:rPr>
              <a:t>reseteo</a:t>
            </a:r>
            <a:r>
              <a:rPr lang="en-US" sz="1200" dirty="0" smtClean="0">
                <a:latin typeface="Futura Condensed"/>
                <a:cs typeface="Futura Condensed"/>
              </a:rPr>
              <a:t>”,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algo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a los Scratchers se les </a:t>
            </a:r>
            <a:r>
              <a:rPr lang="en-US" sz="1200" dirty="0" err="1" smtClean="0">
                <a:latin typeface="Futura Condensed"/>
                <a:cs typeface="Futura Condensed"/>
              </a:rPr>
              <a:t>suele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atascar</a:t>
            </a:r>
            <a:r>
              <a:rPr lang="en-US" sz="1200" dirty="0" smtClean="0"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latin typeface="Futura Condensed"/>
                <a:cs typeface="Futura Condensed"/>
              </a:rPr>
              <a:t>comenzar</a:t>
            </a:r>
            <a:r>
              <a:rPr lang="en-US" sz="1200" dirty="0" smtClean="0">
                <a:latin typeface="Futura Condensed"/>
                <a:cs typeface="Futura Condensed"/>
              </a:rPr>
              <a:t>. Si </a:t>
            </a:r>
            <a:r>
              <a:rPr lang="en-US" sz="1200" dirty="0" err="1" smtClean="0">
                <a:latin typeface="Futura Condensed"/>
                <a:cs typeface="Futura Condensed"/>
              </a:rPr>
              <a:t>quieren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cosas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comiencen</a:t>
            </a:r>
            <a:r>
              <a:rPr lang="en-US" sz="1200" dirty="0" smtClean="0">
                <a:latin typeface="Futura Condensed"/>
                <a:cs typeface="Futura Condensed"/>
              </a:rPr>
              <a:t> en un </a:t>
            </a:r>
            <a:r>
              <a:rPr lang="en-US" sz="1200" dirty="0" err="1" smtClean="0">
                <a:latin typeface="Futura Condensed"/>
                <a:cs typeface="Futura Condensed"/>
              </a:rPr>
              <a:t>sitio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determinado</a:t>
            </a:r>
            <a:r>
              <a:rPr lang="en-US" sz="1200" dirty="0" smtClean="0">
                <a:latin typeface="Futura Condensed"/>
                <a:cs typeface="Futura Condensed"/>
              </a:rPr>
              <a:t>, con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apariencia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concreta</a:t>
            </a:r>
            <a:r>
              <a:rPr lang="en-US" sz="1200" dirty="0" smtClean="0">
                <a:latin typeface="Futura Condensed"/>
                <a:cs typeface="Futura Condensed"/>
              </a:rPr>
              <a:t>, etc.,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necesitan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comprender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ellos</a:t>
            </a:r>
            <a:r>
              <a:rPr lang="en-US" sz="1200" dirty="0" smtClean="0">
                <a:latin typeface="Futura Condensed"/>
                <a:cs typeface="Futura Condensed"/>
              </a:rPr>
              <a:t> son los </a:t>
            </a:r>
            <a:r>
              <a:rPr lang="en-US" sz="1200" dirty="0" err="1" smtClean="0">
                <a:latin typeface="Futura Condensed"/>
                <a:cs typeface="Futura Condensed"/>
              </a:rPr>
              <a:t>responsables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programar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pasos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preparación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útil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mostrar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funcionamiento</a:t>
            </a:r>
            <a:r>
              <a:rPr lang="en-US" sz="1200" dirty="0" smtClean="0">
                <a:latin typeface="Futura Condensed"/>
                <a:cs typeface="Futura Condensed"/>
              </a:rPr>
              <a:t> de los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“</a:t>
            </a:r>
            <a:r>
              <a:rPr lang="en-US" sz="1200" dirty="0" err="1" smtClean="0">
                <a:latin typeface="Futura Condensed"/>
                <a:cs typeface="Futura Condensed"/>
              </a:rPr>
              <a:t>enviar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mensaje</a:t>
            </a:r>
            <a:r>
              <a:rPr lang="en-US" sz="1200" dirty="0" smtClean="0">
                <a:latin typeface="Futura Condensed"/>
                <a:cs typeface="Futura Condensed"/>
              </a:rPr>
              <a:t>” y “al </a:t>
            </a:r>
            <a:r>
              <a:rPr lang="en-US" sz="1200" dirty="0" err="1" smtClean="0">
                <a:latin typeface="Futura Condensed"/>
                <a:cs typeface="Futura Condensed"/>
              </a:rPr>
              <a:t>recibir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mensaje</a:t>
            </a:r>
            <a:r>
              <a:rPr lang="en-US" sz="1200" dirty="0" smtClean="0">
                <a:latin typeface="Futura Condensed"/>
                <a:cs typeface="Futura Condensed"/>
              </a:rPr>
              <a:t>”.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300826" y="647673"/>
            <a:ext cx="5913647" cy="1932836"/>
            <a:chOff x="457995" y="647673"/>
            <a:chExt cx="5913647" cy="1932836"/>
          </a:xfrm>
        </p:grpSpPr>
        <p:sp>
          <p:nvSpPr>
            <p:cNvPr id="10" name="TextBox 9"/>
            <p:cNvSpPr txBox="1"/>
            <p:nvPr/>
          </p:nvSpPr>
          <p:spPr>
            <a:xfrm>
              <a:off x="3371794" y="795405"/>
              <a:ext cx="2999848" cy="1785104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Futura Condensed"/>
                  <a:cs typeface="Futura Condensed"/>
                </a:rPr>
                <a:t>OBJETIVOS</a:t>
              </a:r>
            </a:p>
            <a:p>
              <a:r>
                <a:rPr lang="en-US" sz="1200" dirty="0" smtClean="0">
                  <a:latin typeface="Futura Condensed"/>
                  <a:cs typeface="Futura Condensed"/>
                </a:rPr>
                <a:t>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completar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,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: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Conocerán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evento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causa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cosa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ocurra</a:t>
              </a:r>
              <a:r>
                <a:rPr lang="en-US" sz="1200" dirty="0" smtClean="0">
                  <a:latin typeface="Futura Condensed"/>
                  <a:cs typeface="Futura Condensed"/>
                </a:rPr>
                <a:t>)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paralelismo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cosas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ocurren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mismo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)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través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representación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Serán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capaces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explicar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son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eventos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funcionan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Scratch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>
                  <a:latin typeface="Futura Condensed"/>
                  <a:cs typeface="Futura Condensed"/>
                </a:rPr>
                <a:t>Serán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capaces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explicar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qué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paralelismo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>
                  <a:latin typeface="Futura Condensed"/>
                  <a:cs typeface="Futura Condensed"/>
                </a:rPr>
                <a:t>cómo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funciona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>
                  <a:latin typeface="Futura Condensed"/>
                  <a:cs typeface="Futura Condensed"/>
                </a:rPr>
                <a:t>en Scratch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57995" y="647673"/>
              <a:ext cx="281594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Futura Condensed"/>
                  <a:cs typeface="Futura Condensed"/>
                </a:rPr>
                <a:t>REPRESENTAR PROGRAMAS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685092" y="1694474"/>
              <a:ext cx="1092200" cy="433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en-US" sz="1000" baseline="-25000" dirty="0" smtClean="0">
                  <a:latin typeface="Futura Condensed"/>
                  <a:cs typeface="Futura Condensed"/>
                </a:rPr>
                <a:t>TIEMPO PROPUESTO</a:t>
              </a:r>
            </a:p>
            <a:p>
              <a:pPr algn="dist">
                <a:lnSpc>
                  <a:spcPct val="150000"/>
                </a:lnSpc>
              </a:pPr>
              <a:r>
                <a:rPr lang="en-US" sz="1000" dirty="0" smtClean="0">
                  <a:latin typeface="Futura Condensed"/>
                  <a:cs typeface="Futura Condensed"/>
                </a:rPr>
                <a:t>30–45 MINUTOS</a:t>
              </a:r>
            </a:p>
          </p:txBody>
        </p:sp>
        <p:pic>
          <p:nvPicPr>
            <p:cNvPr id="4" name="Picture 3" descr="30m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3644" y="1752620"/>
              <a:ext cx="329184" cy="329184"/>
            </a:xfrm>
            <a:prstGeom prst="rect">
              <a:avLst/>
            </a:prstGeom>
          </p:spPr>
        </p:pic>
        <p:grpSp>
          <p:nvGrpSpPr>
            <p:cNvPr id="64" name="Group 63"/>
            <p:cNvGrpSpPr/>
            <p:nvPr/>
          </p:nvGrpSpPr>
          <p:grpSpPr>
            <a:xfrm>
              <a:off x="2819113" y="794340"/>
              <a:ext cx="442062" cy="1123360"/>
              <a:chOff x="2853673" y="794340"/>
              <a:chExt cx="442062" cy="1123360"/>
            </a:xfrm>
          </p:grpSpPr>
          <p:cxnSp>
            <p:nvCxnSpPr>
              <p:cNvPr id="65" name="Straight Connector 64"/>
              <p:cNvCxnSpPr/>
              <p:nvPr/>
            </p:nvCxnSpPr>
            <p:spPr>
              <a:xfrm>
                <a:off x="3074704" y="794340"/>
                <a:ext cx="1" cy="1123360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flipH="1" flipV="1">
                <a:off x="2853673" y="794755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flipH="1" flipV="1">
                <a:off x="2853673" y="1912685"/>
                <a:ext cx="221032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V="1">
                <a:off x="3074704" y="1343098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Group 7"/>
          <p:cNvGrpSpPr/>
          <p:nvPr/>
        </p:nvGrpSpPr>
        <p:grpSpPr>
          <a:xfrm>
            <a:off x="551129" y="-7273"/>
            <a:ext cx="493776" cy="2791968"/>
            <a:chOff x="551129" y="-7273"/>
            <a:chExt cx="493776" cy="2791968"/>
          </a:xfrm>
        </p:grpSpPr>
        <p:pic>
          <p:nvPicPr>
            <p:cNvPr id="7" name="Picture 6" descr="Unit3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-7273"/>
              <a:ext cx="493776" cy="2791968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 rot="5400000">
              <a:off x="-380617" y="1029800"/>
              <a:ext cx="235192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2 -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55" name="Isosceles Triangle 54"/>
          <p:cNvSpPr/>
          <p:nvPr/>
        </p:nvSpPr>
        <p:spPr>
          <a:xfrm>
            <a:off x="551130" y="2542158"/>
            <a:ext cx="479582" cy="243905"/>
          </a:xfrm>
          <a:prstGeom prst="triangle">
            <a:avLst>
              <a:gd name="adj" fmla="val 5114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97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t2performingscrip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598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57995" y="2830659"/>
            <a:ext cx="3324338" cy="4375928"/>
            <a:chOff x="422410" y="2830659"/>
            <a:chExt cx="3324338" cy="4375928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877984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smtClean="0">
                  <a:latin typeface="Futura Condensed"/>
                  <a:cs typeface="Futura Condensed"/>
                </a:rPr>
                <a:t>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manera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opcional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muestra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Build-a-Band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reparte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Monta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Banda.</a:t>
              </a:r>
              <a:endParaRPr lang="en-US" sz="1200" spc="-20" dirty="0">
                <a:latin typeface="Futura Condensed"/>
                <a:cs typeface="Futura Condensed"/>
              </a:endParaRPr>
            </a:p>
            <a:p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instrumentos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interactivos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emparejando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personajes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sonidos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Anímalos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experimenten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distintos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modos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expresar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sonidos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Scratch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categoría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Sonido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herramientas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edición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pestaña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Sonidos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Permite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mostrar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bandas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paseen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interaccionar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instrumentos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Recomendamos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paseo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galería</a:t>
              </a:r>
              <a:r>
                <a:rPr lang="en-US" sz="1200" dirty="0" smtClean="0">
                  <a:latin typeface="Futura Condensed"/>
                  <a:cs typeface="Futura Condensed"/>
                </a:rPr>
                <a:t>: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haz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pongan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modo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presentación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muevan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resto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hacer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Build-a-Band o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reflexionen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proceso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respondiendo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debatiendo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4007796" y="2832776"/>
            <a:ext cx="3307404" cy="1142158"/>
            <a:chOff x="3992282" y="2832776"/>
            <a:chExt cx="3307404" cy="1142158"/>
          </a:xfrm>
        </p:grpSpPr>
        <p:sp>
          <p:nvSpPr>
            <p:cNvPr id="52" name="TextBox 51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Monta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Banda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Build-a-Band 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/studios/475523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55" name="Straight Connector 54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4007796" y="4085846"/>
            <a:ext cx="3307404" cy="1142158"/>
            <a:chOff x="3992282" y="2832776"/>
            <a:chExt cx="3307404" cy="1142158"/>
          </a:xfrm>
        </p:grpSpPr>
        <p:sp>
          <p:nvSpPr>
            <p:cNvPr id="57" name="TextBox 56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hiciste</a:t>
              </a:r>
              <a:r>
                <a:rPr lang="en-US" sz="1200" dirty="0" smtClean="0">
                  <a:latin typeface="Futura Condensed"/>
                  <a:cs typeface="Futura Condensed"/>
                </a:rPr>
                <a:t> en primer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lugar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hiciste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continuación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hiciste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último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lugar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4007796" y="5348606"/>
            <a:ext cx="3307404" cy="957492"/>
            <a:chOff x="3992282" y="2832776"/>
            <a:chExt cx="3307404" cy="957492"/>
          </a:xfrm>
        </p:grpSpPr>
        <p:sp>
          <p:nvSpPr>
            <p:cNvPr id="65" name="TextBox 64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hacen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uso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creativo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sonidos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personajes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son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interactivos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5" name="Straight Connector 74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44" name="TextBox 43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47" name="Straight Connector 46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49" name="TextBox 48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2" name="TextBox 61"/>
          <p:cNvSpPr txBox="1"/>
          <p:nvPr/>
        </p:nvSpPr>
        <p:spPr>
          <a:xfrm>
            <a:off x="551129" y="8142739"/>
            <a:ext cx="3231204" cy="646331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Para </a:t>
            </a:r>
            <a:r>
              <a:rPr lang="en-US" sz="1200" dirty="0" err="1" smtClean="0">
                <a:latin typeface="Futura Condensed"/>
                <a:cs typeface="Futura Condensed"/>
              </a:rPr>
              <a:t>trabajar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grupo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permite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representen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instrumentos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juntos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formar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banda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clase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308420" y="647673"/>
            <a:ext cx="5913646" cy="1748170"/>
            <a:chOff x="1288972" y="647673"/>
            <a:chExt cx="5913646" cy="1748170"/>
          </a:xfrm>
        </p:grpSpPr>
        <p:sp>
          <p:nvSpPr>
            <p:cNvPr id="10" name="TextBox 9"/>
            <p:cNvSpPr txBox="1"/>
            <p:nvPr/>
          </p:nvSpPr>
          <p:spPr>
            <a:xfrm>
              <a:off x="4202771" y="795405"/>
              <a:ext cx="2999847" cy="160043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Futura Condensed"/>
                  <a:cs typeface="Futura Condensed"/>
                </a:rPr>
                <a:t>OBJETIVOS</a:t>
              </a:r>
            </a:p>
            <a:p>
              <a:r>
                <a:rPr lang="en-US" sz="1200" dirty="0" smtClean="0">
                  <a:latin typeface="Futura Condensed"/>
                  <a:cs typeface="Futura Condensed"/>
                </a:rPr>
                <a:t>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completar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,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: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Crearán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combine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personajes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interactivos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sonidos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interesantes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Desarrollarán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mayor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fluidez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secuencias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bucles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eventos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paralelismo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Practicarán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experimentando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iterando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construir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creativos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288972" y="647673"/>
              <a:ext cx="281594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latin typeface="Futura Condensed"/>
                  <a:cs typeface="Futura Condensed"/>
                </a:rPr>
                <a:t>MONTA UNA BANDA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516069" y="1694474"/>
              <a:ext cx="1092200" cy="433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en-US" sz="1000" baseline="-25000" dirty="0" smtClean="0">
                  <a:latin typeface="Futura Condensed"/>
                  <a:cs typeface="Futura Condensed"/>
                </a:rPr>
                <a:t>TIEMPO PROPUESTO</a:t>
              </a:r>
            </a:p>
            <a:p>
              <a:pPr algn="dist">
                <a:lnSpc>
                  <a:spcPct val="150000"/>
                </a:lnSpc>
              </a:pPr>
              <a:r>
                <a:rPr lang="en-US" sz="1000" dirty="0" smtClean="0">
                  <a:latin typeface="Futura Condensed"/>
                  <a:cs typeface="Futura Condensed"/>
                </a:rPr>
                <a:t>30–45 MINUTOS</a:t>
              </a:r>
            </a:p>
          </p:txBody>
        </p:sp>
        <p:pic>
          <p:nvPicPr>
            <p:cNvPr id="67" name="Picture 66" descr="30m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4621" y="1752620"/>
              <a:ext cx="329184" cy="329184"/>
            </a:xfrm>
            <a:prstGeom prst="rect">
              <a:avLst/>
            </a:prstGeom>
          </p:spPr>
        </p:pic>
        <p:grpSp>
          <p:nvGrpSpPr>
            <p:cNvPr id="68" name="Group 67"/>
            <p:cNvGrpSpPr/>
            <p:nvPr/>
          </p:nvGrpSpPr>
          <p:grpSpPr>
            <a:xfrm>
              <a:off x="3650090" y="794340"/>
              <a:ext cx="442062" cy="1123360"/>
              <a:chOff x="2853673" y="794340"/>
              <a:chExt cx="442062" cy="1123360"/>
            </a:xfrm>
          </p:grpSpPr>
          <p:cxnSp>
            <p:nvCxnSpPr>
              <p:cNvPr id="85" name="Straight Connector 84"/>
              <p:cNvCxnSpPr/>
              <p:nvPr/>
            </p:nvCxnSpPr>
            <p:spPr>
              <a:xfrm>
                <a:off x="3074704" y="794340"/>
                <a:ext cx="1" cy="1123360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H="1" flipV="1">
                <a:off x="2853673" y="794755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H="1" flipV="1">
                <a:off x="2853673" y="1912685"/>
                <a:ext cx="221032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V="1">
                <a:off x="3074704" y="1343098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44</a:t>
            </a:r>
            <a:endParaRPr lang="en-US" dirty="0"/>
          </a:p>
        </p:txBody>
      </p:sp>
      <p:grpSp>
        <p:nvGrpSpPr>
          <p:cNvPr id="73" name="Group 72"/>
          <p:cNvGrpSpPr/>
          <p:nvPr/>
        </p:nvGrpSpPr>
        <p:grpSpPr>
          <a:xfrm>
            <a:off x="551129" y="-7273"/>
            <a:ext cx="493776" cy="2791968"/>
            <a:chOff x="551129" y="-7273"/>
            <a:chExt cx="493776" cy="2791968"/>
          </a:xfrm>
        </p:grpSpPr>
        <p:pic>
          <p:nvPicPr>
            <p:cNvPr id="74" name="Picture 73" descr="Unit3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-7273"/>
              <a:ext cx="493776" cy="2791968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2 -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8460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C-twogir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62" y="0"/>
            <a:ext cx="7811066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creen Shot 2014-07-28 at 1.31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758" y="820391"/>
            <a:ext cx="3645653" cy="273615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57994" y="8629372"/>
            <a:ext cx="3571312" cy="1200329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Usa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Repetir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hacer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sonido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suene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vez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Importa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graba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propios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sonidos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experimenta</a:t>
            </a:r>
            <a:r>
              <a:rPr lang="en-US" sz="1200" dirty="0" smtClean="0">
                <a:latin typeface="Futura Condensed"/>
                <a:cs typeface="Futura Condensed"/>
              </a:rPr>
              <a:t> con los del Editor de </a:t>
            </a:r>
            <a:r>
              <a:rPr lang="en-US" sz="1200" dirty="0" err="1" smtClean="0">
                <a:latin typeface="Futura Condensed"/>
                <a:cs typeface="Futura Condensed"/>
              </a:rPr>
              <a:t>sonidos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Intenta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jugar</a:t>
            </a:r>
            <a:r>
              <a:rPr lang="en-US" sz="1200" dirty="0" smtClean="0">
                <a:latin typeface="Futura Condensed"/>
                <a:cs typeface="Futura Condensed"/>
              </a:rPr>
              <a:t> con los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de tempo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acelerar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reducir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ritmo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808853" y="8629372"/>
            <a:ext cx="2512195" cy="101566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Build-A-Band: </a:t>
            </a:r>
            <a:r>
              <a:rPr lang="en-US" sz="1200" dirty="0">
                <a:latin typeface="Futura Condensed"/>
                <a:cs typeface="Futura Condensed"/>
              </a:rPr>
              <a:t>http://</a:t>
            </a:r>
            <a:r>
              <a:rPr lang="en-US" sz="1200" dirty="0" err="1">
                <a:latin typeface="Futura Condensed"/>
                <a:cs typeface="Futura Condensed"/>
              </a:rPr>
              <a:t>scratch.mit.edu</a:t>
            </a:r>
            <a:r>
              <a:rPr lang="en-US" sz="1200" dirty="0">
                <a:latin typeface="Futura Condensed"/>
                <a:cs typeface="Futura Condensed"/>
              </a:rPr>
              <a:t>/studios/</a:t>
            </a:r>
            <a:r>
              <a:rPr lang="en-US" sz="1200" dirty="0" smtClean="0">
                <a:latin typeface="Futura Condensed"/>
                <a:cs typeface="Futura Condensed"/>
              </a:rPr>
              <a:t>475523</a:t>
            </a:r>
            <a:endParaRPr lang="en-US" sz="1200" kern="1100" spc="-2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>
                <a:latin typeface="Futura Condensed"/>
                <a:cs typeface="Futura Condensed"/>
              </a:rPr>
              <a:t>Desafíate</a:t>
            </a:r>
            <a:r>
              <a:rPr lang="en-US" sz="1200" kern="1100" spc="-20" dirty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>
                <a:latin typeface="Futura Condensed"/>
                <a:cs typeface="Futura Condensed"/>
              </a:rPr>
              <a:t>ti</a:t>
            </a:r>
            <a:r>
              <a:rPr lang="en-US" sz="1200" kern="1100" spc="-20" dirty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>
                <a:latin typeface="Futura Condensed"/>
                <a:cs typeface="Futura Condensed"/>
              </a:rPr>
              <a:t>mismo</a:t>
            </a:r>
            <a:r>
              <a:rPr lang="en-US" sz="1200" kern="1100" spc="-20" dirty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>
                <a:latin typeface="Futura Condensed"/>
                <a:cs typeface="Futura Condensed"/>
              </a:rPr>
              <a:t>para</a:t>
            </a:r>
            <a:r>
              <a:rPr lang="en-US" sz="1200" kern="1100" spc="-20" dirty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>
                <a:latin typeface="Futura Condensed"/>
                <a:cs typeface="Futura Condensed"/>
              </a:rPr>
              <a:t>hacer</a:t>
            </a:r>
            <a:r>
              <a:rPr lang="en-US" sz="1200" kern="1100" spc="-20" dirty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>
                <a:latin typeface="Futura Condensed"/>
                <a:cs typeface="Futura Condensed"/>
              </a:rPr>
              <a:t>más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Inventa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nuevo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instrumento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o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graba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nuevos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sonidos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  <a:endParaRPr lang="en-US" sz="1200" kern="1100" spc="-2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Ayuda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</a:t>
            </a:r>
          </a:p>
        </p:txBody>
      </p:sp>
      <p:grpSp>
        <p:nvGrpSpPr>
          <p:cNvPr id="128" name="Group 127"/>
          <p:cNvGrpSpPr/>
          <p:nvPr/>
        </p:nvGrpSpPr>
        <p:grpSpPr>
          <a:xfrm>
            <a:off x="428968" y="1428035"/>
            <a:ext cx="2970138" cy="3848189"/>
            <a:chOff x="428968" y="1428035"/>
            <a:chExt cx="2970138" cy="3848189"/>
          </a:xfrm>
        </p:grpSpPr>
        <p:grpSp>
          <p:nvGrpSpPr>
            <p:cNvPr id="6" name="Group 5"/>
            <p:cNvGrpSpPr/>
            <p:nvPr/>
          </p:nvGrpSpPr>
          <p:grpSpPr>
            <a:xfrm>
              <a:off x="442738" y="1428035"/>
              <a:ext cx="2350269" cy="1977688"/>
              <a:chOff x="413944" y="1095227"/>
              <a:chExt cx="2350269" cy="1977688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507079" y="1095227"/>
                <a:ext cx="2160358" cy="1107996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tIns="91440" bIns="91440" rtlCol="0" anchor="ctr" anchorCtr="0">
                <a:spAutoFit/>
              </a:bodyPr>
              <a:lstStyle/>
              <a:p>
                <a:pPr algn="just"/>
                <a:r>
                  <a:rPr lang="en-US" sz="1200" dirty="0" smtClean="0">
                    <a:latin typeface="Futura Condensed"/>
                    <a:cs typeface="Futura Condensed"/>
                  </a:rPr>
                  <a:t>¿CÓMO PUEDES UTILIZAR SCRATCH PARA CREAR SONIDOS, INSTRUMENTOS, BANDAS O ESTILOS DE MÚSICA QUE REPERESENTEN EL TIPO DE MÚSICA QUE MÁS TE GUSTA?</a:t>
                </a:r>
                <a:endParaRPr lang="en-US" sz="12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13944" y="2241918"/>
                <a:ext cx="235026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En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esta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actividad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montarás</a:t>
                </a:r>
                <a:r>
                  <a:rPr lang="en-US" sz="1200" dirty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un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proyecto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Scratch musical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emparejando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personajes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con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sonidos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diseñar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instrumentos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interactivos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.</a:t>
                </a:r>
                <a:endParaRPr lang="en-US" sz="1200" dirty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428968" y="3857808"/>
              <a:ext cx="2970138" cy="1418416"/>
              <a:chOff x="416269" y="3857808"/>
              <a:chExt cx="2970138" cy="1418416"/>
            </a:xfrm>
          </p:grpSpPr>
          <p:cxnSp>
            <p:nvCxnSpPr>
              <p:cNvPr id="86" name="Straight Connector 85"/>
              <p:cNvCxnSpPr/>
              <p:nvPr/>
            </p:nvCxnSpPr>
            <p:spPr>
              <a:xfrm flipV="1">
                <a:off x="525548" y="4194252"/>
                <a:ext cx="2717679" cy="2"/>
              </a:xfrm>
              <a:prstGeom prst="line">
                <a:avLst/>
              </a:prstGeom>
              <a:solidFill>
                <a:srgbClr val="FF0000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16269" y="4232861"/>
                <a:ext cx="2885167" cy="1043363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Crea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personaje</a:t>
                </a: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Añade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bloques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sonido</a:t>
                </a: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Experimenta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con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modos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hacer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instrumentos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sean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interactivos</a:t>
                </a:r>
                <a:endParaRPr lang="en-US" sz="1200" dirty="0" smtClean="0">
                  <a:latin typeface="Futura Condensed"/>
                  <a:cs typeface="Futura Condensed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33201" y="3857808"/>
                <a:ext cx="2953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Futura Condensed"/>
                    <a:cs typeface="Futura Condensed"/>
                  </a:rPr>
                  <a:t>COMIENZA POR AQUÍ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</p:grpSp>
      </p:grpSp>
      <p:cxnSp>
        <p:nvCxnSpPr>
          <p:cNvPr id="9" name="Straight Arrow Connector 8"/>
          <p:cNvCxnSpPr/>
          <p:nvPr/>
        </p:nvCxnSpPr>
        <p:spPr>
          <a:xfrm>
            <a:off x="1312791" y="3269394"/>
            <a:ext cx="1947856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1922439" y="4662244"/>
            <a:ext cx="1637499" cy="1321287"/>
            <a:chOff x="1656348" y="4643960"/>
            <a:chExt cx="906789" cy="1339571"/>
          </a:xfrm>
        </p:grpSpPr>
        <p:cxnSp>
          <p:nvCxnSpPr>
            <p:cNvPr id="36" name="Straight Arrow Connector 35"/>
            <p:cNvCxnSpPr/>
            <p:nvPr/>
          </p:nvCxnSpPr>
          <p:spPr>
            <a:xfrm>
              <a:off x="1656348" y="4649428"/>
              <a:ext cx="90678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>
              <a:off x="2563136" y="4643960"/>
              <a:ext cx="1" cy="1339571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Group 117"/>
          <p:cNvGrpSpPr/>
          <p:nvPr/>
        </p:nvGrpSpPr>
        <p:grpSpPr>
          <a:xfrm>
            <a:off x="3847105" y="3727578"/>
            <a:ext cx="3616013" cy="1580841"/>
            <a:chOff x="4129039" y="4132651"/>
            <a:chExt cx="2683145" cy="1173017"/>
          </a:xfrm>
        </p:grpSpPr>
        <p:grpSp>
          <p:nvGrpSpPr>
            <p:cNvPr id="29" name="Group 28"/>
            <p:cNvGrpSpPr/>
            <p:nvPr/>
          </p:nvGrpSpPr>
          <p:grpSpPr>
            <a:xfrm>
              <a:off x="4406572" y="4132651"/>
              <a:ext cx="2169634" cy="1173017"/>
              <a:chOff x="4594869" y="4052627"/>
              <a:chExt cx="2169634" cy="1173017"/>
            </a:xfrm>
          </p:grpSpPr>
          <p:pic>
            <p:nvPicPr>
              <p:cNvPr id="27" name="Picture 26" descr="Screen Shot 2014-06-03 at 10.00.17 AM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6098" b="69512" l="2796" r="2752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0995" b="30755"/>
              <a:stretch/>
            </p:blipFill>
            <p:spPr>
              <a:xfrm>
                <a:off x="4933590" y="4262723"/>
                <a:ext cx="899553" cy="757428"/>
              </a:xfrm>
              <a:prstGeom prst="rect">
                <a:avLst/>
              </a:prstGeom>
            </p:spPr>
          </p:pic>
          <p:pic>
            <p:nvPicPr>
              <p:cNvPr id="51" name="Picture 50" descr="Screen Shot 2014-06-03 at 10.00.17 AM.png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098" b="67683" l="38495" r="64731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685" r="34337" b="30755"/>
              <a:stretch/>
            </p:blipFill>
            <p:spPr>
              <a:xfrm>
                <a:off x="5865792" y="4260422"/>
                <a:ext cx="898711" cy="757428"/>
              </a:xfrm>
              <a:prstGeom prst="rect">
                <a:avLst/>
              </a:prstGeom>
            </p:spPr>
          </p:pic>
          <p:pic>
            <p:nvPicPr>
              <p:cNvPr id="52" name="Picture 51" descr="Screen Shot 2014-06-03 at 10.00.17 AM.png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925" b="62321" l="82431" r="9307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4594" r="9033" b="30755"/>
              <a:stretch/>
            </p:blipFill>
            <p:spPr>
              <a:xfrm>
                <a:off x="4594869" y="4052627"/>
                <a:ext cx="306074" cy="1173017"/>
              </a:xfrm>
              <a:prstGeom prst="rect">
                <a:avLst/>
              </a:prstGeom>
            </p:spPr>
          </p:pic>
        </p:grpSp>
        <p:sp>
          <p:nvSpPr>
            <p:cNvPr id="32" name="TextBox 31"/>
            <p:cNvSpPr txBox="1"/>
            <p:nvPr/>
          </p:nvSpPr>
          <p:spPr>
            <a:xfrm>
              <a:off x="4129039" y="5073706"/>
              <a:ext cx="2683145" cy="194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 err="1" smtClean="0">
                  <a:latin typeface="Futura Condensed"/>
                  <a:cs typeface="Futura Condensed"/>
                </a:rPr>
                <a:t>Elige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instrumentos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biblioteca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objetos</a:t>
              </a:r>
              <a:r>
                <a:rPr lang="en-US" sz="1100" dirty="0" smtClean="0">
                  <a:latin typeface="Futura Condensed"/>
                  <a:cs typeface="Futura Condensed"/>
                </a:rPr>
                <a:t> 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propios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instrumentos</a:t>
              </a:r>
              <a:endParaRPr lang="en-US" sz="11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0" y="7871074"/>
            <a:ext cx="7772401" cy="532604"/>
            <a:chOff x="0" y="7871074"/>
            <a:chExt cx="7772401" cy="532604"/>
          </a:xfrm>
        </p:grpSpPr>
        <p:sp>
          <p:nvSpPr>
            <p:cNvPr id="33" name="Rectangle 32"/>
            <p:cNvSpPr/>
            <p:nvPr/>
          </p:nvSpPr>
          <p:spPr>
            <a:xfrm>
              <a:off x="0" y="7871074"/>
              <a:ext cx="7772400" cy="410457"/>
            </a:xfrm>
            <a:prstGeom prst="rect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Diamond 33"/>
            <p:cNvSpPr/>
            <p:nvPr/>
          </p:nvSpPr>
          <p:spPr>
            <a:xfrm>
              <a:off x="2031256" y="8077594"/>
              <a:ext cx="381000" cy="326084"/>
            </a:xfrm>
            <a:prstGeom prst="diamond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6139" y="7879206"/>
              <a:ext cx="4411234" cy="368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COSAS QUE PROBAR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64" name="Diamond 63"/>
            <p:cNvSpPr/>
            <p:nvPr/>
          </p:nvSpPr>
          <p:spPr>
            <a:xfrm>
              <a:off x="5909387" y="8077594"/>
              <a:ext cx="381000" cy="326084"/>
            </a:xfrm>
            <a:prstGeom prst="diamond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427373" y="7878155"/>
              <a:ext cx="33450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¿HAS ACABADO?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cxnSp>
        <p:nvCxnSpPr>
          <p:cNvPr id="69" name="Straight Connector 68"/>
          <p:cNvCxnSpPr/>
          <p:nvPr/>
        </p:nvCxnSpPr>
        <p:spPr>
          <a:xfrm>
            <a:off x="4427373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678873" y="4434908"/>
            <a:ext cx="2244049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2571138" y="443435"/>
            <a:ext cx="651202" cy="1336089"/>
            <a:chOff x="2571138" y="443435"/>
            <a:chExt cx="651202" cy="1336089"/>
          </a:xfrm>
        </p:grpSpPr>
        <p:grpSp>
          <p:nvGrpSpPr>
            <p:cNvPr id="44" name="Group 43"/>
            <p:cNvGrpSpPr/>
            <p:nvPr/>
          </p:nvGrpSpPr>
          <p:grpSpPr>
            <a:xfrm>
              <a:off x="2571138" y="443435"/>
              <a:ext cx="651202" cy="1336089"/>
              <a:chOff x="2169548" y="4643960"/>
              <a:chExt cx="393589" cy="656327"/>
            </a:xfrm>
          </p:grpSpPr>
          <p:cxnSp>
            <p:nvCxnSpPr>
              <p:cNvPr id="48" name="Straight Arrow Connector 47"/>
              <p:cNvCxnSpPr/>
              <p:nvPr/>
            </p:nvCxnSpPr>
            <p:spPr>
              <a:xfrm>
                <a:off x="2169548" y="4646880"/>
                <a:ext cx="39358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5" name="Straight Arrow Connector 44"/>
            <p:cNvCxnSpPr/>
            <p:nvPr/>
          </p:nvCxnSpPr>
          <p:spPr>
            <a:xfrm>
              <a:off x="2576323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>
            <a:off x="457995" y="647673"/>
            <a:ext cx="281594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Futura Condensed"/>
                <a:cs typeface="Futura Condensed"/>
              </a:rPr>
              <a:t>MONTA UNA BANDA</a:t>
            </a:r>
          </a:p>
        </p:txBody>
      </p:sp>
      <p:pic>
        <p:nvPicPr>
          <p:cNvPr id="42" name="Imagen 41" descr="49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99" y="6082545"/>
            <a:ext cx="7235411" cy="148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687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57995" y="2830659"/>
            <a:ext cx="3324338" cy="4191262"/>
            <a:chOff x="422410" y="2830659"/>
            <a:chExt cx="3324338" cy="4191262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69331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mostrar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ejemplos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>
                  <a:latin typeface="Futura Condensed"/>
                  <a:cs typeface="Futura Condensed"/>
                </a:rPr>
                <a:t>Orange Square, Purple </a:t>
              </a:r>
              <a:r>
                <a:rPr lang="en-US" sz="1200" dirty="0" smtClean="0">
                  <a:latin typeface="Futura Condensed"/>
                  <a:cs typeface="Futura Condensed"/>
                </a:rPr>
                <a:t>Circle,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distribuir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Cuadrado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Naranja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Círculo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Morado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>
                <a:latin typeface="Futura Condensed"/>
                <a:cs typeface="Futura Condensed"/>
              </a:endParaRPr>
            </a:p>
            <a:p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programen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incluya</a:t>
              </a:r>
              <a:r>
                <a:rPr lang="en-US" sz="1200" dirty="0">
                  <a:latin typeface="Futura Condensed"/>
                  <a:cs typeface="Futura Condensed"/>
                </a:rPr>
                <a:t> un </a:t>
              </a:r>
              <a:r>
                <a:rPr lang="en-US" sz="1200" dirty="0" err="1">
                  <a:latin typeface="Futura Condensed"/>
                  <a:cs typeface="Futura Condensed"/>
                </a:rPr>
                <a:t>c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uadrado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naranja</a:t>
              </a:r>
              <a:r>
                <a:rPr lang="en-US" sz="1200" dirty="0" smtClean="0">
                  <a:latin typeface="Futura Condensed"/>
                  <a:cs typeface="Futura Condensed"/>
                </a:rPr>
                <a:t> y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círculo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morado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Invita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experimenten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apariencia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practiquen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el editor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dibujo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habilidades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artísticas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Anima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trabajos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resto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Recomendamos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paseo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galería</a:t>
              </a:r>
              <a:r>
                <a:rPr lang="en-US" sz="1200" dirty="0" smtClean="0">
                  <a:latin typeface="Futura Condensed"/>
                  <a:cs typeface="Futura Condensed"/>
                </a:rPr>
                <a:t>: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haz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pongan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presentación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invítalos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muevan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resto</a:t>
              </a:r>
              <a:r>
                <a:rPr lang="en-US" sz="1200" dirty="0" smtClean="0">
                  <a:latin typeface="Futura Condensed"/>
                  <a:cs typeface="Futura Condensed"/>
                </a:rPr>
                <a:t>. De forma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opcional</a:t>
              </a:r>
              <a:r>
                <a:rPr lang="en-US" sz="1200" dirty="0" smtClean="0">
                  <a:latin typeface="Futura Condensed"/>
                  <a:cs typeface="Futura Condensed"/>
                </a:rPr>
                <a:t>,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subir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Orange </a:t>
              </a:r>
              <a:r>
                <a:rPr lang="en-US" sz="1200" dirty="0">
                  <a:latin typeface="Futura Condensed"/>
                  <a:cs typeface="Futura Condensed"/>
                </a:rPr>
                <a:t>Square, Purple Circle </a:t>
              </a:r>
              <a:r>
                <a:rPr lang="en-US" sz="1200" dirty="0" smtClean="0">
                  <a:latin typeface="Futura Condensed"/>
                  <a:cs typeface="Futura Condensed"/>
                </a:rPr>
                <a:t> o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reflexionen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proceso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respondiendo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debatiendo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4007796" y="2832776"/>
            <a:ext cx="3307404" cy="1142158"/>
            <a:chOff x="3992282" y="2832776"/>
            <a:chExt cx="3307404" cy="1142158"/>
          </a:xfrm>
        </p:grpSpPr>
        <p:sp>
          <p:nvSpPr>
            <p:cNvPr id="52" name="TextBox 51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Cuadrado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Naranja</a:t>
              </a:r>
              <a:r>
                <a:rPr lang="en-US" sz="1200" dirty="0">
                  <a:latin typeface="Futura Condensed"/>
                  <a:cs typeface="Futura Condensed"/>
                </a:rPr>
                <a:t>, </a:t>
              </a:r>
              <a:r>
                <a:rPr lang="en-US" sz="1200" dirty="0" err="1">
                  <a:latin typeface="Futura Condensed"/>
                  <a:cs typeface="Futura Condensed"/>
                </a:rPr>
                <a:t>Círculo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Morado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Orange </a:t>
              </a:r>
              <a:r>
                <a:rPr lang="en-US" sz="1200" dirty="0">
                  <a:latin typeface="Futura Condensed"/>
                  <a:cs typeface="Futura Condensed"/>
                </a:rPr>
                <a:t>Square, Purple Circle </a:t>
              </a:r>
              <a:r>
                <a:rPr lang="en-US" sz="1200" dirty="0" smtClean="0">
                  <a:latin typeface="Futura Condensed"/>
                  <a:cs typeface="Futura Condensed"/>
                </a:rPr>
                <a:t/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</a:t>
              </a:r>
              <a:r>
                <a:rPr lang="en-US" sz="1200" dirty="0" smtClean="0">
                  <a:latin typeface="Futura Condensed"/>
                  <a:cs typeface="Futura Condensed"/>
                </a:rPr>
                <a:t>475527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55" name="Straight Connector 54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4007796" y="4085846"/>
            <a:ext cx="3307404" cy="1326824"/>
            <a:chOff x="3992282" y="2832776"/>
            <a:chExt cx="3307404" cy="1326824"/>
          </a:xfrm>
        </p:grpSpPr>
        <p:sp>
          <p:nvSpPr>
            <p:cNvPr id="57" name="TextBox 56"/>
            <p:cNvSpPr txBox="1"/>
            <p:nvPr/>
          </p:nvSpPr>
          <p:spPr>
            <a:xfrm>
              <a:off x="4089400" y="3328603"/>
              <a:ext cx="3117152" cy="83099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incorporaste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círculo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morado</a:t>
              </a:r>
              <a:r>
                <a:rPr lang="en-US" sz="1200" dirty="0" smtClean="0">
                  <a:latin typeface="Futura Condensed"/>
                  <a:cs typeface="Futura Condensed"/>
                </a:rPr>
                <a:t> y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cuadrado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naranja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? ¿De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dónde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salió</a:t>
              </a:r>
              <a:r>
                <a:rPr lang="en-US" sz="1200" dirty="0" smtClean="0">
                  <a:latin typeface="Futura Condensed"/>
                  <a:cs typeface="Futura Condensed"/>
                </a:rPr>
                <a:t> la idea?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ha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resultado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reto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ha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parecido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sorprendente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4007796" y="5525170"/>
            <a:ext cx="3307404" cy="957492"/>
            <a:chOff x="3992282" y="2832776"/>
            <a:chExt cx="3307404" cy="957492"/>
          </a:xfrm>
        </p:grpSpPr>
        <p:sp>
          <p:nvSpPr>
            <p:cNvPr id="65" name="TextBox 64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incluyen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cuadrado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naranja</a:t>
              </a:r>
              <a:r>
                <a:rPr lang="en-US" sz="1200" dirty="0" smtClean="0">
                  <a:latin typeface="Futura Condensed"/>
                  <a:cs typeface="Futura Condensed"/>
                </a:rPr>
                <a:t> y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círculo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morado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5" name="Straight Connector 74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44" name="TextBox 43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47" name="Straight Connector 46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49" name="TextBox 48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2" name="TextBox 61"/>
          <p:cNvSpPr txBox="1"/>
          <p:nvPr/>
        </p:nvSpPr>
        <p:spPr>
          <a:xfrm>
            <a:off x="551129" y="8142739"/>
            <a:ext cx="3231204" cy="1754327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Si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tienen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preguntas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recuérdales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abrir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ventana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consejos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aprender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bloque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específico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diferentes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partes</a:t>
            </a:r>
            <a:r>
              <a:rPr lang="en-US" sz="1200" dirty="0" smtClean="0">
                <a:latin typeface="Futura Condensed"/>
                <a:cs typeface="Futura Condensed"/>
              </a:rPr>
              <a:t> del editor de Scratch.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Scratch </a:t>
            </a:r>
            <a:r>
              <a:rPr lang="en-US" sz="1200" dirty="0" err="1" smtClean="0">
                <a:latin typeface="Futura Condensed"/>
                <a:cs typeface="Futura Condensed"/>
              </a:rPr>
              <a:t>permite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trabajo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gráficos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tipo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mapa</a:t>
            </a:r>
            <a:r>
              <a:rPr lang="en-US" sz="1200" dirty="0" smtClean="0">
                <a:latin typeface="Futura Condensed"/>
                <a:cs typeface="Futura Condensed"/>
              </a:rPr>
              <a:t> de bits y </a:t>
            </a:r>
            <a:r>
              <a:rPr lang="en-US" sz="1200" dirty="0" err="1" smtClean="0">
                <a:latin typeface="Futura Condensed"/>
                <a:cs typeface="Futura Condensed"/>
              </a:rPr>
              <a:t>vectorial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Ayuda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pasar</a:t>
            </a:r>
            <a:r>
              <a:rPr lang="en-US" sz="1200" dirty="0" smtClean="0">
                <a:latin typeface="Futura Condensed"/>
                <a:cs typeface="Futura Condensed"/>
              </a:rPr>
              <a:t> de un </a:t>
            </a:r>
            <a:r>
              <a:rPr lang="en-US" sz="1200" dirty="0" err="1" smtClean="0">
                <a:latin typeface="Futura Condensed"/>
                <a:cs typeface="Futura Condensed"/>
              </a:rPr>
              <a:t>modo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otro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utilizando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botón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correspondiente</a:t>
            </a:r>
            <a:r>
              <a:rPr lang="en-US" sz="1200" dirty="0" smtClean="0">
                <a:latin typeface="Futura Condensed"/>
                <a:cs typeface="Futura Condensed"/>
              </a:rPr>
              <a:t> en el editor de </a:t>
            </a:r>
            <a:r>
              <a:rPr lang="en-US" sz="1200" dirty="0" err="1" smtClean="0">
                <a:latin typeface="Futura Condensed"/>
                <a:cs typeface="Futura Condensed"/>
              </a:rPr>
              <a:t>dibujo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diseñar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manipular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distintos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tipo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imágenes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textos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266267" y="675333"/>
            <a:ext cx="5948206" cy="1452593"/>
            <a:chOff x="423435" y="675333"/>
            <a:chExt cx="5948206" cy="1452593"/>
          </a:xfrm>
        </p:grpSpPr>
        <p:sp>
          <p:nvSpPr>
            <p:cNvPr id="10" name="TextBox 9"/>
            <p:cNvSpPr txBox="1"/>
            <p:nvPr/>
          </p:nvSpPr>
          <p:spPr>
            <a:xfrm>
              <a:off x="3371794" y="795405"/>
              <a:ext cx="2999847" cy="1231106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Futura Condensed"/>
                  <a:cs typeface="Futura Condensed"/>
                </a:rPr>
                <a:t>OBJETIVOS</a:t>
              </a:r>
            </a:p>
            <a:p>
              <a:r>
                <a:rPr lang="en-US" sz="1200" dirty="0" smtClean="0">
                  <a:latin typeface="Futura Condensed"/>
                  <a:cs typeface="Futura Condensed"/>
                </a:rPr>
                <a:t>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completar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,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: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Expresarán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completando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desafío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orientado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artes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Ganarán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fluidez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Apariencia</a:t>
              </a:r>
              <a:r>
                <a:rPr lang="en-US" sz="1200" dirty="0" smtClean="0">
                  <a:latin typeface="Futura Condensed"/>
                  <a:cs typeface="Futura Condensed"/>
                </a:rPr>
                <a:t> y con el editor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dibujo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685092" y="1694474"/>
              <a:ext cx="1092200" cy="433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en-US" sz="1000" baseline="-25000" dirty="0" smtClean="0">
                  <a:latin typeface="Futura Condensed"/>
                  <a:cs typeface="Futura Condensed"/>
                </a:rPr>
                <a:t>TIEMPO PROPUESTO</a:t>
              </a:r>
            </a:p>
            <a:p>
              <a:pPr algn="dist">
                <a:lnSpc>
                  <a:spcPct val="150000"/>
                </a:lnSpc>
              </a:pPr>
              <a:r>
                <a:rPr lang="en-US" sz="1000" dirty="0" smtClean="0">
                  <a:latin typeface="Futura Condensed"/>
                  <a:cs typeface="Futura Condensed"/>
                </a:rPr>
                <a:t>30–45 MINUTOS</a:t>
              </a:r>
            </a:p>
          </p:txBody>
        </p:sp>
        <p:pic>
          <p:nvPicPr>
            <p:cNvPr id="67" name="Picture 66" descr="30m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3644" y="1752620"/>
              <a:ext cx="329184" cy="329184"/>
            </a:xfrm>
            <a:prstGeom prst="rect">
              <a:avLst/>
            </a:prstGeom>
          </p:spPr>
        </p:pic>
        <p:grpSp>
          <p:nvGrpSpPr>
            <p:cNvPr id="68" name="Group 67"/>
            <p:cNvGrpSpPr/>
            <p:nvPr/>
          </p:nvGrpSpPr>
          <p:grpSpPr>
            <a:xfrm>
              <a:off x="2819113" y="794340"/>
              <a:ext cx="442062" cy="1123360"/>
              <a:chOff x="2853673" y="794340"/>
              <a:chExt cx="442062" cy="1123360"/>
            </a:xfrm>
          </p:grpSpPr>
          <p:cxnSp>
            <p:nvCxnSpPr>
              <p:cNvPr id="85" name="Straight Connector 84"/>
              <p:cNvCxnSpPr/>
              <p:nvPr/>
            </p:nvCxnSpPr>
            <p:spPr>
              <a:xfrm>
                <a:off x="3074704" y="794340"/>
                <a:ext cx="1" cy="1123360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H="1" flipV="1">
                <a:off x="2853673" y="794755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H="1" flipV="1">
                <a:off x="2853673" y="1912685"/>
                <a:ext cx="221032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V="1">
                <a:off x="3074704" y="1343098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TextBox 69"/>
            <p:cNvSpPr txBox="1"/>
            <p:nvPr/>
          </p:nvSpPr>
          <p:spPr>
            <a:xfrm>
              <a:off x="423435" y="675333"/>
              <a:ext cx="28159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Futura Condensed"/>
                  <a:cs typeface="Futura Condensed"/>
                </a:rPr>
                <a:t>CUADRADO NARANJA, CÍRCULO MORADO</a:t>
              </a:r>
              <a:endParaRPr lang="en-US" sz="2400" dirty="0">
                <a:latin typeface="Futura Condensed"/>
                <a:cs typeface="Futura Condensed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46</a:t>
            </a:r>
            <a:endParaRPr lang="en-US" dirty="0"/>
          </a:p>
        </p:txBody>
      </p:sp>
      <p:grpSp>
        <p:nvGrpSpPr>
          <p:cNvPr id="71" name="Group 70"/>
          <p:cNvGrpSpPr/>
          <p:nvPr/>
        </p:nvGrpSpPr>
        <p:grpSpPr>
          <a:xfrm>
            <a:off x="551129" y="-486849"/>
            <a:ext cx="493776" cy="3271544"/>
            <a:chOff x="551129" y="-486849"/>
            <a:chExt cx="493776" cy="3271544"/>
          </a:xfrm>
        </p:grpSpPr>
        <p:pic>
          <p:nvPicPr>
            <p:cNvPr id="72" name="Picture 71" descr="Unit3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-7273"/>
              <a:ext cx="493776" cy="2791968"/>
            </a:xfrm>
            <a:prstGeom prst="rect">
              <a:avLst/>
            </a:prstGeom>
          </p:spPr>
        </p:pic>
        <p:sp>
          <p:nvSpPr>
            <p:cNvPr id="73" name="TextBox 72"/>
            <p:cNvSpPr txBox="1"/>
            <p:nvPr/>
          </p:nvSpPr>
          <p:spPr>
            <a:xfrm rot="5400000">
              <a:off x="-666376" y="744041"/>
              <a:ext cx="2923445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2 -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3904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161" y="5538267"/>
            <a:ext cx="2693788" cy="2180186"/>
          </a:xfrm>
          <a:prstGeom prst="rect">
            <a:avLst/>
          </a:prstGeom>
        </p:spPr>
      </p:pic>
      <p:pic>
        <p:nvPicPr>
          <p:cNvPr id="65" name="Picture 64" descr="Screen Shot 2014-06-03 at 2.45.22 PM.png"/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3" t="7560" r="2588"/>
          <a:stretch/>
        </p:blipFill>
        <p:spPr>
          <a:xfrm flipH="1">
            <a:off x="3962554" y="454566"/>
            <a:ext cx="3236395" cy="3110629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28968" y="1519485"/>
            <a:ext cx="2970138" cy="3756739"/>
            <a:chOff x="428968" y="1519485"/>
            <a:chExt cx="2970138" cy="3756739"/>
          </a:xfrm>
        </p:grpSpPr>
        <p:grpSp>
          <p:nvGrpSpPr>
            <p:cNvPr id="41" name="Group 40"/>
            <p:cNvGrpSpPr/>
            <p:nvPr/>
          </p:nvGrpSpPr>
          <p:grpSpPr>
            <a:xfrm>
              <a:off x="442738" y="1519485"/>
              <a:ext cx="2350269" cy="1517929"/>
              <a:chOff x="413944" y="1186677"/>
              <a:chExt cx="2350269" cy="1517929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507079" y="1186677"/>
                <a:ext cx="2160358" cy="738664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tIns="91440" bIns="91440" rtlCol="0" anchor="ctr" anchorCtr="0">
                <a:spAutoFit/>
              </a:bodyPr>
              <a:lstStyle/>
              <a:p>
                <a:pPr algn="just"/>
                <a:r>
                  <a:rPr lang="en-US" sz="1200" dirty="0" smtClean="0">
                    <a:latin typeface="Futura Condensed"/>
                    <a:cs typeface="Futura Condensed"/>
                  </a:rPr>
                  <a:t>¿QUÉ PROYECTO PUEDES CREAR QUE INCLUYA UN CUADRADO NARANJA Y UN CÍRCULO MORADO?</a:t>
                </a:r>
                <a:endParaRPr lang="en-US" sz="12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413944" y="2058275"/>
                <a:ext cx="235026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En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este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desafío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crearás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un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proyecto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incluya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un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cuadrado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naranja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y un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círculo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morado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. ¡A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ver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qué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puedes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crear</a:t>
                </a:r>
                <a:r>
                  <a:rPr lang="en-US" sz="12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!</a:t>
                </a:r>
                <a:endParaRPr lang="en-US" sz="1200" dirty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428968" y="3857808"/>
              <a:ext cx="2970138" cy="1418416"/>
              <a:chOff x="416269" y="3857808"/>
              <a:chExt cx="2970138" cy="1418416"/>
            </a:xfrm>
          </p:grpSpPr>
          <p:cxnSp>
            <p:nvCxnSpPr>
              <p:cNvPr id="49" name="Straight Connector 48"/>
              <p:cNvCxnSpPr/>
              <p:nvPr/>
            </p:nvCxnSpPr>
            <p:spPr>
              <a:xfrm flipV="1">
                <a:off x="525548" y="4194252"/>
                <a:ext cx="2717679" cy="2"/>
              </a:xfrm>
              <a:prstGeom prst="line">
                <a:avLst/>
              </a:prstGeom>
              <a:solidFill>
                <a:srgbClr val="FF0000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/>
              <p:cNvSpPr txBox="1"/>
              <p:nvPr/>
            </p:nvSpPr>
            <p:spPr>
              <a:xfrm>
                <a:off x="416269" y="4232861"/>
                <a:ext cx="2885167" cy="1043363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Dibuja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objetos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con el editor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dibujo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Añade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distintos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bloques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apariencia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movimiento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darle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vida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a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objetos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smtClean="0">
                    <a:latin typeface="Futura Condensed"/>
                    <a:cs typeface="Futura Condensed"/>
                  </a:rPr>
                  <a:t>¡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Repite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!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33201" y="3857808"/>
                <a:ext cx="2953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Futura Condensed"/>
                    <a:cs typeface="Futura Condensed"/>
                  </a:rPr>
                  <a:t>COMIENZA POR AQUÍ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0" y="6347174"/>
            <a:ext cx="7772400" cy="2153959"/>
            <a:chOff x="0" y="6347174"/>
            <a:chExt cx="7772400" cy="2153959"/>
          </a:xfrm>
        </p:grpSpPr>
        <p:sp>
          <p:nvSpPr>
            <p:cNvPr id="43" name="Rectangle 42"/>
            <p:cNvSpPr/>
            <p:nvPr/>
          </p:nvSpPr>
          <p:spPr>
            <a:xfrm>
              <a:off x="0" y="7858307"/>
              <a:ext cx="7772400" cy="410457"/>
            </a:xfrm>
            <a:prstGeom prst="rect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Callout 52"/>
            <p:cNvSpPr/>
            <p:nvPr/>
          </p:nvSpPr>
          <p:spPr>
            <a:xfrm rot="15462013" flipV="1">
              <a:off x="432369" y="6204823"/>
              <a:ext cx="2153959" cy="2438662"/>
            </a:xfrm>
            <a:prstGeom prst="wedgeEllipseCallout">
              <a:avLst>
                <a:gd name="adj1" fmla="val -36970"/>
                <a:gd name="adj2" fmla="val 4818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76200" cap="rnd" cmpd="sng">
              <a:solidFill>
                <a:schemeClr val="bg1"/>
              </a:solidFill>
              <a:prstDash val="solid"/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rmAutofit/>
            </a:bodyPr>
            <a:lstStyle/>
            <a:p>
              <a:pPr algn="ctr"/>
              <a:r>
                <a:rPr lang="en-US" sz="3200" kern="1300" dirty="0" smtClean="0">
                  <a:solidFill>
                    <a:srgbClr val="713CD1"/>
                  </a:solidFill>
                  <a:latin typeface="Futura Condensed"/>
                  <a:cs typeface="Futura Condensed"/>
                </a:rPr>
                <a:t>¿ATASCADO?</a:t>
              </a:r>
            </a:p>
            <a:p>
              <a:pPr algn="ctr"/>
              <a:r>
                <a:rPr lang="es-ES_tradnl" sz="1600" kern="1300" baseline="-25000" dirty="0" smtClean="0">
                  <a:solidFill>
                    <a:srgbClr val="713CD1"/>
                  </a:solidFill>
                  <a:latin typeface="Futura Condensed"/>
                  <a:cs typeface="Futura Condensed"/>
                </a:rPr>
                <a:t>¡NO PASA NADA! PRUEBA ESTO…</a:t>
              </a:r>
              <a:endParaRPr lang="en-US" sz="1600" kern="1300" baseline="-25000" dirty="0" smtClean="0">
                <a:solidFill>
                  <a:srgbClr val="713CD1"/>
                </a:solidFill>
                <a:latin typeface="Futura Condensed"/>
                <a:cs typeface="Futura Condensed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962555" y="7871867"/>
              <a:ext cx="3809845" cy="507475"/>
              <a:chOff x="3962555" y="7871867"/>
              <a:chExt cx="3809845" cy="507475"/>
            </a:xfrm>
          </p:grpSpPr>
          <p:sp>
            <p:nvSpPr>
              <p:cNvPr id="45" name="Diamond 44"/>
              <p:cNvSpPr/>
              <p:nvPr/>
            </p:nvSpPr>
            <p:spPr>
              <a:xfrm>
                <a:off x="5676977" y="8053258"/>
                <a:ext cx="381000" cy="326084"/>
              </a:xfrm>
              <a:prstGeom prst="diamond">
                <a:avLst/>
              </a:prstGeom>
              <a:solidFill>
                <a:srgbClr val="713CD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3962555" y="7871867"/>
                <a:ext cx="3809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Futura Condensed"/>
                    <a:cs typeface="Futura Condensed"/>
                  </a:rPr>
                  <a:t>¿HAS ACABADO?</a:t>
                </a:r>
                <a:endParaRPr lang="en-US" dirty="0">
                  <a:solidFill>
                    <a:schemeClr val="bg1"/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sp>
        <p:nvSpPr>
          <p:cNvPr id="31" name="TextBox 30"/>
          <p:cNvSpPr txBox="1"/>
          <p:nvPr/>
        </p:nvSpPr>
        <p:spPr>
          <a:xfrm>
            <a:off x="4170500" y="8387512"/>
            <a:ext cx="3330967" cy="156966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Orange Square, Purple Circle: </a:t>
            </a:r>
            <a:r>
              <a:rPr lang="en-US" sz="1200" dirty="0">
                <a:latin typeface="Futura Condensed"/>
                <a:cs typeface="Futura Condensed"/>
              </a:rPr>
              <a:t/>
            </a:r>
            <a:br>
              <a:rPr lang="en-US" sz="1200" dirty="0">
                <a:latin typeface="Futura Condensed"/>
                <a:cs typeface="Futura Condensed"/>
              </a:rPr>
            </a:br>
            <a:r>
              <a:rPr lang="en-US" sz="1200" dirty="0">
                <a:latin typeface="Futura Condensed"/>
                <a:cs typeface="Futura Condensed"/>
              </a:rPr>
              <a:t>http://</a:t>
            </a:r>
            <a:r>
              <a:rPr lang="en-US" sz="1200" dirty="0" err="1">
                <a:latin typeface="Futura Condensed"/>
                <a:cs typeface="Futura Condensed"/>
              </a:rPr>
              <a:t>scratch.mit.edu</a:t>
            </a:r>
            <a:r>
              <a:rPr lang="en-US" sz="1200" dirty="0">
                <a:latin typeface="Futura Condensed"/>
                <a:cs typeface="Futura Condensed"/>
              </a:rPr>
              <a:t>/studios/475527</a:t>
            </a:r>
            <a:endParaRPr lang="en-US" sz="1200" kern="1100" spc="-2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Explora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las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diferencias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entre el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modo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mapa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bits y el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modo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vectorial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,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localizado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en la base del editor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dibujo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Rétate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ti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mismo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hacer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más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otra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forma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otro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color.</a:t>
            </a:r>
            <a:endParaRPr lang="en-US" sz="1200" kern="1100" spc="-2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Intercambia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reinventad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vuestras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creaciones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Ayuda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57995" y="8517982"/>
            <a:ext cx="3227327" cy="1200329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¡</a:t>
            </a:r>
            <a:r>
              <a:rPr lang="en-US" sz="1200" dirty="0" err="1" smtClean="0">
                <a:latin typeface="Futura Condensed"/>
                <a:cs typeface="Futura Condensed"/>
              </a:rPr>
              <a:t>Intercambia</a:t>
            </a:r>
            <a:r>
              <a:rPr lang="en-US" sz="1200" dirty="0" smtClean="0">
                <a:latin typeface="Futura Condensed"/>
                <a:cs typeface="Futura Condensed"/>
              </a:rPr>
              <a:t> ideas con un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dirty="0" smtClean="0">
                <a:latin typeface="Futura Condensed"/>
                <a:cs typeface="Futura Condensed"/>
              </a:rPr>
              <a:t>!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Crea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lista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cosas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gustaría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probar</a:t>
            </a:r>
            <a:r>
              <a:rPr lang="en-US" sz="1200" dirty="0" smtClean="0">
                <a:latin typeface="Futura Condensed"/>
                <a:cs typeface="Futura Condensed"/>
              </a:rPr>
              <a:t> antes de </a:t>
            </a:r>
            <a:r>
              <a:rPr lang="en-US" sz="1200" dirty="0" err="1" smtClean="0">
                <a:latin typeface="Futura Condensed"/>
                <a:cs typeface="Futura Condensed"/>
              </a:rPr>
              <a:t>comenzar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construir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con Scratch.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Explora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ver</a:t>
            </a:r>
            <a:r>
              <a:rPr lang="en-US" sz="1200" dirty="0" smtClean="0">
                <a:latin typeface="Futura Condensed"/>
                <a:cs typeface="Futura Condensed"/>
              </a:rPr>
              <a:t> lo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está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haciendo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gente</a:t>
            </a:r>
            <a:r>
              <a:rPr lang="en-US" sz="1200" dirty="0" smtClean="0">
                <a:latin typeface="Futura Condensed"/>
                <a:cs typeface="Futura Condensed"/>
              </a:rPr>
              <a:t> con Scratch –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fuente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estupenda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inspiración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396255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2220709" y="2934605"/>
            <a:ext cx="1196517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8" name="Picture 67" descr="Screen Shot 2014-06-03 at 3.00.33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15" b="33388"/>
          <a:stretch/>
        </p:blipFill>
        <p:spPr>
          <a:xfrm>
            <a:off x="4511155" y="3921367"/>
            <a:ext cx="2687794" cy="1354857"/>
          </a:xfrm>
          <a:prstGeom prst="rect">
            <a:avLst/>
          </a:prstGeom>
        </p:spPr>
      </p:pic>
      <p:cxnSp>
        <p:nvCxnSpPr>
          <p:cNvPr id="69" name="Straight Arrow Connector 68"/>
          <p:cNvCxnSpPr/>
          <p:nvPr/>
        </p:nvCxnSpPr>
        <p:spPr>
          <a:xfrm>
            <a:off x="2696231" y="4434908"/>
            <a:ext cx="2130661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2105116" y="4903422"/>
            <a:ext cx="1580208" cy="1049642"/>
            <a:chOff x="1345382" y="4643960"/>
            <a:chExt cx="1651549" cy="1055110"/>
          </a:xfrm>
        </p:grpSpPr>
        <p:cxnSp>
          <p:nvCxnSpPr>
            <p:cNvPr id="71" name="Straight Arrow Connector 70"/>
            <p:cNvCxnSpPr/>
            <p:nvPr/>
          </p:nvCxnSpPr>
          <p:spPr>
            <a:xfrm>
              <a:off x="1345382" y="4649428"/>
              <a:ext cx="1651549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2976956" y="4643960"/>
              <a:ext cx="0" cy="105511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8" name="Straight Arrow Connector 107"/>
          <p:cNvCxnSpPr/>
          <p:nvPr/>
        </p:nvCxnSpPr>
        <p:spPr>
          <a:xfrm>
            <a:off x="3653038" y="5920778"/>
            <a:ext cx="937082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2056647" y="443435"/>
            <a:ext cx="1165693" cy="1336089"/>
            <a:chOff x="2056647" y="443435"/>
            <a:chExt cx="1165693" cy="1336089"/>
          </a:xfrm>
        </p:grpSpPr>
        <p:grpSp>
          <p:nvGrpSpPr>
            <p:cNvPr id="38" name="Group 37"/>
            <p:cNvGrpSpPr/>
            <p:nvPr/>
          </p:nvGrpSpPr>
          <p:grpSpPr>
            <a:xfrm>
              <a:off x="2056647" y="443435"/>
              <a:ext cx="1165690" cy="1336089"/>
              <a:chOff x="1858589" y="4643960"/>
              <a:chExt cx="704548" cy="656327"/>
            </a:xfrm>
          </p:grpSpPr>
          <p:cxnSp>
            <p:nvCxnSpPr>
              <p:cNvPr id="55" name="Straight Arrow Connector 54"/>
              <p:cNvCxnSpPr/>
              <p:nvPr/>
            </p:nvCxnSpPr>
            <p:spPr>
              <a:xfrm>
                <a:off x="1858589" y="4646880"/>
                <a:ext cx="704547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Arrow Connector 38"/>
            <p:cNvCxnSpPr/>
            <p:nvPr/>
          </p:nvCxnSpPr>
          <p:spPr>
            <a:xfrm>
              <a:off x="2056648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/>
          <p:cNvSpPr txBox="1"/>
          <p:nvPr/>
        </p:nvSpPr>
        <p:spPr>
          <a:xfrm>
            <a:off x="423435" y="675333"/>
            <a:ext cx="2815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Futura Condensed"/>
                <a:cs typeface="Futura Condensed"/>
              </a:rPr>
              <a:t>CUADRADO NARANJA, CÍRCULO MORADO</a:t>
            </a:r>
            <a:endParaRPr lang="en-US" sz="2400" dirty="0">
              <a:latin typeface="Futura Condensed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091160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57995" y="2830659"/>
            <a:ext cx="3324338" cy="4006596"/>
            <a:chOff x="422410" y="2830659"/>
            <a:chExt cx="3324338" cy="4006596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508652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mostrar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ejemplos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smtClean="0">
                  <a:latin typeface="Futura Condensed"/>
                  <a:cs typeface="Futura Condensed"/>
                </a:rPr>
                <a:t>It’s </a:t>
              </a:r>
              <a:r>
                <a:rPr lang="en-US" sz="1200" dirty="0">
                  <a:latin typeface="Futura Condensed"/>
                  <a:cs typeface="Futura Condensed"/>
                </a:rPr>
                <a:t>Alive</a:t>
              </a:r>
              <a:r>
                <a:rPr lang="en-US" sz="1200" dirty="0" smtClean="0">
                  <a:latin typeface="Futura Condensed"/>
                  <a:cs typeface="Futura Condensed"/>
                </a:rPr>
                <a:t>!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repartir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fichas</a:t>
              </a:r>
              <a:r>
                <a:rPr lang="en-US" sz="1200" dirty="0" smtClean="0">
                  <a:latin typeface="Futura Condensed"/>
                  <a:cs typeface="Futura Condensed"/>
                </a:rPr>
                <a:t> ¡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Está</a:t>
              </a:r>
              <a:r>
                <a:rPr lang="en-US" sz="1200" dirty="0" smtClean="0">
                  <a:latin typeface="Futura Condensed"/>
                  <a:cs typeface="Futura Condensed"/>
                </a:rPr>
                <a:t> Vivo!</a:t>
              </a:r>
              <a:endParaRPr lang="en-US" sz="1200" spc="-20" dirty="0">
                <a:latin typeface="Futura Condensed"/>
                <a:cs typeface="Futura Condensed"/>
              </a:endParaRPr>
            </a:p>
            <a:p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Presenta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concepto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animación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bucle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través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serie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imágenes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incrementales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folioscopio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animación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plastilina</a:t>
              </a:r>
              <a:r>
                <a:rPr lang="en-US" sz="1200" dirty="0" smtClean="0">
                  <a:latin typeface="Futura Condensed"/>
                  <a:cs typeface="Futura Condensed"/>
                </a:rPr>
                <a:t>. Anima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explorar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bucles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cambiando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disfraces</a:t>
              </a:r>
              <a:r>
                <a:rPr lang="en-US" sz="1200" dirty="0" smtClean="0">
                  <a:latin typeface="Futura Condensed"/>
                  <a:cs typeface="Futura Condensed"/>
                </a:rPr>
                <a:t> o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fondos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animación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>
                  <a:latin typeface="Futura Condensed"/>
                  <a:cs typeface="Futura Condensed"/>
                </a:rPr>
                <a:t>Anima a los </a:t>
              </a:r>
              <a:r>
                <a:rPr lang="en-US" sz="1200" dirty="0" err="1">
                  <a:latin typeface="Futura Condensed"/>
                  <a:cs typeface="Futura Condensed"/>
                </a:rPr>
                <a:t>alumnos</a:t>
              </a:r>
              <a:r>
                <a:rPr lang="en-US" sz="1200" dirty="0">
                  <a:latin typeface="Futura Condensed"/>
                  <a:cs typeface="Futura Condensed"/>
                </a:rPr>
                <a:t> a </a:t>
              </a:r>
              <a:r>
                <a:rPr lang="en-US" sz="1200" dirty="0" err="1">
                  <a:latin typeface="Futura Condensed"/>
                  <a:cs typeface="Futura Condensed"/>
                </a:rPr>
                <a:t>compartir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sus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trabajos</a:t>
              </a:r>
              <a:r>
                <a:rPr lang="en-US" sz="1200" dirty="0">
                  <a:latin typeface="Futura Condensed"/>
                  <a:cs typeface="Futura Condensed"/>
                </a:rPr>
                <a:t> con el </a:t>
              </a:r>
              <a:r>
                <a:rPr lang="en-US" sz="1200" dirty="0" err="1">
                  <a:latin typeface="Futura Condensed"/>
                  <a:cs typeface="Futura Condensed"/>
                </a:rPr>
                <a:t>resto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mediante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>
                  <a:latin typeface="Futura Condensed"/>
                  <a:cs typeface="Futura Condensed"/>
                </a:rPr>
                <a:t>paseo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por</a:t>
              </a:r>
              <a:r>
                <a:rPr lang="en-US" sz="1200" dirty="0">
                  <a:latin typeface="Futura Condensed"/>
                  <a:cs typeface="Futura Condensed"/>
                </a:rPr>
                <a:t> la </a:t>
              </a:r>
              <a:r>
                <a:rPr lang="en-US" sz="1200" dirty="0" err="1">
                  <a:latin typeface="Futura Condensed"/>
                  <a:cs typeface="Futura Condensed"/>
                </a:rPr>
                <a:t>galería</a:t>
              </a:r>
              <a:r>
                <a:rPr lang="en-US" sz="1200" dirty="0">
                  <a:latin typeface="Futura Condensed"/>
                  <a:cs typeface="Futura Condensed"/>
                </a:rPr>
                <a:t>: </a:t>
              </a:r>
              <a:r>
                <a:rPr lang="en-US" sz="1200" dirty="0" err="1">
                  <a:latin typeface="Futura Condensed"/>
                  <a:cs typeface="Futura Condensed"/>
                </a:rPr>
                <a:t>haz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que</a:t>
              </a:r>
              <a:r>
                <a:rPr lang="en-US" sz="1200" dirty="0">
                  <a:latin typeface="Futura Condensed"/>
                  <a:cs typeface="Futura Condensed"/>
                </a:rPr>
                <a:t> los </a:t>
              </a:r>
              <a:r>
                <a:rPr lang="en-US" sz="1200" dirty="0" err="1">
                  <a:latin typeface="Futura Condensed"/>
                  <a:cs typeface="Futura Condensed"/>
                </a:rPr>
                <a:t>estudiantes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pongan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sus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proyectos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modo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presentación</a:t>
              </a:r>
              <a:r>
                <a:rPr lang="en-US" sz="1200" dirty="0">
                  <a:latin typeface="Futura Condensed"/>
                  <a:cs typeface="Futura Condensed"/>
                </a:rPr>
                <a:t> e </a:t>
              </a:r>
              <a:r>
                <a:rPr lang="en-US" sz="1200" dirty="0" err="1">
                  <a:latin typeface="Futura Condensed"/>
                  <a:cs typeface="Futura Condensed"/>
                </a:rPr>
                <a:t>invítalos</a:t>
              </a:r>
              <a:r>
                <a:rPr lang="en-US" sz="1200" dirty="0">
                  <a:latin typeface="Futura Condensed"/>
                  <a:cs typeface="Futura Condensed"/>
                </a:rPr>
                <a:t> a </a:t>
              </a:r>
              <a:r>
                <a:rPr lang="en-US" sz="1200" dirty="0" err="1">
                  <a:latin typeface="Futura Condensed"/>
                  <a:cs typeface="Futura Condensed"/>
                </a:rPr>
                <a:t>que</a:t>
              </a:r>
              <a:r>
                <a:rPr lang="en-US" sz="1200" dirty="0">
                  <a:latin typeface="Futura Condensed"/>
                  <a:cs typeface="Futura Condensed"/>
                </a:rPr>
                <a:t> se </a:t>
              </a:r>
              <a:r>
                <a:rPr lang="en-US" sz="1200" dirty="0" err="1">
                  <a:latin typeface="Futura Condensed"/>
                  <a:cs typeface="Futura Condensed"/>
                </a:rPr>
                <a:t>muevan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por</a:t>
              </a:r>
              <a:r>
                <a:rPr lang="en-US" sz="1200" dirty="0">
                  <a:latin typeface="Futura Condensed"/>
                  <a:cs typeface="Futura Condensed"/>
                </a:rPr>
                <a:t> la </a:t>
              </a:r>
              <a:r>
                <a:rPr lang="en-US" sz="1200" dirty="0" err="1">
                  <a:latin typeface="Futura Condensed"/>
                  <a:cs typeface="Futura Condensed"/>
                </a:rPr>
                <a:t>clase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para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ver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las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creaciones</a:t>
              </a:r>
              <a:r>
                <a:rPr lang="en-US" sz="1200" dirty="0">
                  <a:latin typeface="Futura Condensed"/>
                  <a:cs typeface="Futura Condensed"/>
                </a:rPr>
                <a:t> del </a:t>
              </a:r>
              <a:r>
                <a:rPr lang="en-US" sz="1200" dirty="0" err="1">
                  <a:latin typeface="Futura Condensed"/>
                  <a:cs typeface="Futura Condensed"/>
                </a:rPr>
                <a:t>resto</a:t>
              </a:r>
              <a:r>
                <a:rPr lang="en-US" sz="1200" dirty="0">
                  <a:latin typeface="Futura Condensed"/>
                  <a:cs typeface="Futura Condensed"/>
                </a:rPr>
                <a:t>. De forma </a:t>
              </a:r>
              <a:r>
                <a:rPr lang="en-US" sz="1200" dirty="0" err="1">
                  <a:latin typeface="Futura Condensed"/>
                  <a:cs typeface="Futura Condensed"/>
                </a:rPr>
                <a:t>opcional</a:t>
              </a:r>
              <a:r>
                <a:rPr lang="en-US" sz="1200" dirty="0">
                  <a:latin typeface="Futura Condensed"/>
                  <a:cs typeface="Futura Condensed"/>
                </a:rPr>
                <a:t>, los </a:t>
              </a:r>
              <a:r>
                <a:rPr lang="en-US" sz="1200" dirty="0" err="1">
                  <a:latin typeface="Futura Condensed"/>
                  <a:cs typeface="Futura Condensed"/>
                </a:rPr>
                <a:t>alumnos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podrían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subir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sus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proyectos</a:t>
              </a:r>
              <a:r>
                <a:rPr lang="en-US" sz="1200" dirty="0">
                  <a:latin typeface="Futura Condensed"/>
                  <a:cs typeface="Futura Condensed"/>
                </a:rPr>
                <a:t> al </a:t>
              </a:r>
              <a:r>
                <a:rPr lang="en-US" sz="1200" dirty="0" smtClean="0">
                  <a:latin typeface="Futura Condensed"/>
                  <a:cs typeface="Futura Condensed"/>
                </a:rPr>
                <a:t>It’s Alive! o </a:t>
              </a:r>
              <a:r>
                <a:rPr lang="en-US" sz="1200" dirty="0">
                  <a:latin typeface="Futura Condensed"/>
                  <a:cs typeface="Futura Condensed"/>
                </a:rPr>
                <a:t>al </a:t>
              </a:r>
              <a:r>
                <a:rPr lang="en-US" sz="1200" dirty="0" err="1">
                  <a:latin typeface="Futura Condensed"/>
                  <a:cs typeface="Futura Condensed"/>
                </a:rPr>
                <a:t>estudio</a:t>
              </a:r>
              <a:r>
                <a:rPr lang="en-US" sz="1200" dirty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>
                  <a:latin typeface="Futura Condensed"/>
                  <a:cs typeface="Futura Condensed"/>
                </a:rPr>
                <a:t>Pide</a:t>
              </a:r>
              <a:r>
                <a:rPr lang="en-US" sz="1200" dirty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>
                  <a:latin typeface="Futura Condensed"/>
                  <a:cs typeface="Futura Condensed"/>
                </a:rPr>
                <a:t>alumnos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que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reflexionen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sobre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su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proceso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diseño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respondiendo</a:t>
              </a:r>
              <a:r>
                <a:rPr lang="en-US" sz="1200" dirty="0">
                  <a:latin typeface="Futura Condensed"/>
                  <a:cs typeface="Futura Condensed"/>
                </a:rPr>
                <a:t> a </a:t>
              </a:r>
              <a:r>
                <a:rPr lang="en-US" sz="1200" dirty="0" err="1">
                  <a:latin typeface="Futura Condensed"/>
                  <a:cs typeface="Futura Condensed"/>
                </a:rPr>
                <a:t>las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preguntas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reflexión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sus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diarios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diseño</a:t>
              </a:r>
              <a:r>
                <a:rPr lang="en-US" sz="1200" dirty="0">
                  <a:latin typeface="Futura Condensed"/>
                  <a:cs typeface="Futura Condensed"/>
                </a:rPr>
                <a:t> o </a:t>
              </a:r>
              <a:r>
                <a:rPr lang="en-US" sz="1200" dirty="0" err="1">
                  <a:latin typeface="Futura Condensed"/>
                  <a:cs typeface="Futura Condensed"/>
                </a:rPr>
                <a:t>debatiendo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grupo</a:t>
              </a:r>
              <a:r>
                <a:rPr lang="en-US" sz="1200" dirty="0">
                  <a:latin typeface="Futura Condensed"/>
                  <a:cs typeface="Futura Condensed"/>
                </a:rPr>
                <a:t>.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4007796" y="2832776"/>
            <a:ext cx="3307404" cy="1142158"/>
            <a:chOff x="3992282" y="2832776"/>
            <a:chExt cx="3307404" cy="1142158"/>
          </a:xfrm>
        </p:grpSpPr>
        <p:sp>
          <p:nvSpPr>
            <p:cNvPr id="52" name="TextBox 51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!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Está</a:t>
              </a:r>
              <a:r>
                <a:rPr lang="en-US" sz="1200" dirty="0" smtClean="0">
                  <a:latin typeface="Futura Condensed"/>
                  <a:cs typeface="Futura Condensed"/>
                </a:rPr>
                <a:t> vivo!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It’s Alive!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/studios/475529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55" name="Straight Connector 54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4007796" y="4085846"/>
            <a:ext cx="3307404" cy="1326824"/>
            <a:chOff x="3992282" y="2832776"/>
            <a:chExt cx="3307404" cy="1326824"/>
          </a:xfrm>
        </p:grpSpPr>
        <p:sp>
          <p:nvSpPr>
            <p:cNvPr id="57" name="TextBox 56"/>
            <p:cNvSpPr txBox="1"/>
            <p:nvPr/>
          </p:nvSpPr>
          <p:spPr>
            <a:xfrm>
              <a:off x="4089400" y="3328603"/>
              <a:ext cx="3117152" cy="83099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Cuál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diferencia</a:t>
              </a:r>
              <a:r>
                <a:rPr lang="en-US" sz="1200" dirty="0" smtClean="0">
                  <a:latin typeface="Futura Condensed"/>
                  <a:cs typeface="Futura Condensed"/>
                </a:rPr>
                <a:t> entre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objeto</a:t>
              </a:r>
              <a:r>
                <a:rPr lang="en-US" sz="1200" dirty="0" smtClean="0">
                  <a:latin typeface="Futura Condensed"/>
                  <a:cs typeface="Futura Condensed"/>
                </a:rPr>
                <a:t> y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disfraz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animación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Enumera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tres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situaciones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experimentas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bucles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día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día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ejemplo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, al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ir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dormir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noche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).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4007796" y="5674084"/>
            <a:ext cx="3307404" cy="1880822"/>
            <a:chOff x="3992282" y="2832776"/>
            <a:chExt cx="3307404" cy="1880822"/>
          </a:xfrm>
        </p:grpSpPr>
        <p:sp>
          <p:nvSpPr>
            <p:cNvPr id="65" name="TextBox 64"/>
            <p:cNvSpPr txBox="1"/>
            <p:nvPr/>
          </p:nvSpPr>
          <p:spPr>
            <a:xfrm>
              <a:off x="4089400" y="3328603"/>
              <a:ext cx="3117152" cy="138499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son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capaces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distinguir</a:t>
              </a:r>
              <a:r>
                <a:rPr lang="en-US" sz="1200" dirty="0" smtClean="0">
                  <a:latin typeface="Futura Condensed"/>
                  <a:cs typeface="Futura Condensed"/>
                </a:rPr>
                <a:t> entre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objeto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disfraz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algunos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Scratchers les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interesa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especialmente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desarrollar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animaciones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prefieren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pasar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dibujando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personajes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disfraces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fondos</a:t>
              </a:r>
              <a:r>
                <a:rPr lang="en-US" sz="1200" dirty="0" smtClean="0">
                  <a:latin typeface="Futura Condensed"/>
                  <a:cs typeface="Futura Condensed"/>
                </a:rPr>
                <a:t>.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motivar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tanto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aspectos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estéticos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técnicos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5" name="Straight Connector 74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44" name="TextBox 43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47" name="Straight Connector 46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49" name="TextBox 48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2" name="TextBox 61"/>
          <p:cNvSpPr txBox="1"/>
          <p:nvPr/>
        </p:nvSpPr>
        <p:spPr>
          <a:xfrm>
            <a:off x="551129" y="8142739"/>
            <a:ext cx="3231204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La </a:t>
            </a:r>
            <a:r>
              <a:rPr lang="en-US" sz="1200" dirty="0" err="1" smtClean="0">
                <a:latin typeface="Futura Condensed"/>
                <a:cs typeface="Futura Condensed"/>
              </a:rPr>
              <a:t>diferencia</a:t>
            </a:r>
            <a:r>
              <a:rPr lang="en-US" sz="1200" dirty="0" smtClean="0">
                <a:latin typeface="Futura Condensed"/>
                <a:cs typeface="Futura Condensed"/>
              </a:rPr>
              <a:t> entre </a:t>
            </a:r>
            <a:r>
              <a:rPr lang="en-US" sz="1200" dirty="0" err="1" smtClean="0">
                <a:latin typeface="Futura Condensed"/>
                <a:cs typeface="Futura Condensed"/>
              </a:rPr>
              <a:t>objeto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disfraz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a menudo </a:t>
            </a:r>
            <a:r>
              <a:rPr lang="en-US" sz="1200" dirty="0" err="1" smtClean="0">
                <a:latin typeface="Futura Condensed"/>
                <a:cs typeface="Futura Condensed"/>
              </a:rPr>
              <a:t>motivo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confusión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los Scratchers. La </a:t>
            </a:r>
            <a:r>
              <a:rPr lang="en-US" sz="1200" dirty="0" err="1" smtClean="0">
                <a:latin typeface="Futura Condensed"/>
                <a:cs typeface="Futura Condensed"/>
              </a:rPr>
              <a:t>metáfora</a:t>
            </a:r>
            <a:r>
              <a:rPr lang="en-US" sz="1200" dirty="0" smtClean="0">
                <a:latin typeface="Futura Condensed"/>
                <a:cs typeface="Futura Condensed"/>
              </a:rPr>
              <a:t> de los </a:t>
            </a:r>
            <a:r>
              <a:rPr lang="en-US" sz="1200" dirty="0" err="1" smtClean="0">
                <a:latin typeface="Futura Condensed"/>
                <a:cs typeface="Futura Condensed"/>
              </a:rPr>
              <a:t>actores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ponen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múltiples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disfraces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ayudar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aclarar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diferencia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animar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propias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imágenes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haciendo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fotos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sí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mismos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cámara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webcam.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224144" y="641760"/>
            <a:ext cx="5991937" cy="1754083"/>
            <a:chOff x="379704" y="641760"/>
            <a:chExt cx="5991937" cy="1754083"/>
          </a:xfrm>
        </p:grpSpPr>
        <p:sp>
          <p:nvSpPr>
            <p:cNvPr id="10" name="TextBox 9"/>
            <p:cNvSpPr txBox="1"/>
            <p:nvPr/>
          </p:nvSpPr>
          <p:spPr>
            <a:xfrm>
              <a:off x="3371794" y="795405"/>
              <a:ext cx="2999847" cy="160043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Futura Condensed"/>
                  <a:cs typeface="Futura Condensed"/>
                </a:rPr>
                <a:t>OBJETIVOS</a:t>
              </a:r>
            </a:p>
            <a:p>
              <a:r>
                <a:rPr lang="en-US" sz="1200" dirty="0" smtClean="0">
                  <a:latin typeface="Futura Condensed"/>
                  <a:cs typeface="Futura Condensed"/>
                </a:rPr>
                <a:t>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completar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,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: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familiarizarán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secuencia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bucle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experimentando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Control.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Serán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capaces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explicar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diferencia</a:t>
              </a:r>
              <a:r>
                <a:rPr lang="en-US" sz="1200" dirty="0" smtClean="0">
                  <a:latin typeface="Futura Condensed"/>
                  <a:cs typeface="Futura Condensed"/>
                </a:rPr>
                <a:t> entre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objeto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disfraz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Practicarán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experimentando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iterando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desarrollo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animación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79704" y="641760"/>
              <a:ext cx="281594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 smtClean="0">
                  <a:latin typeface="Futura Condensed"/>
                  <a:cs typeface="Futura Condensed"/>
                </a:rPr>
                <a:t>¡ESTÁ VIVO!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685092" y="1694474"/>
              <a:ext cx="1092200" cy="433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en-US" sz="1000" baseline="-25000" dirty="0" smtClean="0">
                  <a:latin typeface="Futura Condensed"/>
                  <a:cs typeface="Futura Condensed"/>
                </a:rPr>
                <a:t>TIEMPO PROPUESTO</a:t>
              </a:r>
            </a:p>
            <a:p>
              <a:pPr algn="dist">
                <a:lnSpc>
                  <a:spcPct val="150000"/>
                </a:lnSpc>
              </a:pPr>
              <a:r>
                <a:rPr lang="en-US" sz="1000" dirty="0" smtClean="0">
                  <a:latin typeface="Futura Condensed"/>
                  <a:cs typeface="Futura Condensed"/>
                </a:rPr>
                <a:t>30–45 MINUTOS</a:t>
              </a:r>
            </a:p>
          </p:txBody>
        </p:sp>
        <p:pic>
          <p:nvPicPr>
            <p:cNvPr id="67" name="Picture 66" descr="30m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3644" y="1752620"/>
              <a:ext cx="329184" cy="329184"/>
            </a:xfrm>
            <a:prstGeom prst="rect">
              <a:avLst/>
            </a:prstGeom>
          </p:spPr>
        </p:pic>
        <p:grpSp>
          <p:nvGrpSpPr>
            <p:cNvPr id="68" name="Group 67"/>
            <p:cNvGrpSpPr/>
            <p:nvPr/>
          </p:nvGrpSpPr>
          <p:grpSpPr>
            <a:xfrm>
              <a:off x="2819113" y="794340"/>
              <a:ext cx="442062" cy="1123360"/>
              <a:chOff x="2853673" y="794340"/>
              <a:chExt cx="442062" cy="1123360"/>
            </a:xfrm>
          </p:grpSpPr>
          <p:cxnSp>
            <p:nvCxnSpPr>
              <p:cNvPr id="85" name="Straight Connector 84"/>
              <p:cNvCxnSpPr/>
              <p:nvPr/>
            </p:nvCxnSpPr>
            <p:spPr>
              <a:xfrm>
                <a:off x="3074704" y="794340"/>
                <a:ext cx="1" cy="1123360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H="1" flipV="1">
                <a:off x="2853673" y="794755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H="1" flipV="1">
                <a:off x="2853673" y="1912685"/>
                <a:ext cx="221032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V="1">
                <a:off x="3074704" y="1343098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48</a:t>
            </a:r>
            <a:endParaRPr lang="en-US" dirty="0"/>
          </a:p>
        </p:txBody>
      </p:sp>
      <p:grpSp>
        <p:nvGrpSpPr>
          <p:cNvPr id="70" name="Group 69"/>
          <p:cNvGrpSpPr/>
          <p:nvPr/>
        </p:nvGrpSpPr>
        <p:grpSpPr>
          <a:xfrm>
            <a:off x="551129" y="-7273"/>
            <a:ext cx="493776" cy="2791968"/>
            <a:chOff x="551129" y="-7273"/>
            <a:chExt cx="493776" cy="2791968"/>
          </a:xfrm>
        </p:grpSpPr>
        <p:pic>
          <p:nvPicPr>
            <p:cNvPr id="71" name="Picture 70" descr="Unit3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-7273"/>
              <a:ext cx="493776" cy="2791968"/>
            </a:xfrm>
            <a:prstGeom prst="rect">
              <a:avLst/>
            </a:prstGeom>
          </p:spPr>
        </p:pic>
        <p:sp>
          <p:nvSpPr>
            <p:cNvPr id="72" name="TextBox 71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2 -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3287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3607853" y="4041316"/>
            <a:ext cx="3597384" cy="3270232"/>
            <a:chOff x="3607853" y="4041316"/>
            <a:chExt cx="3597384" cy="3270232"/>
          </a:xfrm>
        </p:grpSpPr>
        <p:pic>
          <p:nvPicPr>
            <p:cNvPr id="11" name="Picture 10" descr="Screen Shot 2014-07-17 at 7.39.47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7853" y="4041316"/>
              <a:ext cx="2050997" cy="1531026"/>
            </a:xfrm>
            <a:prstGeom prst="rect">
              <a:avLst/>
            </a:prstGeom>
          </p:spPr>
        </p:pic>
        <p:pic>
          <p:nvPicPr>
            <p:cNvPr id="12" name="Picture 11" descr="Screen Shot 2014-07-17 at 7.39.32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8905" y="5803632"/>
              <a:ext cx="2016332" cy="1507916"/>
            </a:xfrm>
            <a:prstGeom prst="rect">
              <a:avLst/>
            </a:prstGeom>
          </p:spPr>
        </p:pic>
      </p:grpSp>
      <p:pic>
        <p:nvPicPr>
          <p:cNvPr id="2" name="Picture 1" descr="Screen Shot 2014-07-17 at 7.37.1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853" y="758088"/>
            <a:ext cx="3643847" cy="271962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45296" y="1520727"/>
            <a:ext cx="2357171" cy="1517011"/>
            <a:chOff x="422410" y="1482630"/>
            <a:chExt cx="2357171" cy="1517011"/>
          </a:xfrm>
        </p:grpSpPr>
        <p:sp>
          <p:nvSpPr>
            <p:cNvPr id="10" name="TextBox 9"/>
            <p:cNvSpPr txBox="1"/>
            <p:nvPr/>
          </p:nvSpPr>
          <p:spPr>
            <a:xfrm>
              <a:off x="515544" y="1482630"/>
              <a:ext cx="2159129" cy="55399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¿CÓMO PUEDES COGER UNA IMAGEN O UNA FOTO Y DARLE VIDA?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22410" y="2168644"/>
              <a:ext cx="2357171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explorarás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formas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darle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vida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objetos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imágenes</a:t>
              </a:r>
              <a:r>
                <a:rPr lang="en-US" sz="1200" dirty="0" smtClean="0">
                  <a:latin typeface="Futura Condensed"/>
                  <a:cs typeface="Futura Condensed"/>
                </a:rPr>
                <a:t> e ideas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animaciones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programarás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serie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cambios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disfraces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26672" y="4228628"/>
            <a:ext cx="2885167" cy="104336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Elige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personaje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lnSpc>
                <a:spcPct val="130000"/>
              </a:lnSpc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Añade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disfraz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distinto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lnSpc>
                <a:spcPct val="130000"/>
              </a:lnSpc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Añade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darle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vida</a:t>
            </a:r>
            <a:r>
              <a:rPr lang="en-US" sz="1200" dirty="0" smtClean="0">
                <a:latin typeface="Futura Condensed"/>
                <a:cs typeface="Futura Condensed"/>
              </a:rPr>
              <a:t> a la </a:t>
            </a:r>
            <a:r>
              <a:rPr lang="en-US" sz="1200" dirty="0" err="1" smtClean="0">
                <a:latin typeface="Futura Condensed"/>
                <a:cs typeface="Futura Condensed"/>
              </a:rPr>
              <a:t>imagen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lnSpc>
                <a:spcPct val="130000"/>
              </a:lnSpc>
              <a:buFont typeface="Wingdings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¡</a:t>
            </a:r>
            <a:r>
              <a:rPr lang="en-US" sz="1200" dirty="0" err="1" smtClean="0">
                <a:latin typeface="Futura Condensed"/>
                <a:cs typeface="Futura Condensed"/>
              </a:rPr>
              <a:t>Repite</a:t>
            </a:r>
            <a:r>
              <a:rPr lang="en-US" sz="1200" dirty="0" smtClean="0">
                <a:latin typeface="Futura Condensed"/>
                <a:cs typeface="Futura Condensed"/>
              </a:rPr>
              <a:t>!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36830" y="8388337"/>
            <a:ext cx="2464723" cy="156966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Prueba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hacer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esquema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tus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animaciones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papel</a:t>
            </a:r>
            <a:r>
              <a:rPr lang="en-US" sz="1200" dirty="0" smtClean="0">
                <a:latin typeface="Futura Condensed"/>
                <a:cs typeface="Futura Condensed"/>
              </a:rPr>
              <a:t> –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folioscopio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Experimenta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distintos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disfraces</a:t>
            </a:r>
            <a:r>
              <a:rPr lang="en-US" sz="1200" dirty="0" smtClean="0">
                <a:latin typeface="Futura Condensed"/>
                <a:cs typeface="Futura Condensed"/>
              </a:rPr>
              <a:t> hasta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encuentres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algo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guste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Necesitas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inspiración</a:t>
            </a:r>
            <a:r>
              <a:rPr lang="en-US" sz="1200" dirty="0" smtClean="0">
                <a:latin typeface="Futura Condensed"/>
                <a:cs typeface="Futura Condensed"/>
              </a:rPr>
              <a:t>? </a:t>
            </a:r>
            <a:r>
              <a:rPr lang="en-US" sz="1200" dirty="0" err="1" smtClean="0">
                <a:latin typeface="Futura Condensed"/>
                <a:cs typeface="Futura Condensed"/>
              </a:rPr>
              <a:t>Encuentra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en la </a:t>
            </a:r>
            <a:r>
              <a:rPr lang="en-US" sz="1200" dirty="0" err="1" smtClean="0">
                <a:latin typeface="Futura Condensed"/>
                <a:cs typeface="Futura Condensed"/>
              </a:rPr>
              <a:t>sección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Animaciones</a:t>
            </a:r>
            <a:r>
              <a:rPr lang="en-US" sz="1200" dirty="0">
                <a:latin typeface="Futura Condensed"/>
                <a:cs typeface="Futura Condensed"/>
              </a:rPr>
              <a:t>.</a:t>
            </a:r>
            <a:endParaRPr lang="en-US" sz="1200" dirty="0" smtClean="0">
              <a:latin typeface="Futura Condensed"/>
              <a:cs typeface="Futura Condense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1" y="7871074"/>
            <a:ext cx="7772401" cy="532604"/>
            <a:chOff x="-1" y="7871074"/>
            <a:chExt cx="7772401" cy="532604"/>
          </a:xfrm>
        </p:grpSpPr>
        <p:sp>
          <p:nvSpPr>
            <p:cNvPr id="33" name="Rectangle 32"/>
            <p:cNvSpPr/>
            <p:nvPr/>
          </p:nvSpPr>
          <p:spPr>
            <a:xfrm>
              <a:off x="-1" y="7871074"/>
              <a:ext cx="7772401" cy="410457"/>
            </a:xfrm>
            <a:prstGeom prst="rect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Diamond 33"/>
            <p:cNvSpPr/>
            <p:nvPr/>
          </p:nvSpPr>
          <p:spPr>
            <a:xfrm>
              <a:off x="1398022" y="8077594"/>
              <a:ext cx="381000" cy="326084"/>
            </a:xfrm>
            <a:prstGeom prst="diamond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Diamond 34"/>
            <p:cNvSpPr/>
            <p:nvPr/>
          </p:nvSpPr>
          <p:spPr>
            <a:xfrm>
              <a:off x="5277046" y="8066025"/>
              <a:ext cx="381000" cy="326084"/>
            </a:xfrm>
            <a:prstGeom prst="diamond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0" y="7879206"/>
              <a:ext cx="3185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COSAS QUE PROBAR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185510" y="7884634"/>
              <a:ext cx="4586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¿HAS ACABADO?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3411201" y="8517982"/>
            <a:ext cx="4073332" cy="1200329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It’s Alive: </a:t>
            </a:r>
            <a:r>
              <a:rPr lang="en-US" sz="1100" dirty="0" smtClean="0">
                <a:latin typeface="Futura Condensed"/>
                <a:cs typeface="Futura Condensed"/>
              </a:rPr>
              <a:t>http</a:t>
            </a:r>
            <a:r>
              <a:rPr lang="en-US" sz="1100" dirty="0">
                <a:latin typeface="Futura Condensed"/>
                <a:cs typeface="Futura Condensed"/>
              </a:rPr>
              <a:t>://</a:t>
            </a:r>
            <a:r>
              <a:rPr lang="en-US" sz="1100" dirty="0" err="1">
                <a:latin typeface="Futura Condensed"/>
                <a:cs typeface="Futura Condensed"/>
              </a:rPr>
              <a:t>scratch.mit.edu</a:t>
            </a:r>
            <a:r>
              <a:rPr lang="en-US" sz="1100" dirty="0">
                <a:latin typeface="Futura Condensed"/>
                <a:cs typeface="Futura Condensed"/>
              </a:rPr>
              <a:t>/studios/475529</a:t>
            </a:r>
            <a:endParaRPr lang="en-US" sz="1200" kern="1100" spc="-2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Rétate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ti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mismo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para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hacer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más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más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características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para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hacer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que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las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animaciones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parezcan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más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reales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Ayuda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Comparte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explícale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proceso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diseño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Encuentra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una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animación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que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inspire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reinvéntalo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3185510" y="8392109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04192" y="2908875"/>
            <a:ext cx="1056455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1" name="Group 70"/>
          <p:cNvGrpSpPr/>
          <p:nvPr/>
        </p:nvGrpSpPr>
        <p:grpSpPr>
          <a:xfrm flipV="1">
            <a:off x="2782229" y="4893601"/>
            <a:ext cx="131408" cy="586002"/>
            <a:chOff x="457994" y="5621655"/>
            <a:chExt cx="2534276" cy="133143"/>
          </a:xfrm>
        </p:grpSpPr>
        <p:cxnSp>
          <p:nvCxnSpPr>
            <p:cNvPr id="65" name="Straight Arrow Connector 64"/>
            <p:cNvCxnSpPr/>
            <p:nvPr/>
          </p:nvCxnSpPr>
          <p:spPr>
            <a:xfrm flipV="1">
              <a:off x="457994" y="5753510"/>
              <a:ext cx="2534276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2955165" y="5621655"/>
              <a:ext cx="0" cy="133143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>
            <a:off x="444691" y="3857808"/>
            <a:ext cx="2953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Futura Condensed"/>
                <a:cs typeface="Futura Condensed"/>
              </a:rPr>
              <a:t>COMIENZA POR AQUÍ</a:t>
            </a:r>
            <a:endParaRPr lang="en-US" sz="1600" dirty="0">
              <a:latin typeface="Futura Condensed"/>
              <a:cs typeface="Futura Condensed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535219" y="4194252"/>
            <a:ext cx="2717679" cy="2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981200" y="4660761"/>
            <a:ext cx="1430001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 flipV="1">
            <a:off x="5658046" y="4648950"/>
            <a:ext cx="915186" cy="1154682"/>
            <a:chOff x="457994" y="5621655"/>
            <a:chExt cx="2540566" cy="133143"/>
          </a:xfrm>
        </p:grpSpPr>
        <p:cxnSp>
          <p:nvCxnSpPr>
            <p:cNvPr id="70" name="Straight Arrow Connector 69"/>
            <p:cNvCxnSpPr/>
            <p:nvPr/>
          </p:nvCxnSpPr>
          <p:spPr>
            <a:xfrm flipV="1">
              <a:off x="457994" y="5753961"/>
              <a:ext cx="2534276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 flipV="1">
              <a:off x="2998560" y="5621655"/>
              <a:ext cx="0" cy="133143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2571138" y="443435"/>
            <a:ext cx="651202" cy="1336089"/>
            <a:chOff x="2571138" y="443435"/>
            <a:chExt cx="651202" cy="1336089"/>
          </a:xfrm>
        </p:grpSpPr>
        <p:grpSp>
          <p:nvGrpSpPr>
            <p:cNvPr id="41" name="Group 40"/>
            <p:cNvGrpSpPr/>
            <p:nvPr/>
          </p:nvGrpSpPr>
          <p:grpSpPr>
            <a:xfrm>
              <a:off x="2571138" y="443435"/>
              <a:ext cx="651202" cy="1336089"/>
              <a:chOff x="2169548" y="4643960"/>
              <a:chExt cx="393589" cy="656327"/>
            </a:xfrm>
          </p:grpSpPr>
          <p:cxnSp>
            <p:nvCxnSpPr>
              <p:cNvPr id="44" name="Straight Arrow Connector 43"/>
              <p:cNvCxnSpPr/>
              <p:nvPr/>
            </p:nvCxnSpPr>
            <p:spPr>
              <a:xfrm>
                <a:off x="2169548" y="4646880"/>
                <a:ext cx="39358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2" name="Straight Arrow Connector 41"/>
            <p:cNvCxnSpPr/>
            <p:nvPr/>
          </p:nvCxnSpPr>
          <p:spPr>
            <a:xfrm>
              <a:off x="2576323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457995" y="606968"/>
            <a:ext cx="2815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Futura Condensed"/>
                <a:cs typeface="Futura Condensed"/>
              </a:rPr>
              <a:t>¡ESTÁ VIVO!</a:t>
            </a:r>
          </a:p>
        </p:txBody>
      </p:sp>
      <p:pic>
        <p:nvPicPr>
          <p:cNvPr id="4" name="Imagen 3" descr="5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72" y="5572342"/>
            <a:ext cx="23495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580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Diamond 53"/>
          <p:cNvSpPr/>
          <p:nvPr/>
        </p:nvSpPr>
        <p:spPr>
          <a:xfrm>
            <a:off x="6965252" y="2133579"/>
            <a:ext cx="781748" cy="781748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4007796" y="2830659"/>
            <a:ext cx="3307404" cy="1144274"/>
            <a:chOff x="4007796" y="2830659"/>
            <a:chExt cx="3307404" cy="1144274"/>
          </a:xfrm>
        </p:grpSpPr>
        <p:sp>
          <p:nvSpPr>
            <p:cNvPr id="18" name="TextBox 17"/>
            <p:cNvSpPr txBox="1"/>
            <p:nvPr/>
          </p:nvSpPr>
          <p:spPr>
            <a:xfrm>
              <a:off x="4104914" y="3328603"/>
              <a:ext cx="3117152" cy="64633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¡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Depúralo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! de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2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Debug </a:t>
              </a:r>
              <a:r>
                <a:rPr lang="en-US" sz="1200" spc="-20" dirty="0">
                  <a:latin typeface="Futura Condensed"/>
                  <a:cs typeface="Futura Condensed"/>
                </a:rPr>
                <a:t>It! 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>
                  <a:latin typeface="Futura Condensed"/>
                  <a:cs typeface="Futura Condensed"/>
                </a:rPr>
                <a:t>2</a:t>
              </a:r>
              <a:r>
                <a:rPr lang="en-US" sz="1200" dirty="0" smtClean="0">
                  <a:latin typeface="Futura Condensed"/>
                  <a:cs typeface="Futura Condensed"/>
                </a:rPr>
                <a:t/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/studios/475539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07796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104914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457995" y="2830659"/>
            <a:ext cx="3324338" cy="4098929"/>
            <a:chOff x="457995" y="2830659"/>
            <a:chExt cx="3324338" cy="4098929"/>
          </a:xfrm>
        </p:grpSpPr>
        <p:sp>
          <p:nvSpPr>
            <p:cNvPr id="14" name="TextBox 13"/>
            <p:cNvSpPr txBox="1"/>
            <p:nvPr/>
          </p:nvSpPr>
          <p:spPr>
            <a:xfrm>
              <a:off x="551129" y="3328603"/>
              <a:ext cx="3231204" cy="360098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repartir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¡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Depúralo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! de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2.</a:t>
              </a:r>
              <a:endParaRPr lang="en-US" sz="1200" spc="-20" dirty="0">
                <a:latin typeface="Futura Condensed"/>
                <a:cs typeface="Futura Condensed"/>
              </a:endParaRPr>
            </a:p>
            <a:p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Ayuda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abrir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Debug </a:t>
              </a:r>
              <a:r>
                <a:rPr lang="en-US" sz="1200" dirty="0">
                  <a:latin typeface="Futura Condensed"/>
                  <a:cs typeface="Futura Condensed"/>
                </a:rPr>
                <a:t>It! </a:t>
              </a:r>
              <a:r>
                <a:rPr lang="en-US" sz="1200" dirty="0" smtClean="0">
                  <a:latin typeface="Futura Condensed"/>
                  <a:cs typeface="Futura Condensed"/>
                </a:rPr>
                <a:t>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2 o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seguir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enlaces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>
                  <a:latin typeface="Futura Condensed"/>
                  <a:cs typeface="Futura Condensed"/>
                </a:rPr>
                <a:t>¡</a:t>
              </a:r>
              <a:r>
                <a:rPr lang="en-US" sz="1200" spc="-20" dirty="0" err="1">
                  <a:latin typeface="Futura Condensed"/>
                  <a:cs typeface="Futura Condensed"/>
                </a:rPr>
                <a:t>Depúralo</a:t>
              </a:r>
              <a:r>
                <a:rPr lang="en-US" sz="1200" spc="-20" dirty="0">
                  <a:latin typeface="Futura Condensed"/>
                  <a:cs typeface="Futura Condensed"/>
                </a:rPr>
                <a:t>! de la </a:t>
              </a:r>
              <a:r>
                <a:rPr lang="en-US" sz="1200" spc="-20" dirty="0" err="1">
                  <a:latin typeface="Futura Condensed"/>
                  <a:cs typeface="Futura Condensed"/>
                </a:rPr>
                <a:t>unidad</a:t>
              </a:r>
              <a:r>
                <a:rPr lang="en-US" sz="1200" spc="-20" dirty="0">
                  <a:latin typeface="Futura Condensed"/>
                  <a:cs typeface="Futura Condensed"/>
                </a:rPr>
                <a:t> 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2</a:t>
              </a:r>
              <a:r>
                <a:rPr lang="en-US" sz="1200" dirty="0" smtClean="0">
                  <a:latin typeface="Futura Condensed"/>
                  <a:cs typeface="Futura Condensed"/>
                </a:rPr>
                <a:t>. Anima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hacer</a:t>
              </a:r>
              <a:r>
                <a:rPr lang="en-US" sz="1200" dirty="0" smtClean="0">
                  <a:latin typeface="Futura Condensed"/>
                  <a:cs typeface="Futura Condensed"/>
                </a:rPr>
                <a:t> click en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botón</a:t>
              </a:r>
              <a:r>
                <a:rPr lang="en-US" sz="1200" dirty="0" smtClean="0">
                  <a:latin typeface="Futura Condensed"/>
                  <a:cs typeface="Futura Condensed"/>
                </a:rPr>
                <a:t> “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dentro</a:t>
              </a:r>
              <a:r>
                <a:rPr lang="en-US" sz="1200" dirty="0" smtClean="0">
                  <a:latin typeface="Futura Condensed"/>
                  <a:cs typeface="Futura Condensed"/>
                </a:rPr>
                <a:t>”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investigar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errores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jugar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código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problemático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probar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posibles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soluciones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prueben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depuren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desafíos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Opcionalmente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, los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podrían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usar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función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reinventar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arreglar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problemas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guardar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corregidos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.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reflexionen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experiencias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pruebas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depuración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respondiendo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debatiendo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spc="-1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10" dirty="0" err="1" smtClean="0">
                  <a:latin typeface="Futura Condensed"/>
                  <a:cs typeface="Futura Condensed"/>
                </a:rPr>
                <a:t>Crea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lista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estrategias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depuración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recogiendo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enfoques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utilizados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encontrar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problemas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resolverlos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.</a:t>
              </a:r>
              <a:endParaRPr lang="en-US" sz="1200" spc="-10" dirty="0">
                <a:latin typeface="Futura Condensed"/>
                <a:cs typeface="Futura Condensed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57995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9" name="Straight Connector 78"/>
            <p:cNvCxnSpPr/>
            <p:nvPr/>
          </p:nvCxnSpPr>
          <p:spPr>
            <a:xfrm flipV="1">
              <a:off x="551129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4007796" y="4090130"/>
            <a:ext cx="3307404" cy="1513483"/>
            <a:chOff x="3992282" y="4098597"/>
            <a:chExt cx="3307404" cy="1513483"/>
          </a:xfrm>
        </p:grpSpPr>
        <p:sp>
          <p:nvSpPr>
            <p:cNvPr id="82" name="TextBox 81"/>
            <p:cNvSpPr txBox="1"/>
            <p:nvPr/>
          </p:nvSpPr>
          <p:spPr>
            <a:xfrm>
              <a:off x="4089400" y="4596417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Cuál</a:t>
              </a:r>
              <a:r>
                <a:rPr lang="en-US" sz="1200" dirty="0" smtClean="0">
                  <a:latin typeface="Futura Condensed"/>
                  <a:cs typeface="Futura Condensed"/>
                </a:rPr>
                <a:t> era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problema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identificaste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problema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solucionaste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problema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>
                  <a:latin typeface="Futura Condensed"/>
                  <a:cs typeface="Futura Condensed"/>
                </a:rPr>
                <a:t>O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enfoques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diferentes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arreglar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problema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992282" y="4098597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4" name="Straight Connector 83"/>
            <p:cNvCxnSpPr/>
            <p:nvPr/>
          </p:nvCxnSpPr>
          <p:spPr>
            <a:xfrm flipV="1">
              <a:off x="4089400" y="4437151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Box 66"/>
          <p:cNvSpPr txBox="1"/>
          <p:nvPr/>
        </p:nvSpPr>
        <p:spPr>
          <a:xfrm>
            <a:off x="457995" y="2047400"/>
            <a:ext cx="2913799" cy="95410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DESCRIPCIÓN DE LA ACTIVIDAD DESCRIPTION</a:t>
            </a:r>
            <a:endParaRPr lang="en-US" sz="28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65" name="Isosceles Triangle 64"/>
          <p:cNvSpPr/>
          <p:nvPr/>
        </p:nvSpPr>
        <p:spPr>
          <a:xfrm rot="16200000">
            <a:off x="6953456" y="2403548"/>
            <a:ext cx="479582" cy="243905"/>
          </a:xfrm>
          <a:prstGeom prst="triangle">
            <a:avLst>
              <a:gd name="adj" fmla="val 5114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" name="Group 96"/>
          <p:cNvGrpSpPr/>
          <p:nvPr/>
        </p:nvGrpSpPr>
        <p:grpSpPr>
          <a:xfrm>
            <a:off x="4007796" y="5709109"/>
            <a:ext cx="3307404" cy="1511490"/>
            <a:chOff x="3992282" y="2832776"/>
            <a:chExt cx="3307404" cy="1511490"/>
          </a:xfrm>
        </p:grpSpPr>
        <p:sp>
          <p:nvSpPr>
            <p:cNvPr id="98" name="TextBox 97"/>
            <p:cNvSpPr txBox="1"/>
            <p:nvPr/>
          </p:nvSpPr>
          <p:spPr>
            <a:xfrm>
              <a:off x="4089400" y="3328603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capaces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arreglar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cinco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errores</a:t>
              </a:r>
              <a:r>
                <a:rPr lang="en-US" sz="1200" dirty="0" smtClean="0">
                  <a:latin typeface="Futura Condensed"/>
                  <a:cs typeface="Futura Condensed"/>
                </a:rPr>
                <a:t>? Si no,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aclarar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expresados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no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arreglado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estrategias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pruebas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depuración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usado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00" name="Straight Connector 9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47" name="TextBox 46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50" name="Straight Connector 49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52" name="TextBox 51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59" name="Straight Connector 58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TextBox 65"/>
          <p:cNvSpPr txBox="1"/>
          <p:nvPr/>
        </p:nvSpPr>
        <p:spPr>
          <a:xfrm>
            <a:off x="551129" y="8142739"/>
            <a:ext cx="3231204" cy="101566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desarrollarse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grupo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haciendo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representen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programas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errores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mismo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modo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realizó</a:t>
            </a:r>
            <a:r>
              <a:rPr lang="en-US" sz="1200" dirty="0" smtClean="0">
                <a:latin typeface="Futura Condensed"/>
                <a:cs typeface="Futura Condensed"/>
              </a:rPr>
              <a:t> en la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Representar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Programas</a:t>
            </a:r>
            <a:r>
              <a:rPr lang="en-US" sz="1200" dirty="0" smtClean="0">
                <a:latin typeface="Futura Condensed"/>
                <a:cs typeface="Futura Condensed"/>
              </a:rPr>
              <a:t>, o </a:t>
            </a:r>
            <a:r>
              <a:rPr lang="en-US" sz="1200" dirty="0" err="1" smtClean="0">
                <a:latin typeface="Futura Condensed"/>
                <a:cs typeface="Futura Condensed"/>
              </a:rPr>
              <a:t>introduciendo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representar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programas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nueva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estrategia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probar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depurar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143039" y="595839"/>
            <a:ext cx="6066445" cy="1800004"/>
            <a:chOff x="305196" y="595839"/>
            <a:chExt cx="6066445" cy="1800004"/>
          </a:xfrm>
        </p:grpSpPr>
        <p:sp>
          <p:nvSpPr>
            <p:cNvPr id="10" name="TextBox 9"/>
            <p:cNvSpPr txBox="1"/>
            <p:nvPr/>
          </p:nvSpPr>
          <p:spPr>
            <a:xfrm>
              <a:off x="3371794" y="795405"/>
              <a:ext cx="2999847" cy="160043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Futura Condensed"/>
                  <a:cs typeface="Futura Condensed"/>
                </a:rPr>
                <a:t>OBJETIVOS</a:t>
              </a:r>
              <a:endParaRPr lang="en-US" sz="1400" dirty="0">
                <a:latin typeface="Futura Condensed"/>
                <a:cs typeface="Futura Condensed"/>
              </a:endParaRPr>
            </a:p>
            <a:p>
              <a:r>
                <a:rPr lang="en-US" sz="1200" dirty="0" smtClean="0">
                  <a:latin typeface="Futura Condensed"/>
                  <a:cs typeface="Futura Condensed"/>
                </a:rPr>
                <a:t>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completar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,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: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Investigarán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problema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encontrarán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solución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cinco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desafíos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depuración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Explorarán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rango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incluyendo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secuencia</a:t>
              </a:r>
              <a:r>
                <a:rPr lang="en-US" sz="1200" dirty="0" smtClean="0">
                  <a:latin typeface="Futura Condensed"/>
                  <a:cs typeface="Futura Condensed"/>
                </a:rPr>
                <a:t> y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bucles</a:t>
              </a:r>
              <a:r>
                <a:rPr lang="en-US" sz="1200" dirty="0" smtClean="0">
                  <a:latin typeface="Futura Condensed"/>
                  <a:cs typeface="Futura Condensed"/>
                </a:rPr>
                <a:t>)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través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práctica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pruebas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depuración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Desarrollarán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estrategias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depurar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05196" y="595839"/>
              <a:ext cx="30665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latin typeface="Futura Condensed"/>
                  <a:cs typeface="Futura Condensed"/>
                </a:rPr>
                <a:t>¡DEPÚRALO!</a:t>
              </a: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2819113" y="794340"/>
              <a:ext cx="442062" cy="1123360"/>
              <a:chOff x="2853673" y="794340"/>
              <a:chExt cx="442062" cy="1123360"/>
            </a:xfrm>
          </p:grpSpPr>
          <p:cxnSp>
            <p:nvCxnSpPr>
              <p:cNvPr id="70" name="Straight Connector 69"/>
              <p:cNvCxnSpPr/>
              <p:nvPr/>
            </p:nvCxnSpPr>
            <p:spPr>
              <a:xfrm>
                <a:off x="3074704" y="794340"/>
                <a:ext cx="1" cy="1123360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flipH="1" flipV="1">
                <a:off x="2853673" y="794755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flipH="1" flipV="1">
                <a:off x="2853673" y="1912685"/>
                <a:ext cx="221032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V="1">
                <a:off x="3074704" y="1343098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TextBox 84"/>
            <p:cNvSpPr txBox="1"/>
            <p:nvPr/>
          </p:nvSpPr>
          <p:spPr>
            <a:xfrm>
              <a:off x="1685092" y="1694204"/>
              <a:ext cx="1092200" cy="433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en-US" sz="1000" baseline="-25000" dirty="0" smtClean="0">
                  <a:latin typeface="Futura Condensed"/>
                  <a:cs typeface="Futura Condensed"/>
                </a:rPr>
                <a:t>TIEMPO PROPUESTO</a:t>
              </a:r>
            </a:p>
            <a:p>
              <a:pPr algn="dist">
                <a:lnSpc>
                  <a:spcPct val="150000"/>
                </a:lnSpc>
              </a:pPr>
              <a:r>
                <a:rPr lang="en-US" sz="1000" dirty="0" smtClean="0">
                  <a:latin typeface="Futura Condensed"/>
                  <a:cs typeface="Futura Condensed"/>
                </a:rPr>
                <a:t>15–30 MINUTOS</a:t>
              </a:r>
            </a:p>
          </p:txBody>
        </p:sp>
        <p:pic>
          <p:nvPicPr>
            <p:cNvPr id="89" name="Picture 88" descr="15m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8577" y="1754376"/>
              <a:ext cx="324022" cy="324022"/>
            </a:xfrm>
            <a:prstGeom prst="rect">
              <a:avLst/>
            </a:prstGeom>
          </p:spPr>
        </p:pic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50</a:t>
            </a:r>
            <a:endParaRPr lang="en-US" dirty="0"/>
          </a:p>
        </p:txBody>
      </p:sp>
      <p:grpSp>
        <p:nvGrpSpPr>
          <p:cNvPr id="55" name="Group 54"/>
          <p:cNvGrpSpPr/>
          <p:nvPr/>
        </p:nvGrpSpPr>
        <p:grpSpPr>
          <a:xfrm>
            <a:off x="551129" y="-7273"/>
            <a:ext cx="493776" cy="2791968"/>
            <a:chOff x="551129" y="-7273"/>
            <a:chExt cx="493776" cy="2791968"/>
          </a:xfrm>
        </p:grpSpPr>
        <p:pic>
          <p:nvPicPr>
            <p:cNvPr id="56" name="Picture 55" descr="Unit3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-7273"/>
              <a:ext cx="493776" cy="2791968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2 -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1141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45295" y="1522398"/>
            <a:ext cx="2357172" cy="1334958"/>
            <a:chOff x="409710" y="1457232"/>
            <a:chExt cx="2357172" cy="1334958"/>
          </a:xfrm>
        </p:grpSpPr>
        <p:sp>
          <p:nvSpPr>
            <p:cNvPr id="10" name="TextBox 9"/>
            <p:cNvSpPr txBox="1"/>
            <p:nvPr/>
          </p:nvSpPr>
          <p:spPr>
            <a:xfrm>
              <a:off x="502845" y="1457232"/>
              <a:ext cx="2159129" cy="55399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¡AYUDA! ¿PUDES DEPURAR ESTOS CINCO PROYECTOS SCRATCH?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710" y="2145859"/>
              <a:ext cx="23571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investigarás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está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fallando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encontrarás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solución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cinco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desafíos</a:t>
              </a:r>
              <a:r>
                <a:rPr lang="en-US" sz="1200" dirty="0" smtClean="0">
                  <a:latin typeface="Futura Condensed"/>
                  <a:cs typeface="Futura Condensed"/>
                </a:rPr>
                <a:t> ¡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Depúralo</a:t>
              </a:r>
              <a:r>
                <a:rPr lang="en-US" sz="1200" dirty="0" smtClean="0">
                  <a:latin typeface="Futura Condensed"/>
                  <a:cs typeface="Futura Condensed"/>
                </a:rPr>
                <a:t>!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15665" y="8517982"/>
            <a:ext cx="3227327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Haz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lista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posibles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errores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programa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¡</a:t>
            </a:r>
            <a:r>
              <a:rPr lang="en-US" sz="1200" dirty="0" err="1" smtClean="0">
                <a:latin typeface="Futura Condensed"/>
                <a:cs typeface="Futura Condensed"/>
              </a:rPr>
              <a:t>Haz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seguimiento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trabajo</a:t>
            </a:r>
            <a:r>
              <a:rPr lang="en-US" sz="1200" dirty="0" smtClean="0">
                <a:latin typeface="Futura Condensed"/>
                <a:cs typeface="Futura Condensed"/>
              </a:rPr>
              <a:t>! </a:t>
            </a:r>
            <a:r>
              <a:rPr lang="en-US" sz="1200" dirty="0" err="1" smtClean="0">
                <a:latin typeface="Futura Condensed"/>
                <a:cs typeface="Futura Condensed"/>
              </a:rPr>
              <a:t>Esto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buen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recordatorio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cosas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ya</a:t>
            </a:r>
            <a:r>
              <a:rPr lang="en-US" sz="1200" dirty="0" smtClean="0">
                <a:latin typeface="Futura Condensed"/>
                <a:cs typeface="Futura Condensed"/>
              </a:rPr>
              <a:t> has </a:t>
            </a:r>
            <a:r>
              <a:rPr lang="en-US" sz="1200" dirty="0" err="1" smtClean="0">
                <a:latin typeface="Futura Condensed"/>
                <a:cs typeface="Futura Condensed"/>
              </a:rPr>
              <a:t>probado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indicarte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probar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continuación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Comparte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compara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enfoque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encontrar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solucionar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problemas</a:t>
            </a:r>
            <a:r>
              <a:rPr lang="en-US" sz="1200" dirty="0" smtClean="0">
                <a:latin typeface="Futura Condensed"/>
                <a:cs typeface="Futura Condensed"/>
              </a:rPr>
              <a:t> con un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dirty="0" smtClean="0">
                <a:latin typeface="Futura Condensed"/>
                <a:cs typeface="Futura Condensed"/>
              </a:rPr>
              <a:t> hasta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encuentres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algo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gusta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funciona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bien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076669" y="8517982"/>
            <a:ext cx="3314032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comentarios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código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pinchando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el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botón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derecho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sobre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los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bloques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programas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Debate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sobre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estilo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pruebas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depuración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-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toma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notas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las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similitudes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diferencias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vuestras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estrategias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Ayuda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</a:t>
            </a:r>
            <a:endParaRPr lang="en-US" sz="1200" kern="1100" spc="-2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endParaRPr lang="en-US" sz="1200" kern="1100" spc="-20" dirty="0">
              <a:latin typeface="Futura Condensed"/>
              <a:cs typeface="Futura Condensed"/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>
            <a:off x="396255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3829978" y="763670"/>
            <a:ext cx="3402084" cy="6979596"/>
            <a:chOff x="4430800" y="865764"/>
            <a:chExt cx="3377972" cy="6567992"/>
          </a:xfrm>
        </p:grpSpPr>
        <p:sp>
          <p:nvSpPr>
            <p:cNvPr id="34" name="Rectangle 33"/>
            <p:cNvSpPr/>
            <p:nvPr/>
          </p:nvSpPr>
          <p:spPr>
            <a:xfrm>
              <a:off x="4430802" y="865764"/>
              <a:ext cx="3377970" cy="1071617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b="1" dirty="0" smtClean="0">
                  <a:latin typeface="Futura Condensed"/>
                  <a:cs typeface="Futura Condensed"/>
                </a:rPr>
                <a:t>¡DEPÚRALO! </a:t>
              </a:r>
              <a:r>
                <a:rPr lang="en-US" sz="1200" b="1" dirty="0">
                  <a:latin typeface="Futura Condensed"/>
                  <a:cs typeface="Futura Condensed"/>
                </a:rPr>
                <a:t>2</a:t>
              </a:r>
              <a:r>
                <a:rPr lang="en-US" sz="1200" b="1" dirty="0" smtClean="0">
                  <a:latin typeface="Futura Condensed"/>
                  <a:cs typeface="Futura Condensed"/>
                </a:rPr>
                <a:t>.1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000" dirty="0" smtClean="0">
                  <a:latin typeface="Futura Condensed"/>
                  <a:cs typeface="Futura Condensed"/>
                </a:rPr>
                <a:t>http</a:t>
              </a:r>
              <a:r>
                <a:rPr lang="en-US" sz="1000" dirty="0">
                  <a:latin typeface="Futura Condensed"/>
                  <a:cs typeface="Futura Condensed"/>
                </a:rPr>
                <a:t>://</a:t>
              </a:r>
              <a:r>
                <a:rPr lang="en-US" sz="10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000" dirty="0">
                  <a:latin typeface="Futura Condensed"/>
                  <a:cs typeface="Futura Condensed"/>
                </a:rPr>
                <a:t>/</a:t>
              </a:r>
              <a:r>
                <a:rPr lang="en-US" sz="1000" dirty="0" smtClean="0">
                  <a:latin typeface="Futura Condensed"/>
                  <a:cs typeface="Futura Condensed"/>
                </a:rPr>
                <a:t>projects</a:t>
              </a:r>
              <a:r>
                <a:rPr lang="en-US" sz="1000" dirty="0">
                  <a:latin typeface="Futura Condensed"/>
                  <a:cs typeface="Futura Condensed"/>
                </a:rPr>
                <a:t>/23266426</a:t>
              </a:r>
              <a:endParaRPr lang="en-US" sz="1000" dirty="0" smtClean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en-US" sz="1100" dirty="0" smtClean="0">
                  <a:latin typeface="Futura Condensed"/>
                  <a:cs typeface="Futura Condensed"/>
                </a:rPr>
                <a:t>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Scratch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quiere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mostrarte</a:t>
              </a:r>
              <a:r>
                <a:rPr lang="en-US" sz="1100" dirty="0" smtClean="0">
                  <a:latin typeface="Futura Condensed"/>
                  <a:cs typeface="Futura Condensed"/>
                </a:rPr>
                <a:t>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baile</a:t>
              </a:r>
              <a:r>
                <a:rPr lang="en-US" sz="1100" dirty="0" smtClean="0">
                  <a:latin typeface="Futura Condensed"/>
                  <a:cs typeface="Futura Condensed"/>
                </a:rPr>
                <a:t>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haces</a:t>
              </a:r>
              <a:r>
                <a:rPr lang="en-US" sz="1100" dirty="0" smtClean="0">
                  <a:latin typeface="Futura Condensed"/>
                  <a:cs typeface="Futura Condensed"/>
                </a:rPr>
                <a:t> click 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él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debería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hacer</a:t>
              </a:r>
              <a:r>
                <a:rPr lang="en-US" sz="1100" dirty="0" smtClean="0">
                  <a:latin typeface="Futura Condensed"/>
                  <a:cs typeface="Futura Condensed"/>
                </a:rPr>
                <a:t>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baile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mientras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suena</a:t>
              </a:r>
              <a:r>
                <a:rPr lang="en-US" sz="1100" dirty="0" smtClean="0">
                  <a:latin typeface="Futura Condensed"/>
                  <a:cs typeface="Futura Condensed"/>
                </a:rPr>
                <a:t>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tambor</a:t>
              </a:r>
              <a:r>
                <a:rPr lang="en-US" sz="1100" dirty="0" smtClean="0">
                  <a:latin typeface="Futura Condensed"/>
                  <a:cs typeface="Futura Condensed"/>
                </a:rPr>
                <a:t>. Sin embargo, al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comenzar</a:t>
              </a:r>
              <a:r>
                <a:rPr lang="en-US" sz="1100" dirty="0" smtClean="0">
                  <a:latin typeface="Futura Condensed"/>
                  <a:cs typeface="Futura Condensed"/>
                </a:rPr>
                <a:t>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bailar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y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tambor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sigue</a:t>
              </a:r>
              <a:r>
                <a:rPr lang="en-US" sz="1100" dirty="0" smtClean="0">
                  <a:latin typeface="Futura Condensed"/>
                  <a:cs typeface="Futura Condensed"/>
                </a:rPr>
                <a:t> sin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él</a:t>
              </a:r>
              <a:r>
                <a:rPr lang="en-US" sz="1100" dirty="0" smtClean="0">
                  <a:latin typeface="Futura Condensed"/>
                  <a:cs typeface="Futura Condensed"/>
                </a:rPr>
                <a:t>. ¿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arreglamos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programa</a:t>
              </a:r>
              <a:r>
                <a:rPr lang="en-US" sz="1100" dirty="0" smtClean="0">
                  <a:latin typeface="Futura Condensed"/>
                  <a:cs typeface="Futura Condensed"/>
                </a:rPr>
                <a:t>?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430802" y="2062306"/>
              <a:ext cx="3377970" cy="1071617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b="1" dirty="0" smtClean="0">
                  <a:latin typeface="Futura Condensed"/>
                  <a:cs typeface="Futura Condensed"/>
                </a:rPr>
                <a:t>¡DEPÚRALO! 2.2 </a:t>
              </a:r>
              <a:r>
                <a:rPr lang="en-US" sz="1000" dirty="0">
                  <a:latin typeface="Futura Condensed"/>
                  <a:cs typeface="Futura Condensed"/>
                </a:rPr>
                <a:t>http://</a:t>
              </a:r>
              <a:r>
                <a:rPr lang="en-US" sz="10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000" dirty="0">
                  <a:latin typeface="Futura Condensed"/>
                  <a:cs typeface="Futura Condensed"/>
                </a:rPr>
                <a:t>/projects/</a:t>
              </a:r>
              <a:r>
                <a:rPr lang="en-US" sz="1000" dirty="0" smtClean="0">
                  <a:latin typeface="Futura Condensed"/>
                  <a:cs typeface="Futura Condensed"/>
                </a:rPr>
                <a:t>24268476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en-US" sz="1100" dirty="0" smtClean="0">
                  <a:latin typeface="Futura Condensed"/>
                  <a:cs typeface="Futura Condensed"/>
                </a:rPr>
                <a:t>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pulsa</a:t>
              </a:r>
              <a:r>
                <a:rPr lang="en-US" sz="1100" dirty="0" smtClean="0">
                  <a:latin typeface="Futura Condensed"/>
                  <a:cs typeface="Futura Condensed"/>
                </a:rPr>
                <a:t>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bandera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verde</a:t>
              </a:r>
              <a:r>
                <a:rPr lang="en-US" sz="1100" dirty="0" smtClean="0">
                  <a:latin typeface="Futura Condensed"/>
                  <a:cs typeface="Futura Condensed"/>
                </a:rPr>
                <a:t> Pico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debería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moverse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hacia</a:t>
              </a:r>
              <a:r>
                <a:rPr lang="en-US" sz="1100" dirty="0" smtClean="0">
                  <a:latin typeface="Futura Condensed"/>
                  <a:cs typeface="Futura Condensed"/>
                </a:rPr>
                <a:t> Nano.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Pico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llega</a:t>
              </a:r>
              <a:r>
                <a:rPr lang="en-US" sz="1100" dirty="0" smtClean="0">
                  <a:latin typeface="Futura Condensed"/>
                  <a:cs typeface="Futura Condensed"/>
                </a:rPr>
                <a:t> a Nano, Pico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debería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decir</a:t>
              </a:r>
              <a:r>
                <a:rPr lang="en-US" sz="1100" dirty="0" smtClean="0">
                  <a:latin typeface="Futura Condensed"/>
                  <a:cs typeface="Futura Condensed"/>
                </a:rPr>
                <a:t> “¡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Tú</a:t>
              </a:r>
              <a:r>
                <a:rPr lang="en-US" sz="1100" dirty="0" smtClean="0">
                  <a:latin typeface="Futura Condensed"/>
                  <a:cs typeface="Futura Condensed"/>
                </a:rPr>
                <a:t>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llevas</a:t>
              </a:r>
              <a:r>
                <a:rPr lang="en-US" sz="1100" dirty="0" smtClean="0">
                  <a:latin typeface="Futura Condensed"/>
                  <a:cs typeface="Futura Condensed"/>
                </a:rPr>
                <a:t>!” y Nano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debería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decir</a:t>
              </a:r>
              <a:r>
                <a:rPr lang="en-US" sz="1100" dirty="0" smtClean="0">
                  <a:latin typeface="Futura Condensed"/>
                  <a:cs typeface="Futura Condensed"/>
                </a:rPr>
                <a:t> “¡Me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toca</a:t>
              </a:r>
              <a:r>
                <a:rPr lang="en-US" sz="1100" dirty="0" smtClean="0">
                  <a:latin typeface="Futura Condensed"/>
                  <a:cs typeface="Futura Condensed"/>
                </a:rPr>
                <a:t>!”. ¡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Pero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falla</a:t>
              </a:r>
              <a:r>
                <a:rPr lang="en-US" sz="1100" dirty="0" smtClean="0">
                  <a:latin typeface="Futura Condensed"/>
                  <a:cs typeface="Futura Condensed"/>
                </a:rPr>
                <a:t>! Pico no le dice nada a Nano. ¿</a:t>
              </a:r>
              <a:r>
                <a:rPr lang="en-US" sz="1100" dirty="0" err="1">
                  <a:latin typeface="Futura Condensed"/>
                  <a:cs typeface="Futura Condensed"/>
                </a:rPr>
                <a:t>Cómo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arreglamos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este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programa</a:t>
              </a:r>
              <a:r>
                <a:rPr lang="en-US" sz="1100" dirty="0" smtClean="0">
                  <a:latin typeface="Futura Condensed"/>
                  <a:cs typeface="Futura Condensed"/>
                </a:rPr>
                <a:t>?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430800" y="3267021"/>
              <a:ext cx="3377972" cy="1303318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b="1" dirty="0" smtClean="0">
                  <a:latin typeface="Futura Condensed"/>
                  <a:cs typeface="Futura Condensed"/>
                </a:rPr>
                <a:t>¡DEPÚRALO! 2.3 </a:t>
              </a:r>
              <a:r>
                <a:rPr lang="en-US" sz="1000" dirty="0">
                  <a:latin typeface="Futura Condensed"/>
                  <a:cs typeface="Futura Condensed"/>
                </a:rPr>
                <a:t>http://</a:t>
              </a:r>
              <a:r>
                <a:rPr lang="en-US" sz="10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000" dirty="0">
                  <a:latin typeface="Futura Condensed"/>
                  <a:cs typeface="Futura Condensed"/>
                </a:rPr>
                <a:t>/projects/</a:t>
              </a:r>
              <a:r>
                <a:rPr lang="en-US" sz="1000" dirty="0" smtClean="0">
                  <a:latin typeface="Futura Condensed"/>
                  <a:cs typeface="Futura Condensed"/>
                </a:rPr>
                <a:t>24268506</a:t>
              </a:r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en-US" sz="1100" dirty="0" smtClean="0">
                  <a:latin typeface="Futura Condensed"/>
                  <a:cs typeface="Futura Condensed"/>
                </a:rPr>
                <a:t/>
              </a:r>
              <a:br>
                <a:rPr lang="en-US" sz="1100" dirty="0" smtClean="0">
                  <a:latin typeface="Futura Condensed"/>
                  <a:cs typeface="Futura Condensed"/>
                </a:rPr>
              </a:br>
              <a:r>
                <a:rPr lang="en-US" sz="1100" dirty="0" smtClean="0">
                  <a:latin typeface="Futura Condensed"/>
                  <a:cs typeface="Futura Condensed"/>
                </a:rPr>
                <a:t>Este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está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programado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dibujar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feliz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pero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100" dirty="0" smtClean="0">
                  <a:latin typeface="Futura Condensed"/>
                  <a:cs typeface="Futura Condensed"/>
                </a:rPr>
                <a:t> no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bien</a:t>
              </a:r>
              <a:r>
                <a:rPr lang="en-US" sz="1100" dirty="0" smtClean="0">
                  <a:latin typeface="Futura Condensed"/>
                  <a:cs typeface="Futura Condensed"/>
                </a:rPr>
                <a:t>.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lápiz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continúa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dibujando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desde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uno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ojos</a:t>
              </a:r>
              <a:r>
                <a:rPr lang="en-US" sz="1100" dirty="0" smtClean="0">
                  <a:latin typeface="Futura Condensed"/>
                  <a:cs typeface="Futura Condensed"/>
                </a:rPr>
                <a:t> hasta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sonrisa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no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debería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hacerlo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así</a:t>
              </a:r>
              <a:r>
                <a:rPr lang="en-US" sz="1100" dirty="0" smtClean="0">
                  <a:latin typeface="Futura Condensed"/>
                  <a:cs typeface="Futura Condensed"/>
                </a:rPr>
                <a:t>. ¿</a:t>
              </a:r>
              <a:r>
                <a:rPr lang="en-US" sz="1100" dirty="0" err="1">
                  <a:latin typeface="Futura Condensed"/>
                  <a:cs typeface="Futura Condensed"/>
                </a:rPr>
                <a:t>Cómo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arreglamos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este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programa</a:t>
              </a:r>
              <a:r>
                <a:rPr lang="en-US" sz="1100" dirty="0">
                  <a:latin typeface="Futura Condensed"/>
                  <a:cs typeface="Futura Condensed"/>
                </a:rPr>
                <a:t>?</a:t>
              </a:r>
            </a:p>
            <a:p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430800" y="4695903"/>
              <a:ext cx="3377972" cy="1230911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b="1" dirty="0" smtClean="0">
                  <a:latin typeface="Futura Condensed"/>
                  <a:cs typeface="Futura Condensed"/>
                </a:rPr>
                <a:t>¡DEPÚRALO! </a:t>
              </a:r>
              <a:r>
                <a:rPr lang="en-US" sz="1200" b="1" dirty="0">
                  <a:latin typeface="Futura Condensed"/>
                  <a:cs typeface="Futura Condensed"/>
                </a:rPr>
                <a:t>2</a:t>
              </a:r>
              <a:r>
                <a:rPr lang="en-US" sz="1200" b="1" dirty="0" smtClean="0">
                  <a:latin typeface="Futura Condensed"/>
                  <a:cs typeface="Futura Condensed"/>
                </a:rPr>
                <a:t>.4 </a:t>
              </a:r>
              <a:r>
                <a:rPr lang="en-US" sz="1000" dirty="0">
                  <a:latin typeface="Futura Condensed"/>
                  <a:cs typeface="Futura Condensed"/>
                </a:rPr>
                <a:t>http://</a:t>
              </a:r>
              <a:r>
                <a:rPr lang="en-US" sz="10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000" dirty="0">
                  <a:latin typeface="Futura Condensed"/>
                  <a:cs typeface="Futura Condensed"/>
                </a:rPr>
                <a:t>/projects/23267140</a:t>
              </a:r>
              <a:endParaRPr lang="en-US" sz="1000" dirty="0" smtClean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en-US" sz="1100" dirty="0" smtClean="0">
                  <a:latin typeface="Futura Condensed"/>
                  <a:cs typeface="Futura Condensed"/>
                </a:rPr>
                <a:t>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bandera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verde</a:t>
              </a:r>
              <a:r>
                <a:rPr lang="en-US" sz="1100" dirty="0" smtClean="0">
                  <a:latin typeface="Futura Condensed"/>
                  <a:cs typeface="Futura Condensed"/>
                </a:rPr>
                <a:t>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pulsa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comienza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animación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flor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crece</a:t>
              </a:r>
              <a:r>
                <a:rPr lang="en-US" sz="1100" dirty="0" smtClean="0">
                  <a:latin typeface="Futura Condensed"/>
                  <a:cs typeface="Futura Condensed"/>
                </a:rPr>
                <a:t> y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vez</a:t>
              </a:r>
              <a:r>
                <a:rPr lang="en-US" sz="1100" dirty="0" smtClean="0">
                  <a:latin typeface="Futura Condensed"/>
                  <a:cs typeface="Futura Condensed"/>
                </a:rPr>
                <a:t> ha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florecido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completamente</a:t>
              </a:r>
              <a:r>
                <a:rPr lang="en-US" sz="1100" dirty="0" smtClean="0">
                  <a:latin typeface="Futura Condensed"/>
                  <a:cs typeface="Futura Condensed"/>
                </a:rPr>
                <a:t>. ¡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Pero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falla</a:t>
              </a:r>
              <a:r>
                <a:rPr lang="en-US" sz="1100" dirty="0" smtClean="0">
                  <a:latin typeface="Futura Condensed"/>
                  <a:cs typeface="Futura Condensed"/>
                </a:rPr>
                <a:t>! 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lugar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pararse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todos</a:t>
              </a:r>
              <a:r>
                <a:rPr lang="en-US" sz="1100" dirty="0" smtClean="0">
                  <a:latin typeface="Futura Condensed"/>
                  <a:cs typeface="Futura Condensed"/>
                </a:rPr>
                <a:t>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pétalos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florecido</a:t>
              </a:r>
              <a:r>
                <a:rPr lang="en-US" sz="1100" dirty="0" smtClean="0">
                  <a:latin typeface="Futura Condensed"/>
                  <a:cs typeface="Futura Condensed"/>
                </a:rPr>
                <a:t>,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animación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comienza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nuevo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desde</a:t>
              </a:r>
              <a:r>
                <a:rPr lang="en-US" sz="1100" dirty="0" smtClean="0">
                  <a:latin typeface="Futura Condensed"/>
                  <a:cs typeface="Futura Condensed"/>
                </a:rPr>
                <a:t> el principio. ¿</a:t>
              </a:r>
              <a:r>
                <a:rPr lang="en-US" sz="1100" dirty="0" err="1">
                  <a:latin typeface="Futura Condensed"/>
                  <a:cs typeface="Futura Condensed"/>
                </a:rPr>
                <a:t>Cómo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arreglamos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este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programa</a:t>
              </a:r>
              <a:r>
                <a:rPr lang="en-US" sz="1100" dirty="0" smtClean="0">
                  <a:latin typeface="Futura Condensed"/>
                  <a:cs typeface="Futura Condensed"/>
                </a:rPr>
                <a:t>?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430800" y="6043550"/>
              <a:ext cx="3377972" cy="1390206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b="1" dirty="0" smtClean="0">
                  <a:latin typeface="Futura Condensed"/>
                  <a:cs typeface="Futura Condensed"/>
                </a:rPr>
                <a:t>¡DEPÚRALO! 2.5 </a:t>
              </a:r>
              <a:r>
                <a:rPr lang="en-US" sz="1000" dirty="0">
                  <a:latin typeface="Futura Condensed"/>
                  <a:cs typeface="Futura Condensed"/>
                </a:rPr>
                <a:t>http://</a:t>
              </a:r>
              <a:r>
                <a:rPr lang="en-US" sz="10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000" dirty="0">
                  <a:latin typeface="Futura Condensed"/>
                  <a:cs typeface="Futura Condensed"/>
                </a:rPr>
                <a:t>/projects/23267245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en-US" sz="1100" dirty="0" smtClean="0">
                  <a:latin typeface="Futura Condensed"/>
                  <a:cs typeface="Futura Condensed"/>
                </a:rPr>
                <a:t>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,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canción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del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cumpleaños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feliz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comienza</a:t>
              </a:r>
              <a:r>
                <a:rPr lang="en-US" sz="1100" dirty="0" smtClean="0">
                  <a:latin typeface="Futura Condensed"/>
                  <a:cs typeface="Futura Condensed"/>
                </a:rPr>
                <a:t> a sonar al pulsar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bandera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verde</a:t>
              </a:r>
              <a:r>
                <a:rPr lang="en-US" sz="1100" dirty="0" smtClean="0">
                  <a:latin typeface="Futura Condensed"/>
                  <a:cs typeface="Futura Condensed"/>
                </a:rPr>
                <a:t>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canción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termina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deberían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aparecer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instrucciones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decirnos</a:t>
              </a:r>
              <a:r>
                <a:rPr lang="en-US" sz="1100" dirty="0" smtClean="0">
                  <a:latin typeface="Futura Condensed"/>
                  <a:cs typeface="Futura Condensed"/>
                </a:rPr>
                <a:t> “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pincha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mí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soplar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velas</a:t>
              </a:r>
              <a:r>
                <a:rPr lang="en-US" sz="1100" dirty="0" smtClean="0">
                  <a:latin typeface="Futura Condensed"/>
                  <a:cs typeface="Futura Condensed"/>
                </a:rPr>
                <a:t>”. ¡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Pero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100" dirty="0" smtClean="0">
                  <a:latin typeface="Futura Condensed"/>
                  <a:cs typeface="Futura Condensed"/>
                </a:rPr>
                <a:t> no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bien</a:t>
              </a:r>
              <a:r>
                <a:rPr lang="en-US" sz="1100" dirty="0" smtClean="0">
                  <a:latin typeface="Futura Condensed"/>
                  <a:cs typeface="Futura Condensed"/>
                </a:rPr>
                <a:t>! Las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instrucciones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soplar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velas</a:t>
              </a:r>
              <a:r>
                <a:rPr lang="en-US" sz="1100" dirty="0" smtClean="0">
                  <a:latin typeface="Futura Condensed"/>
                  <a:cs typeface="Futura Condensed"/>
                </a:rPr>
                <a:t>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muestran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miestras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suena</a:t>
              </a:r>
              <a:r>
                <a:rPr lang="en-US" sz="1100" dirty="0" smtClean="0">
                  <a:latin typeface="Futura Condensed"/>
                  <a:cs typeface="Futura Condensed"/>
                </a:rPr>
                <a:t>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canción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lugar</a:t>
              </a:r>
              <a:r>
                <a:rPr lang="en-US" sz="1100" dirty="0" smtClean="0">
                  <a:latin typeface="Futura Condensed"/>
                  <a:cs typeface="Futura Condensed"/>
                </a:rPr>
                <a:t> de al final de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misma</a:t>
              </a:r>
              <a:r>
                <a:rPr lang="en-US" sz="1100" dirty="0" smtClean="0">
                  <a:latin typeface="Futura Condensed"/>
                  <a:cs typeface="Futura Condensed"/>
                </a:rPr>
                <a:t>.  </a:t>
              </a:r>
              <a:r>
                <a:rPr lang="en-US" sz="1100" dirty="0">
                  <a:latin typeface="Futura Condensed"/>
                  <a:cs typeface="Futura Condensed"/>
                </a:rPr>
                <a:t>¿</a:t>
              </a:r>
              <a:r>
                <a:rPr lang="en-US" sz="1100" dirty="0" err="1">
                  <a:latin typeface="Futura Condensed"/>
                  <a:cs typeface="Futura Condensed"/>
                </a:rPr>
                <a:t>Cómo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arreglamos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este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programa</a:t>
              </a:r>
              <a:r>
                <a:rPr lang="en-US" sz="1100" dirty="0" smtClean="0">
                  <a:latin typeface="Futura Condensed"/>
                  <a:cs typeface="Futura Condensed"/>
                </a:rPr>
                <a:t>?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27031" y="3857808"/>
            <a:ext cx="2970866" cy="1787284"/>
            <a:chOff x="427031" y="3857808"/>
            <a:chExt cx="2970866" cy="1787284"/>
          </a:xfrm>
        </p:grpSpPr>
        <p:grpSp>
          <p:nvGrpSpPr>
            <p:cNvPr id="8" name="Group 7"/>
            <p:cNvGrpSpPr/>
            <p:nvPr/>
          </p:nvGrpSpPr>
          <p:grpSpPr>
            <a:xfrm>
              <a:off x="427031" y="3857808"/>
              <a:ext cx="2970866" cy="1787284"/>
              <a:chOff x="427031" y="3857808"/>
              <a:chExt cx="2970866" cy="1787284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27031" y="4232397"/>
                <a:ext cx="2885167" cy="1412695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Ve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al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estudio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Debug It! de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unidad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2: </a:t>
                </a:r>
                <a:r>
                  <a:rPr lang="en-US" sz="1200" dirty="0">
                    <a:latin typeface="Futura Condensed"/>
                    <a:cs typeface="Futura Condensed"/>
                  </a:rPr>
                  <a:t/>
                </a:r>
                <a:br>
                  <a:rPr lang="en-US" sz="1200" dirty="0">
                    <a:latin typeface="Futura Condensed"/>
                    <a:cs typeface="Futura Condensed"/>
                  </a:rPr>
                </a:br>
                <a:r>
                  <a:rPr lang="en-US" sz="1200" dirty="0">
                    <a:latin typeface="Futura Condensed"/>
                    <a:cs typeface="Futura Condensed"/>
                  </a:rPr>
                  <a:t>http://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scratch.mit.edu</a:t>
                </a:r>
                <a:r>
                  <a:rPr lang="en-US" sz="1200" dirty="0">
                    <a:latin typeface="Futura Condensed"/>
                    <a:cs typeface="Futura Condensed"/>
                  </a:rPr>
                  <a:t>/studios/475539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Prueba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depura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cada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cinco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proyectos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con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errores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estudio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Escribe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solución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o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reinventa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programa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erróneo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con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solución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44691" y="3857808"/>
                <a:ext cx="2953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Futura Condensed"/>
                    <a:cs typeface="Futura Condensed"/>
                  </a:rPr>
                  <a:t>COMIENZA POR AQUÍ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48" name="Straight Connector 47"/>
            <p:cNvCxnSpPr/>
            <p:nvPr/>
          </p:nvCxnSpPr>
          <p:spPr>
            <a:xfrm flipV="1">
              <a:off x="535219" y="4194252"/>
              <a:ext cx="2717679" cy="2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2571138" y="443435"/>
            <a:ext cx="651202" cy="1336089"/>
            <a:chOff x="2571138" y="443435"/>
            <a:chExt cx="651202" cy="1336089"/>
          </a:xfrm>
        </p:grpSpPr>
        <p:grpSp>
          <p:nvGrpSpPr>
            <p:cNvPr id="50" name="Group 49"/>
            <p:cNvGrpSpPr/>
            <p:nvPr/>
          </p:nvGrpSpPr>
          <p:grpSpPr>
            <a:xfrm>
              <a:off x="2571138" y="443435"/>
              <a:ext cx="651202" cy="1336089"/>
              <a:chOff x="2169548" y="4643960"/>
              <a:chExt cx="393589" cy="656327"/>
            </a:xfrm>
          </p:grpSpPr>
          <p:cxnSp>
            <p:nvCxnSpPr>
              <p:cNvPr id="60" name="Straight Arrow Connector 59"/>
              <p:cNvCxnSpPr/>
              <p:nvPr/>
            </p:nvCxnSpPr>
            <p:spPr>
              <a:xfrm>
                <a:off x="2169548" y="4646880"/>
                <a:ext cx="39358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Arrow Connector 50"/>
            <p:cNvCxnSpPr/>
            <p:nvPr/>
          </p:nvCxnSpPr>
          <p:spPr>
            <a:xfrm>
              <a:off x="2576323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/>
          <p:cNvSpPr txBox="1"/>
          <p:nvPr/>
        </p:nvSpPr>
        <p:spPr>
          <a:xfrm>
            <a:off x="296343" y="595839"/>
            <a:ext cx="29775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00" dirty="0" smtClean="0">
                <a:latin typeface="Futura Condensed"/>
                <a:cs typeface="Futura Condensed"/>
              </a:rPr>
              <a:t>¡DEPÚRALO!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0" y="6336359"/>
            <a:ext cx="7772400" cy="2153959"/>
            <a:chOff x="0" y="6336359"/>
            <a:chExt cx="7772400" cy="2153959"/>
          </a:xfrm>
        </p:grpSpPr>
        <p:sp>
          <p:nvSpPr>
            <p:cNvPr id="45" name="Rectangle 44"/>
            <p:cNvSpPr/>
            <p:nvPr/>
          </p:nvSpPr>
          <p:spPr>
            <a:xfrm>
              <a:off x="0" y="7858307"/>
              <a:ext cx="7772400" cy="410457"/>
            </a:xfrm>
            <a:prstGeom prst="rect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Callout 45"/>
            <p:cNvSpPr/>
            <p:nvPr/>
          </p:nvSpPr>
          <p:spPr>
            <a:xfrm rot="15462013" flipV="1">
              <a:off x="481976" y="6143237"/>
              <a:ext cx="2153959" cy="2540204"/>
            </a:xfrm>
            <a:prstGeom prst="wedgeEllipseCallout">
              <a:avLst>
                <a:gd name="adj1" fmla="val -36970"/>
                <a:gd name="adj2" fmla="val 4818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76200" cap="rnd" cmpd="sng">
              <a:solidFill>
                <a:schemeClr val="bg1"/>
              </a:solidFill>
              <a:prstDash val="solid"/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rmAutofit/>
            </a:bodyPr>
            <a:lstStyle/>
            <a:p>
              <a:pPr algn="ctr"/>
              <a:r>
                <a:rPr lang="en-US" sz="3200" kern="1300" dirty="0" smtClean="0">
                  <a:solidFill>
                    <a:srgbClr val="713CD1"/>
                  </a:solidFill>
                  <a:latin typeface="Futura Condensed"/>
                  <a:cs typeface="Futura Condensed"/>
                </a:rPr>
                <a:t>¿ATASCADO?</a:t>
              </a:r>
            </a:p>
            <a:p>
              <a:pPr algn="ctr"/>
              <a:r>
                <a:rPr lang="es-ES_tradnl" sz="1600" kern="1300" baseline="-25000" dirty="0" smtClean="0">
                  <a:solidFill>
                    <a:srgbClr val="713CD1"/>
                  </a:solidFill>
                  <a:latin typeface="Futura Condensed"/>
                  <a:cs typeface="Futura Condensed"/>
                </a:rPr>
                <a:t>¡NO PASA NADA! PRUEBA ESTO…</a:t>
              </a:r>
              <a:endParaRPr lang="en-US" sz="1600" kern="1300" baseline="-25000" dirty="0" smtClean="0">
                <a:solidFill>
                  <a:srgbClr val="713CD1"/>
                </a:solidFill>
                <a:latin typeface="Futura Condensed"/>
                <a:cs typeface="Futura Condensed"/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3962555" y="7871867"/>
              <a:ext cx="3809845" cy="507475"/>
              <a:chOff x="3962555" y="7871867"/>
              <a:chExt cx="3809845" cy="507475"/>
            </a:xfrm>
          </p:grpSpPr>
          <p:sp>
            <p:nvSpPr>
              <p:cNvPr id="49" name="Diamond 48"/>
              <p:cNvSpPr/>
              <p:nvPr/>
            </p:nvSpPr>
            <p:spPr>
              <a:xfrm>
                <a:off x="5676977" y="8053258"/>
                <a:ext cx="381000" cy="326084"/>
              </a:xfrm>
              <a:prstGeom prst="diamond">
                <a:avLst/>
              </a:prstGeom>
              <a:solidFill>
                <a:srgbClr val="713CD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962555" y="7871867"/>
                <a:ext cx="3809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Futura Condensed"/>
                    <a:cs typeface="Futura Condensed"/>
                  </a:rPr>
                  <a:t>¿HAS ACABADO?</a:t>
                </a:r>
                <a:endParaRPr lang="en-US" dirty="0">
                  <a:solidFill>
                    <a:schemeClr val="bg1"/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19682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4007796" y="2832776"/>
            <a:ext cx="3307404" cy="1142158"/>
            <a:chOff x="3992282" y="2832776"/>
            <a:chExt cx="3307404" cy="1142158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Vídeo</a:t>
              </a:r>
              <a:r>
                <a:rPr lang="en-US" sz="1200" dirty="0" smtClean="0">
                  <a:latin typeface="Futura Condensed"/>
                  <a:cs typeface="Futura Condensed"/>
                </a:rPr>
                <a:t> Musical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Music Video 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://scratch.mit.edu/studios/</a:t>
              </a:r>
              <a:r>
                <a:rPr lang="en-US" sz="1200" dirty="0" smtClean="0">
                  <a:latin typeface="Futura Condensed"/>
                  <a:cs typeface="Futura Condensed"/>
                </a:rPr>
                <a:t>475517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4007796" y="4085846"/>
            <a:ext cx="3307404" cy="1511490"/>
            <a:chOff x="3992282" y="2832776"/>
            <a:chExt cx="3307404" cy="1511490"/>
          </a:xfrm>
        </p:grpSpPr>
        <p:sp>
          <p:nvSpPr>
            <p:cNvPr id="60" name="TextBox 59"/>
            <p:cNvSpPr txBox="1"/>
            <p:nvPr/>
          </p:nvSpPr>
          <p:spPr>
            <a:xfrm>
              <a:off x="4089400" y="3328603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reto</a:t>
              </a:r>
              <a:r>
                <a:rPr lang="en-US" sz="1200" dirty="0" smtClean="0">
                  <a:latin typeface="Futura Condensed"/>
                  <a:cs typeface="Futura Condensed"/>
                </a:rPr>
                <a:t>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superado</a:t>
              </a:r>
              <a:r>
                <a:rPr lang="en-US" sz="1200" dirty="0" smtClean="0">
                  <a:latin typeface="Futura Condensed"/>
                  <a:cs typeface="Futura Condensed"/>
                </a:rPr>
                <a:t>?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lo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superaste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¿Hay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aún</a:t>
              </a:r>
              <a:r>
                <a:rPr lang="en-US" sz="1200" dirty="0" smtClean="0">
                  <a:latin typeface="Futura Condensed"/>
                  <a:cs typeface="Futura Condensed"/>
                </a:rPr>
                <a:t> no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sepas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solucionar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has dado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crédito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otras</a:t>
              </a:r>
              <a:r>
                <a:rPr lang="en-US" sz="1200" dirty="0" smtClean="0">
                  <a:latin typeface="Futura Condensed"/>
                  <a:cs typeface="Futura Condensed"/>
                </a:rPr>
                <a:t> personas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ideas,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música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código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tomado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prestado</a:t>
              </a:r>
              <a:r>
                <a:rPr lang="en-US" sz="1200" dirty="0" smtClean="0">
                  <a:latin typeface="Futura Condensed"/>
                  <a:cs typeface="Futura Condensed"/>
                </a:rPr>
                <a:t> y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utilizado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4007796" y="5711444"/>
            <a:ext cx="3307404" cy="1696156"/>
            <a:chOff x="3992282" y="2832776"/>
            <a:chExt cx="3307404" cy="1696156"/>
          </a:xfrm>
        </p:grpSpPr>
        <p:sp>
          <p:nvSpPr>
            <p:cNvPr id="64" name="TextBox 63"/>
            <p:cNvSpPr txBox="1"/>
            <p:nvPr/>
          </p:nvSpPr>
          <p:spPr>
            <a:xfrm>
              <a:off x="4089400" y="3328603"/>
              <a:ext cx="3117152" cy="1200329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combinan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personajes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sonidos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partes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elegido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animar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¿Hay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algún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trabajados</a:t>
              </a:r>
              <a:r>
                <a:rPr lang="en-US" sz="1200" dirty="0" smtClean="0">
                  <a:latin typeface="Futura Condensed"/>
                  <a:cs typeface="Futura Condensed"/>
                </a:rPr>
                <a:t> hasta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fecha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encuentren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difícil</a:t>
              </a:r>
              <a:r>
                <a:rPr lang="en-US" sz="1200" dirty="0" smtClean="0">
                  <a:latin typeface="Futura Condensed"/>
                  <a:cs typeface="Futura Condensed"/>
                </a:rPr>
                <a:t> y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atasquen</a:t>
              </a:r>
              <a:r>
                <a:rPr lang="en-US" sz="1200" dirty="0" smtClean="0">
                  <a:latin typeface="Futura Condensed"/>
                  <a:cs typeface="Futura Condensed"/>
                </a:rPr>
                <a:t>?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ayudarlos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1256537" y="691518"/>
            <a:ext cx="5957936" cy="1519659"/>
            <a:chOff x="413705" y="691518"/>
            <a:chExt cx="5957936" cy="1519659"/>
          </a:xfrm>
        </p:grpSpPr>
        <p:sp>
          <p:nvSpPr>
            <p:cNvPr id="9" name="TextBox 8"/>
            <p:cNvSpPr txBox="1"/>
            <p:nvPr/>
          </p:nvSpPr>
          <p:spPr>
            <a:xfrm>
              <a:off x="413705" y="691518"/>
              <a:ext cx="281594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latin typeface="Futura Condensed"/>
                  <a:cs typeface="Futura Condensed"/>
                </a:rPr>
                <a:t>VIDEO </a:t>
              </a:r>
              <a:r>
                <a:rPr lang="en-US" sz="4000" dirty="0" smtClean="0">
                  <a:latin typeface="Futura Condensed"/>
                  <a:cs typeface="Futura Condensed"/>
                </a:rPr>
                <a:t>MUSICAL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71794" y="795405"/>
              <a:ext cx="2999847" cy="1415772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Futura Condensed"/>
                  <a:cs typeface="Futura Condensed"/>
                </a:rPr>
                <a:t>OBJETIVOS</a:t>
              </a:r>
            </a:p>
            <a:p>
              <a:r>
                <a:rPr lang="en-US" sz="1200" dirty="0" smtClean="0">
                  <a:latin typeface="Futura Condensed"/>
                  <a:cs typeface="Futura Condensed"/>
                </a:rPr>
                <a:t>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completar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,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: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Serán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capaces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combine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animación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música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vídeo</a:t>
              </a:r>
              <a:r>
                <a:rPr lang="en-US" sz="1200" dirty="0" smtClean="0">
                  <a:latin typeface="Futura Condensed"/>
                  <a:cs typeface="Futura Condensed"/>
                </a:rPr>
                <a:t> musical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autodirigido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familiarizarán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aún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personajes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disfraces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sonidos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685092" y="1692424"/>
              <a:ext cx="1092200" cy="433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20000"/>
                </a:lnSpc>
              </a:pPr>
              <a:r>
                <a:rPr lang="en-US" sz="1000" baseline="-25000" dirty="0" smtClean="0">
                  <a:latin typeface="Futura Condensed"/>
                  <a:cs typeface="Futura Condensed"/>
                </a:rPr>
                <a:t>TIEMPO PROPUESTO</a:t>
              </a:r>
            </a:p>
            <a:p>
              <a:pPr algn="dist">
                <a:lnSpc>
                  <a:spcPct val="150000"/>
                </a:lnSpc>
              </a:pPr>
              <a:r>
                <a:rPr lang="en-US" sz="1000" dirty="0" smtClean="0">
                  <a:latin typeface="Futura Condensed"/>
                  <a:cs typeface="Futura Condensed"/>
                </a:rPr>
                <a:t>45–60 MINUTOS</a:t>
              </a:r>
            </a:p>
          </p:txBody>
        </p:sp>
        <p:pic>
          <p:nvPicPr>
            <p:cNvPr id="53" name="Picture 52" descr="clock1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500"/>
            <a:stretch/>
          </p:blipFill>
          <p:spPr>
            <a:xfrm>
              <a:off x="1428082" y="1808284"/>
              <a:ext cx="324746" cy="267915"/>
            </a:xfrm>
            <a:prstGeom prst="rect">
              <a:avLst/>
            </a:prstGeom>
          </p:spPr>
        </p:pic>
        <p:grpSp>
          <p:nvGrpSpPr>
            <p:cNvPr id="54" name="Group 53"/>
            <p:cNvGrpSpPr/>
            <p:nvPr/>
          </p:nvGrpSpPr>
          <p:grpSpPr>
            <a:xfrm>
              <a:off x="2819113" y="794340"/>
              <a:ext cx="442062" cy="1123360"/>
              <a:chOff x="2853673" y="794340"/>
              <a:chExt cx="442062" cy="1123360"/>
            </a:xfrm>
          </p:grpSpPr>
          <p:cxnSp>
            <p:nvCxnSpPr>
              <p:cNvPr id="67" name="Straight Connector 66"/>
              <p:cNvCxnSpPr/>
              <p:nvPr/>
            </p:nvCxnSpPr>
            <p:spPr>
              <a:xfrm>
                <a:off x="3074704" y="794340"/>
                <a:ext cx="1" cy="1123360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H="1" flipV="1">
                <a:off x="2853673" y="794755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H="1" flipV="1">
                <a:off x="2853673" y="1912685"/>
                <a:ext cx="221032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flipV="1">
                <a:off x="3074704" y="1343098"/>
                <a:ext cx="221031" cy="2"/>
              </a:xfrm>
              <a:prstGeom prst="line">
                <a:avLst/>
              </a:prstGeom>
              <a:ln w="3175" cmpd="sng">
                <a:solidFill>
                  <a:schemeClr val="tx1"/>
                </a:solidFill>
                <a:prstDash val="dash"/>
                <a:headEnd type="none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" name="Group 72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74" name="TextBox 73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5" name="Straight Connector 74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77" name="Straight Connector 76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79" name="TextBox 78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5" name="TextBox 84"/>
          <p:cNvSpPr txBox="1"/>
          <p:nvPr/>
        </p:nvSpPr>
        <p:spPr>
          <a:xfrm>
            <a:off x="551129" y="8142739"/>
            <a:ext cx="3231204" cy="1754327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Para </a:t>
            </a:r>
            <a:r>
              <a:rPr lang="en-US" sz="1200" dirty="0" err="1" smtClean="0">
                <a:latin typeface="Futura Condensed"/>
                <a:cs typeface="Futura Condensed"/>
              </a:rPr>
              <a:t>personalizar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aún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ayuda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incluyan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canción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favorita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graben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sí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mismos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cantando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tocando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instrumento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utilizando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funciones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pestaña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Sonidos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Pueden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surgir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dudas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reinvenciones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plagio</a:t>
            </a:r>
            <a:r>
              <a:rPr lang="en-US" sz="1200" dirty="0" smtClean="0"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latin typeface="Futura Condensed"/>
                <a:cs typeface="Futura Condensed"/>
              </a:rPr>
              <a:t>realizar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aprovecharse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generar</a:t>
            </a:r>
            <a:r>
              <a:rPr lang="en-US" sz="1200" dirty="0" smtClean="0">
                <a:latin typeface="Futura Condensed"/>
                <a:cs typeface="Futura Condensed"/>
              </a:rPr>
              <a:t> un debate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crédito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atribución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utilizando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página</a:t>
            </a:r>
            <a:r>
              <a:rPr lang="en-US" sz="1200" dirty="0" smtClean="0">
                <a:latin typeface="Futura Condensed"/>
                <a:cs typeface="Futura Condensed"/>
              </a:rPr>
              <a:t> de FAQ de Scratch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reinventar</a:t>
            </a:r>
            <a:r>
              <a:rPr lang="en-US" sz="1200" dirty="0" smtClean="0">
                <a:latin typeface="Futura Condensed"/>
                <a:cs typeface="Futura Condensed"/>
              </a:rPr>
              <a:t>: </a:t>
            </a:r>
            <a:br>
              <a:rPr lang="en-US" sz="1200" dirty="0" smtClean="0">
                <a:latin typeface="Futura Condensed"/>
                <a:cs typeface="Futura Condensed"/>
              </a:rPr>
            </a:br>
            <a:r>
              <a:rPr lang="en-US" sz="1200" dirty="0" smtClean="0">
                <a:latin typeface="Futura Condensed"/>
                <a:cs typeface="Futura Condensed"/>
              </a:rPr>
              <a:t>http</a:t>
            </a:r>
            <a:r>
              <a:rPr lang="en-US" sz="1200" dirty="0">
                <a:latin typeface="Futura Condensed"/>
                <a:cs typeface="Futura Condensed"/>
              </a:rPr>
              <a:t>://scratch.mit.edu/help/faq/#</a:t>
            </a:r>
            <a:r>
              <a:rPr lang="en-US" sz="1200" dirty="0" smtClean="0">
                <a:latin typeface="Futura Condensed"/>
                <a:cs typeface="Futura Condensed"/>
              </a:rPr>
              <a:t>remix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57995" y="2830659"/>
            <a:ext cx="3323543" cy="4375928"/>
            <a:chOff x="457995" y="2830659"/>
            <a:chExt cx="3323543" cy="4375928"/>
          </a:xfrm>
        </p:grpSpPr>
        <p:grpSp>
          <p:nvGrpSpPr>
            <p:cNvPr id="32" name="Group 31"/>
            <p:cNvGrpSpPr/>
            <p:nvPr/>
          </p:nvGrpSpPr>
          <p:grpSpPr>
            <a:xfrm>
              <a:off x="550334" y="3163625"/>
              <a:ext cx="3231204" cy="4042962"/>
              <a:chOff x="515544" y="3163625"/>
              <a:chExt cx="3231204" cy="4042962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515544" y="3328603"/>
                <a:ext cx="3231204" cy="3877984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charset="2"/>
                  <a:buChar char="q"/>
                </a:pP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Presenta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a los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alumnos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la idea de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crear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vídeo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musical con Scratch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combine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música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con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animación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.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Puedes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mostrar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algunos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ejemplos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del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estudio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Music Video.</a:t>
                </a:r>
                <a:endParaRPr lang="en-US" sz="1200" spc="-20" dirty="0">
                  <a:latin typeface="Futura Condensed"/>
                  <a:cs typeface="Futura Condensed"/>
                </a:endParaRPr>
              </a:p>
              <a:p>
                <a:endParaRPr lang="en-US" sz="6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Permite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alumnos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trabajen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en un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proyecto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libre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, con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ficha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Vídeo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Musical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disponible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les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sirva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guía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inspiración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 Anima a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alumnos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crédito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en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página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proyecto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si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han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usado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las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ideas,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música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o 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código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otras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personas.</a:t>
                </a:r>
              </a:p>
              <a:p>
                <a:pPr marL="171450" indent="-171450">
                  <a:buFont typeface="Wingdings" charset="2"/>
                  <a:buChar char="q"/>
                </a:pPr>
                <a:endParaRPr lang="en-US" sz="6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Ayuda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a los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alumnos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a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dar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recibir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opiniones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y feedback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mientras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desarrollan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sus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proyectos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.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Sugerimos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se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realice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en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parejas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con un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compañero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: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haz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los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alumnos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paren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en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medio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de la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actividad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compartan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su</a:t>
                </a:r>
                <a:r>
                  <a:rPr lang="en-US" sz="1200" spc="-1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trabajo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sin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finalizar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con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otra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persona o con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su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grupo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crítica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(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ver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actividad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Grupo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Crítica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de la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unidad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0).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Opcionalmente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,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invita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a los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alumnos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a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añadan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sus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proyectos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al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estudio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Music Video o al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estudio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 de la </a:t>
                </a:r>
                <a:r>
                  <a:rPr lang="en-US" sz="1200" spc="-10" dirty="0" err="1" smtClean="0">
                    <a:latin typeface="Futura Condensed"/>
                    <a:cs typeface="Futura Condensed"/>
                  </a:rPr>
                  <a:t>clase</a:t>
                </a:r>
                <a:r>
                  <a:rPr lang="en-US" sz="1200" spc="-10" dirty="0" smtClean="0">
                    <a:latin typeface="Futura Condensed"/>
                    <a:cs typeface="Futura Condensed"/>
                  </a:rPr>
                  <a:t>.</a:t>
                </a:r>
                <a:endParaRPr lang="en-US" sz="1200" spc="-1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endParaRPr lang="en-US" sz="6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r>
                  <a:rPr lang="en-US" sz="1200" dirty="0" err="1">
                    <a:latin typeface="Futura Condensed"/>
                    <a:cs typeface="Futura Condensed"/>
                  </a:rPr>
                  <a:t>Pide</a:t>
                </a:r>
                <a:r>
                  <a:rPr lang="en-US" sz="1200" dirty="0">
                    <a:latin typeface="Futura Condensed"/>
                    <a:cs typeface="Futura Condensed"/>
                  </a:rPr>
                  <a:t> a los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alumnos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reflexionen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sobre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su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proceso</a:t>
                </a:r>
                <a:r>
                  <a:rPr lang="en-US" sz="1200" dirty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diseño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respondiendo</a:t>
                </a:r>
                <a:r>
                  <a:rPr lang="en-US" sz="1200" dirty="0">
                    <a:latin typeface="Futura Condensed"/>
                    <a:cs typeface="Futura Condensed"/>
                  </a:rPr>
                  <a:t> a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las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preguntas</a:t>
                </a:r>
                <a:r>
                  <a:rPr lang="en-US" sz="1200" dirty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reflexión</a:t>
                </a:r>
                <a:r>
                  <a:rPr lang="en-US" sz="1200" dirty="0">
                    <a:latin typeface="Futura Condensed"/>
                    <a:cs typeface="Futura Condensed"/>
                  </a:rPr>
                  <a:t> en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sus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diarios</a:t>
                </a:r>
                <a:r>
                  <a:rPr lang="en-US" sz="1200" dirty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diseño</a:t>
                </a:r>
                <a:r>
                  <a:rPr lang="en-US" sz="1200" dirty="0">
                    <a:latin typeface="Futura Condensed"/>
                    <a:cs typeface="Futura Condensed"/>
                  </a:rPr>
                  <a:t> o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debatiendo</a:t>
                </a:r>
                <a:r>
                  <a:rPr lang="en-US" sz="1200" dirty="0">
                    <a:latin typeface="Futura Condensed"/>
                    <a:cs typeface="Futura Condensed"/>
                  </a:rPr>
                  <a:t> en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grupo</a:t>
                </a:r>
                <a:r>
                  <a:rPr lang="en-US" sz="1200" dirty="0">
                    <a:latin typeface="Futura Condensed"/>
                    <a:cs typeface="Futura Condensed"/>
                  </a:rPr>
                  <a:t>.</a:t>
                </a: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 flipV="1">
                <a:off x="515544" y="3163625"/>
                <a:ext cx="3231204" cy="838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TextBox 90"/>
            <p:cNvSpPr txBox="1"/>
            <p:nvPr/>
          </p:nvSpPr>
          <p:spPr>
            <a:xfrm>
              <a:off x="457995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52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551129" y="-7273"/>
            <a:ext cx="493776" cy="2791968"/>
            <a:chOff x="551129" y="-7273"/>
            <a:chExt cx="493776" cy="2791968"/>
          </a:xfrm>
        </p:grpSpPr>
        <p:pic>
          <p:nvPicPr>
            <p:cNvPr id="48" name="Picture 47" descr="Unit3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-7273"/>
              <a:ext cx="493776" cy="2791968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2 -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6422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 descr="57-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34" y="5058123"/>
            <a:ext cx="2054830" cy="2637654"/>
          </a:xfrm>
          <a:prstGeom prst="rect">
            <a:avLst/>
          </a:prstGeom>
        </p:spPr>
      </p:pic>
      <p:pic>
        <p:nvPicPr>
          <p:cNvPr id="107" name="Picture 106" descr="Screen Shot 2014-06-02 at 7.09.00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7" b="184"/>
          <a:stretch/>
        </p:blipFill>
        <p:spPr>
          <a:xfrm>
            <a:off x="3552637" y="766737"/>
            <a:ext cx="3708527" cy="2757261"/>
          </a:xfrm>
          <a:prstGeom prst="rect">
            <a:avLst/>
          </a:prstGeom>
        </p:spPr>
      </p:pic>
      <p:grpSp>
        <p:nvGrpSpPr>
          <p:cNvPr id="23" name="Agrupar 22"/>
          <p:cNvGrpSpPr/>
          <p:nvPr/>
        </p:nvGrpSpPr>
        <p:grpSpPr>
          <a:xfrm>
            <a:off x="5497092" y="3867503"/>
            <a:ext cx="1942503" cy="1427941"/>
            <a:chOff x="5497092" y="3867503"/>
            <a:chExt cx="1942503" cy="1427941"/>
          </a:xfrm>
        </p:grpSpPr>
        <p:pic>
          <p:nvPicPr>
            <p:cNvPr id="21" name="Imagen 20" descr="57-2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092" y="3867503"/>
              <a:ext cx="1714112" cy="1199878"/>
            </a:xfrm>
            <a:prstGeom prst="rect">
              <a:avLst/>
            </a:prstGeom>
          </p:spPr>
        </p:pic>
        <p:grpSp>
          <p:nvGrpSpPr>
            <p:cNvPr id="62" name="Group 61"/>
            <p:cNvGrpSpPr/>
            <p:nvPr/>
          </p:nvGrpSpPr>
          <p:grpSpPr>
            <a:xfrm>
              <a:off x="5572735" y="4185798"/>
              <a:ext cx="1866860" cy="1109646"/>
              <a:chOff x="5475137" y="4570084"/>
              <a:chExt cx="1866860" cy="1109646"/>
            </a:xfrm>
          </p:grpSpPr>
          <p:cxnSp>
            <p:nvCxnSpPr>
              <p:cNvPr id="63" name="Straight Arrow Connector 62"/>
              <p:cNvCxnSpPr/>
              <p:nvPr/>
            </p:nvCxnSpPr>
            <p:spPr>
              <a:xfrm flipH="1">
                <a:off x="6052464" y="4570084"/>
                <a:ext cx="210022" cy="192033"/>
              </a:xfrm>
              <a:prstGeom prst="straightConnector1">
                <a:avLst/>
              </a:prstGeom>
              <a:ln w="6350" cmpd="sng">
                <a:solidFill>
                  <a:srgbClr val="000000"/>
                </a:solidFill>
                <a:prstDash val="dash"/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/>
              <p:cNvSpPr txBox="1"/>
              <p:nvPr/>
            </p:nvSpPr>
            <p:spPr>
              <a:xfrm>
                <a:off x="5475137" y="4570084"/>
                <a:ext cx="73993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9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Elige</a:t>
                </a:r>
                <a:r>
                  <a:rPr lang="en-US" sz="9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un </a:t>
                </a:r>
                <a:r>
                  <a:rPr lang="en-US" sz="9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objeto</a:t>
                </a:r>
                <a:r>
                  <a:rPr lang="en-US" sz="9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br>
                  <a:rPr lang="en-US" sz="9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</a:br>
                <a:r>
                  <a:rPr lang="en-US" sz="9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de la </a:t>
                </a:r>
                <a:r>
                  <a:rPr lang="en-US" sz="9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biblioteca</a:t>
                </a:r>
                <a:endParaRPr lang="en-US" sz="9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5698937" y="4938905"/>
                <a:ext cx="975053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9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Pinta</a:t>
                </a:r>
                <a:r>
                  <a:rPr lang="en-US" sz="9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9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tu</a:t>
                </a:r>
                <a:r>
                  <a:rPr lang="en-US" sz="9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9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propio</a:t>
                </a:r>
                <a:r>
                  <a:rPr lang="en-US" sz="9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9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objeto</a:t>
                </a:r>
                <a:endParaRPr lang="en-US" sz="9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5922737" y="5169601"/>
                <a:ext cx="72945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9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Sube</a:t>
                </a:r>
                <a:r>
                  <a:rPr lang="en-US" sz="9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un </a:t>
                </a:r>
                <a:r>
                  <a:rPr lang="en-US" sz="9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objeto</a:t>
                </a:r>
                <a:r>
                  <a:rPr lang="en-US" sz="9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br>
                  <a:rPr lang="en-US" sz="9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</a:br>
                <a:r>
                  <a:rPr lang="en-US" sz="9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de un </a:t>
                </a:r>
                <a:r>
                  <a:rPr lang="en-US" sz="9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archivo</a:t>
                </a:r>
                <a:endParaRPr lang="en-US" sz="9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6146537" y="5448898"/>
                <a:ext cx="1195460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9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Nuevo </a:t>
                </a:r>
                <a:r>
                  <a:rPr lang="en-US" sz="9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objeto</a:t>
                </a:r>
                <a:r>
                  <a:rPr lang="en-US" sz="9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con la </a:t>
                </a:r>
                <a:r>
                  <a:rPr lang="en-US" sz="9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cámara</a:t>
                </a:r>
                <a:endParaRPr lang="en-US" sz="900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69" name="Straight Arrow Connector 68"/>
              <p:cNvCxnSpPr/>
              <p:nvPr/>
            </p:nvCxnSpPr>
            <p:spPr>
              <a:xfrm flipH="1">
                <a:off x="6152005" y="4570084"/>
                <a:ext cx="267996" cy="422885"/>
              </a:xfrm>
              <a:prstGeom prst="straightConnector1">
                <a:avLst/>
              </a:prstGeom>
              <a:ln w="6350" cmpd="sng">
                <a:solidFill>
                  <a:srgbClr val="000000"/>
                </a:solidFill>
                <a:prstDash val="dash"/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/>
              <p:nvPr/>
            </p:nvCxnSpPr>
            <p:spPr>
              <a:xfrm flipH="1">
                <a:off x="6602810" y="4570084"/>
                <a:ext cx="145348" cy="640748"/>
              </a:xfrm>
              <a:prstGeom prst="straightConnector1">
                <a:avLst/>
              </a:prstGeom>
              <a:ln w="6350" cmpd="sng">
                <a:solidFill>
                  <a:srgbClr val="000000"/>
                </a:solidFill>
                <a:prstDash val="dash"/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/>
              <p:nvPr/>
            </p:nvCxnSpPr>
            <p:spPr>
              <a:xfrm>
                <a:off x="7024414" y="4570084"/>
                <a:ext cx="0" cy="881643"/>
              </a:xfrm>
              <a:prstGeom prst="straightConnector1">
                <a:avLst/>
              </a:prstGeom>
              <a:ln w="6350" cmpd="sng">
                <a:solidFill>
                  <a:srgbClr val="000000"/>
                </a:solidFill>
                <a:prstDash val="dash"/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TextBox 6"/>
          <p:cNvSpPr txBox="1"/>
          <p:nvPr/>
        </p:nvSpPr>
        <p:spPr>
          <a:xfrm>
            <a:off x="5380715" y="7673819"/>
            <a:ext cx="287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Futura Condensed"/>
                <a:cs typeface="Futura Condensed"/>
              </a:rPr>
              <a:t>¿HAS ACABADO?</a:t>
            </a:r>
            <a:endParaRPr lang="en-US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5544" y="7556500"/>
            <a:ext cx="2874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TIPS &amp; TRICKS</a:t>
            </a:r>
            <a:endParaRPr lang="en-US" sz="28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135956" y="7894426"/>
            <a:ext cx="287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Futura Condensed"/>
                <a:cs typeface="Futura Condensed"/>
              </a:rPr>
              <a:t>¿HAS ACABADO?</a:t>
            </a:r>
            <a:endParaRPr lang="en-US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7871074"/>
            <a:ext cx="7772399" cy="532604"/>
            <a:chOff x="0" y="7871074"/>
            <a:chExt cx="7772399" cy="532604"/>
          </a:xfrm>
        </p:grpSpPr>
        <p:sp>
          <p:nvSpPr>
            <p:cNvPr id="39" name="Rectangle 38"/>
            <p:cNvSpPr/>
            <p:nvPr/>
          </p:nvSpPr>
          <p:spPr>
            <a:xfrm>
              <a:off x="0" y="7871074"/>
              <a:ext cx="7772399" cy="410457"/>
            </a:xfrm>
            <a:prstGeom prst="rect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Diamond 39"/>
            <p:cNvSpPr/>
            <p:nvPr/>
          </p:nvSpPr>
          <p:spPr>
            <a:xfrm>
              <a:off x="2461036" y="8077594"/>
              <a:ext cx="381000" cy="326084"/>
            </a:xfrm>
            <a:prstGeom prst="diamond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iamond 41"/>
            <p:cNvSpPr/>
            <p:nvPr/>
          </p:nvSpPr>
          <p:spPr>
            <a:xfrm>
              <a:off x="6347235" y="8066025"/>
              <a:ext cx="381000" cy="326084"/>
            </a:xfrm>
            <a:prstGeom prst="diamond">
              <a:avLst/>
            </a:prstGeom>
            <a:solidFill>
              <a:srgbClr val="713CD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0" y="7879206"/>
              <a:ext cx="5303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BLOQUES CON LOS QUE JUGAR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303071" y="7884634"/>
              <a:ext cx="2469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¿HAS ACABADO?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529921" y="6230886"/>
            <a:ext cx="3727355" cy="1513607"/>
            <a:chOff x="3992282" y="2830659"/>
            <a:chExt cx="3307404" cy="1513607"/>
          </a:xfrm>
        </p:grpSpPr>
        <p:sp>
          <p:nvSpPr>
            <p:cNvPr id="46" name="TextBox 45"/>
            <p:cNvSpPr txBox="1"/>
            <p:nvPr/>
          </p:nvSpPr>
          <p:spPr>
            <a:xfrm>
              <a:off x="4089400" y="3328603"/>
              <a:ext cx="3210286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¡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disfraces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ayudar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personajes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tomen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vida</a:t>
              </a:r>
              <a:r>
                <a:rPr lang="en-US" sz="1200" dirty="0" smtClean="0">
                  <a:latin typeface="Futura Condensed"/>
                  <a:cs typeface="Futura Condensed"/>
                </a:rPr>
                <a:t>!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Haz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objetos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interactivos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hagan</a:t>
              </a:r>
              <a:r>
                <a:rPr lang="en-US" sz="1200" dirty="0" smtClean="0">
                  <a:latin typeface="Futura Condensed"/>
                  <a:cs typeface="Futura Condensed"/>
                </a:rPr>
                <a:t> responder a clicks,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teclas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presionadas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eventos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Escribe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instrucciones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página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explicar</a:t>
              </a:r>
              <a:r>
                <a:rPr lang="en-US" sz="1200" dirty="0" smtClean="0">
                  <a:latin typeface="Futura Condensed"/>
                  <a:cs typeface="Futura Condensed"/>
                </a:rPr>
                <a:t> a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gente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interaccionar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992282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COSAS QUE PROBAR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>
            <a:xfrm flipV="1">
              <a:off x="4089400" y="3169213"/>
              <a:ext cx="3210286" cy="2937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/>
          <p:nvPr/>
        </p:nvSpPr>
        <p:spPr>
          <a:xfrm>
            <a:off x="5417236" y="8319752"/>
            <a:ext cx="2229820" cy="1738938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Music Video:</a:t>
            </a:r>
            <a:r>
              <a:rPr lang="en-US" sz="1100" kern="1100" spc="-20" dirty="0" smtClean="0">
                <a:latin typeface="Futura Condensed"/>
                <a:cs typeface="Futura Condensed"/>
              </a:rPr>
              <a:t> </a:t>
            </a:r>
            <a:br>
              <a:rPr lang="en-US" sz="1100" kern="1100" spc="-20" dirty="0" smtClean="0">
                <a:latin typeface="Futura Condensed"/>
                <a:cs typeface="Futura Condensed"/>
              </a:rPr>
            </a:br>
            <a:r>
              <a:rPr lang="en-US" sz="1100" dirty="0" smtClean="0">
                <a:latin typeface="Futura Condensed"/>
                <a:cs typeface="Futura Condensed"/>
              </a:rPr>
              <a:t>http</a:t>
            </a:r>
            <a:r>
              <a:rPr lang="en-US" sz="1100" dirty="0">
                <a:latin typeface="Futura Condensed"/>
                <a:cs typeface="Futura Condensed"/>
              </a:rPr>
              <a:t>://</a:t>
            </a:r>
            <a:r>
              <a:rPr lang="en-US" sz="1100" dirty="0" err="1">
                <a:latin typeface="Futura Condensed"/>
                <a:cs typeface="Futura Condensed"/>
              </a:rPr>
              <a:t>scratch.mit.edu</a:t>
            </a:r>
            <a:r>
              <a:rPr lang="en-US" sz="1100" dirty="0">
                <a:latin typeface="Futura Condensed"/>
                <a:cs typeface="Futura Condensed"/>
              </a:rPr>
              <a:t>/studios/475517</a:t>
            </a:r>
            <a:endParaRPr lang="en-US" sz="1200" kern="1100" spc="-2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Asegúrate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dar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crédito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cualquier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música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,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código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o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trabajo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que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uses en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Desafíate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ti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mismo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para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hacer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más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Crea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propios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personajes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,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sonidos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o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disfraces</a:t>
            </a:r>
            <a:endParaRPr lang="en-US" sz="1200" kern="1100" spc="-20" dirty="0" smtClean="0">
              <a:latin typeface="Futura Condensed"/>
              <a:cs typeface="Futura Condensed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5303071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444500" y="1519776"/>
            <a:ext cx="2348507" cy="1882067"/>
            <a:chOff x="519774" y="1539363"/>
            <a:chExt cx="2348507" cy="1882067"/>
          </a:xfrm>
        </p:grpSpPr>
        <p:sp>
          <p:nvSpPr>
            <p:cNvPr id="10" name="TextBox 9"/>
            <p:cNvSpPr txBox="1"/>
            <p:nvPr/>
          </p:nvSpPr>
          <p:spPr>
            <a:xfrm>
              <a:off x="613831" y="1539363"/>
              <a:ext cx="2159001" cy="738664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¿CÓMO PUEDES COMBINAR ANIMACIÓN CON MÚSICA PARA CREAR TU PROPIO VÍDEO MUSICAL CON SCRATCH?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9774" y="2405767"/>
              <a:ext cx="2348507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explorarás</a:t>
              </a:r>
              <a:r>
                <a:rPr lang="en-US" sz="1200" dirty="0" smtClean="0">
                  <a:latin typeface="Futura Condensed"/>
                  <a:cs typeface="Futura Condensed"/>
                </a:rPr>
                <a:t> ideas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relacionadas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teatro</a:t>
              </a:r>
              <a:r>
                <a:rPr lang="en-US" sz="1200" dirty="0" smtClean="0">
                  <a:latin typeface="Futura Condensed"/>
                  <a:cs typeface="Futura Condensed"/>
                </a:rPr>
                <a:t>,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canción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,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danza</a:t>
              </a:r>
              <a:r>
                <a:rPr lang="en-US" sz="1200" dirty="0" smtClean="0">
                  <a:latin typeface="Futura Condensed"/>
                  <a:cs typeface="Futura Condensed"/>
                </a:rPr>
                <a:t>,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música</a:t>
              </a:r>
              <a:r>
                <a:rPr lang="en-US" sz="1200" dirty="0" smtClean="0">
                  <a:latin typeface="Futura Condensed"/>
                  <a:cs typeface="Futura Condensed"/>
                </a:rPr>
                <a:t>,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dibujo</a:t>
              </a:r>
              <a:r>
                <a:rPr lang="en-US" sz="1200" dirty="0" smtClean="0">
                  <a:latin typeface="Futura Condensed"/>
                  <a:cs typeface="Futura Condensed"/>
                </a:rPr>
                <a:t>,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ilustración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,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fotografía</a:t>
              </a:r>
              <a:r>
                <a:rPr lang="en-US" sz="1200" dirty="0" smtClean="0">
                  <a:latin typeface="Futura Condensed"/>
                  <a:cs typeface="Futura Condensed"/>
                </a:rPr>
                <a:t> y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animación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vídeo</a:t>
              </a:r>
              <a:r>
                <a:rPr lang="en-US" sz="1200" dirty="0" smtClean="0">
                  <a:latin typeface="Futura Condensed"/>
                  <a:cs typeface="Futura Condensed"/>
                </a:rPr>
                <a:t> musical.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28357" y="3857808"/>
            <a:ext cx="2969349" cy="1178357"/>
            <a:chOff x="441661" y="3857808"/>
            <a:chExt cx="2969349" cy="1178357"/>
          </a:xfrm>
        </p:grpSpPr>
        <p:sp>
          <p:nvSpPr>
            <p:cNvPr id="50" name="TextBox 49"/>
            <p:cNvSpPr txBox="1"/>
            <p:nvPr/>
          </p:nvSpPr>
          <p:spPr>
            <a:xfrm>
              <a:off x="457804" y="3857808"/>
              <a:ext cx="2953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COMIENZA POR AQUÍ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41661" y="4194252"/>
              <a:ext cx="2885167" cy="841913"/>
              <a:chOff x="499401" y="4194252"/>
              <a:chExt cx="2885167" cy="841913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99401" y="4232868"/>
                <a:ext cx="2885167" cy="803297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Añade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sonido</a:t>
                </a: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Crea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anima un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personaje</a:t>
                </a:r>
                <a:endParaRPr lang="en-US" sz="12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Haz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interactúen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juntos</a:t>
                </a:r>
                <a:endParaRPr lang="en-US" sz="1200" dirty="0" smtClean="0">
                  <a:latin typeface="Futura Condensed"/>
                  <a:cs typeface="Futura Condensed"/>
                </a:endParaRP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 flipV="1">
                <a:off x="606263" y="4194252"/>
                <a:ext cx="2717679" cy="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9" name="Straight Arrow Connector 48"/>
          <p:cNvCxnSpPr/>
          <p:nvPr/>
        </p:nvCxnSpPr>
        <p:spPr>
          <a:xfrm>
            <a:off x="2793007" y="3090718"/>
            <a:ext cx="759630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2224112" y="4920624"/>
            <a:ext cx="206390" cy="573231"/>
            <a:chOff x="1710684" y="4643960"/>
            <a:chExt cx="861590" cy="370214"/>
          </a:xfrm>
        </p:grpSpPr>
        <p:cxnSp>
          <p:nvCxnSpPr>
            <p:cNvPr id="79" name="Straight Arrow Connector 78"/>
            <p:cNvCxnSpPr/>
            <p:nvPr/>
          </p:nvCxnSpPr>
          <p:spPr>
            <a:xfrm>
              <a:off x="1710684" y="4644820"/>
              <a:ext cx="861590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>
              <a:off x="2563136" y="4643960"/>
              <a:ext cx="0" cy="37021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Agrupar 18"/>
          <p:cNvGrpSpPr/>
          <p:nvPr/>
        </p:nvGrpSpPr>
        <p:grpSpPr>
          <a:xfrm>
            <a:off x="3527787" y="3722078"/>
            <a:ext cx="2008081" cy="927643"/>
            <a:chOff x="3527787" y="3722078"/>
            <a:chExt cx="2008081" cy="927643"/>
          </a:xfrm>
        </p:grpSpPr>
        <p:pic>
          <p:nvPicPr>
            <p:cNvPr id="4" name="Imagen 3" descr="57-1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26"/>
            <a:stretch/>
          </p:blipFill>
          <p:spPr>
            <a:xfrm>
              <a:off x="3527787" y="3722078"/>
              <a:ext cx="1928843" cy="927643"/>
            </a:xfrm>
            <a:prstGeom prst="rect">
              <a:avLst/>
            </a:prstGeom>
          </p:spPr>
        </p:pic>
        <p:grpSp>
          <p:nvGrpSpPr>
            <p:cNvPr id="85" name="Group 84"/>
            <p:cNvGrpSpPr/>
            <p:nvPr/>
          </p:nvGrpSpPr>
          <p:grpSpPr>
            <a:xfrm>
              <a:off x="3742892" y="4025806"/>
              <a:ext cx="1792976" cy="462586"/>
              <a:chOff x="3769044" y="4196063"/>
              <a:chExt cx="1792976" cy="462586"/>
            </a:xfrm>
          </p:grpSpPr>
          <p:cxnSp>
            <p:nvCxnSpPr>
              <p:cNvPr id="86" name="Straight Arrow Connector 85"/>
              <p:cNvCxnSpPr>
                <a:endCxn id="87" idx="1"/>
              </p:cNvCxnSpPr>
              <p:nvPr/>
            </p:nvCxnSpPr>
            <p:spPr>
              <a:xfrm>
                <a:off x="4156104" y="4311479"/>
                <a:ext cx="110369" cy="0"/>
              </a:xfrm>
              <a:prstGeom prst="straightConnector1">
                <a:avLst/>
              </a:prstGeom>
              <a:ln w="6350" cmpd="sng">
                <a:solidFill>
                  <a:schemeClr val="tx1"/>
                </a:solidFill>
                <a:prstDash val="dash"/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TextBox 86"/>
              <p:cNvSpPr txBox="1"/>
              <p:nvPr/>
            </p:nvSpPr>
            <p:spPr>
              <a:xfrm>
                <a:off x="4266473" y="4196063"/>
                <a:ext cx="1295547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9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Sube</a:t>
                </a:r>
                <a:r>
                  <a:rPr lang="en-US" sz="9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9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sonidos</a:t>
                </a:r>
                <a:r>
                  <a:rPr lang="en-US" sz="9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9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desde</a:t>
                </a:r>
                <a:r>
                  <a:rPr lang="en-US" sz="9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un </a:t>
                </a:r>
                <a:r>
                  <a:rPr lang="en-US" sz="9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archivo</a:t>
                </a:r>
                <a:endParaRPr lang="en-US" sz="9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4266473" y="4359308"/>
                <a:ext cx="1133644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9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Graba</a:t>
                </a:r>
                <a:r>
                  <a:rPr lang="en-US" sz="9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9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tus</a:t>
                </a:r>
                <a:r>
                  <a:rPr lang="en-US" sz="9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9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propios</a:t>
                </a:r>
                <a:r>
                  <a:rPr lang="en-US" sz="9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9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sonidos</a:t>
                </a:r>
                <a:endParaRPr lang="en-US" sz="900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89" name="Straight Arrow Connector 88"/>
              <p:cNvCxnSpPr>
                <a:endCxn id="83" idx="1"/>
              </p:cNvCxnSpPr>
              <p:nvPr/>
            </p:nvCxnSpPr>
            <p:spPr>
              <a:xfrm>
                <a:off x="3769044" y="4378265"/>
                <a:ext cx="497429" cy="280384"/>
              </a:xfrm>
              <a:prstGeom prst="straightConnector1">
                <a:avLst/>
              </a:prstGeom>
              <a:ln w="6350" cmpd="sng">
                <a:solidFill>
                  <a:schemeClr val="tx1"/>
                </a:solidFill>
                <a:prstDash val="dash"/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>
                <a:endCxn id="88" idx="1"/>
              </p:cNvCxnSpPr>
              <p:nvPr/>
            </p:nvCxnSpPr>
            <p:spPr>
              <a:xfrm>
                <a:off x="3931499" y="4359308"/>
                <a:ext cx="334974" cy="115416"/>
              </a:xfrm>
              <a:prstGeom prst="straightConnector1">
                <a:avLst/>
              </a:prstGeom>
              <a:ln w="6350" cmpd="sng">
                <a:solidFill>
                  <a:schemeClr val="tx1"/>
                </a:solidFill>
                <a:prstDash val="dash"/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TextBox 82"/>
            <p:cNvSpPr txBox="1"/>
            <p:nvPr/>
          </p:nvSpPr>
          <p:spPr>
            <a:xfrm>
              <a:off x="4240321" y="4372976"/>
              <a:ext cx="1235697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Elige</a:t>
              </a:r>
              <a:r>
                <a:rPr lang="en-US" sz="9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9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sonidos</a:t>
              </a:r>
              <a:r>
                <a:rPr lang="en-US" sz="9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de la </a:t>
              </a:r>
              <a:r>
                <a:rPr lang="en-US" sz="9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biblioteca</a:t>
              </a:r>
              <a:endParaRPr lang="en-US" sz="9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92" name="Straight Arrow Connector 91"/>
          <p:cNvCxnSpPr/>
          <p:nvPr/>
        </p:nvCxnSpPr>
        <p:spPr>
          <a:xfrm>
            <a:off x="1522449" y="4407681"/>
            <a:ext cx="2193721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2224112" y="4674423"/>
            <a:ext cx="3572423" cy="261839"/>
            <a:chOff x="2224112" y="4658791"/>
            <a:chExt cx="3572423" cy="261839"/>
          </a:xfrm>
        </p:grpSpPr>
        <p:cxnSp>
          <p:nvCxnSpPr>
            <p:cNvPr id="91" name="Straight Arrow Connector 90"/>
            <p:cNvCxnSpPr/>
            <p:nvPr/>
          </p:nvCxnSpPr>
          <p:spPr>
            <a:xfrm>
              <a:off x="2224112" y="4658791"/>
              <a:ext cx="3572423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>
              <a:off x="4668781" y="4658791"/>
              <a:ext cx="0" cy="261839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2571138" y="356180"/>
            <a:ext cx="826568" cy="1336089"/>
            <a:chOff x="2571138" y="443435"/>
            <a:chExt cx="651202" cy="1336089"/>
          </a:xfrm>
        </p:grpSpPr>
        <p:grpSp>
          <p:nvGrpSpPr>
            <p:cNvPr id="100" name="Group 99"/>
            <p:cNvGrpSpPr/>
            <p:nvPr/>
          </p:nvGrpSpPr>
          <p:grpSpPr>
            <a:xfrm>
              <a:off x="2571138" y="443435"/>
              <a:ext cx="651202" cy="1336089"/>
              <a:chOff x="2169548" y="4643960"/>
              <a:chExt cx="393589" cy="656327"/>
            </a:xfrm>
          </p:grpSpPr>
          <p:cxnSp>
            <p:nvCxnSpPr>
              <p:cNvPr id="104" name="Straight Arrow Connector 103"/>
              <p:cNvCxnSpPr/>
              <p:nvPr/>
            </p:nvCxnSpPr>
            <p:spPr>
              <a:xfrm>
                <a:off x="2169548" y="4646880"/>
                <a:ext cx="39358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1" name="Straight Arrow Connector 100"/>
            <p:cNvCxnSpPr/>
            <p:nvPr/>
          </p:nvCxnSpPr>
          <p:spPr>
            <a:xfrm>
              <a:off x="2576323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TextBox 105"/>
          <p:cNvSpPr txBox="1"/>
          <p:nvPr/>
        </p:nvSpPr>
        <p:spPr>
          <a:xfrm>
            <a:off x="457199" y="560415"/>
            <a:ext cx="30308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Futura Condensed"/>
                <a:cs typeface="Futura Condensed"/>
              </a:rPr>
              <a:t>VIDEO MUSICAL</a:t>
            </a:r>
          </a:p>
        </p:txBody>
      </p:sp>
      <p:grpSp>
        <p:nvGrpSpPr>
          <p:cNvPr id="108" name="Group 107"/>
          <p:cNvGrpSpPr/>
          <p:nvPr/>
        </p:nvGrpSpPr>
        <p:grpSpPr>
          <a:xfrm>
            <a:off x="3488053" y="4809084"/>
            <a:ext cx="2680274" cy="1567866"/>
            <a:chOff x="3488053" y="4739814"/>
            <a:chExt cx="2680274" cy="1567866"/>
          </a:xfrm>
        </p:grpSpPr>
        <p:pic>
          <p:nvPicPr>
            <p:cNvPr id="109" name="Picture 108" descr="Screen Shot 2014-06-03 at 2.26.59 PM.png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935" b="98646" l="248" r="97522">
                          <a14:foregroundMark x1="16853" y1="41761" x2="16853" y2="41761"/>
                          <a14:foregroundMark x1="48947" y1="37246" x2="48947" y2="37246"/>
                          <a14:foregroundMark x1="22057" y1="86907" x2="22057" y2="869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600"/>
            <a:stretch/>
          </p:blipFill>
          <p:spPr>
            <a:xfrm>
              <a:off x="3488053" y="4739814"/>
              <a:ext cx="1068196" cy="1567866"/>
            </a:xfrm>
            <a:prstGeom prst="rect">
              <a:avLst/>
            </a:prstGeom>
          </p:spPr>
        </p:pic>
        <p:pic>
          <p:nvPicPr>
            <p:cNvPr id="110" name="Picture 109" descr="Screen Shot 2014-06-03 at 2.26.59 PM.png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935" b="98646" l="248" r="97522">
                          <a14:foregroundMark x1="16853" y1="41761" x2="16853" y2="41761"/>
                          <a14:foregroundMark x1="48947" y1="37246" x2="48947" y2="37246"/>
                          <a14:foregroundMark x1="22057" y1="86907" x2="22057" y2="869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542"/>
            <a:stretch/>
          </p:blipFill>
          <p:spPr>
            <a:xfrm>
              <a:off x="5212727" y="4739814"/>
              <a:ext cx="955600" cy="1567866"/>
            </a:xfrm>
            <a:prstGeom prst="rect">
              <a:avLst/>
            </a:prstGeom>
          </p:spPr>
        </p:pic>
        <p:pic>
          <p:nvPicPr>
            <p:cNvPr id="111" name="Picture 110" descr="Screen Shot 2014-06-03 at 2.26.59 PM.png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935" b="98646" l="248" r="97522">
                          <a14:foregroundMark x1="16853" y1="41761" x2="16853" y2="41761"/>
                          <a14:foregroundMark x1="48947" y1="37246" x2="48947" y2="37246"/>
                          <a14:foregroundMark x1="22057" y1="86907" x2="22057" y2="869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457" r="39888"/>
            <a:stretch/>
          </p:blipFill>
          <p:spPr>
            <a:xfrm>
              <a:off x="4603800" y="4739814"/>
              <a:ext cx="561375" cy="1567866"/>
            </a:xfrm>
            <a:prstGeom prst="rect">
              <a:avLst/>
            </a:prstGeom>
          </p:spPr>
        </p:pic>
      </p:grpSp>
      <p:cxnSp>
        <p:nvCxnSpPr>
          <p:cNvPr id="112" name="Straight Arrow Connector 111"/>
          <p:cNvCxnSpPr/>
          <p:nvPr/>
        </p:nvCxnSpPr>
        <p:spPr>
          <a:xfrm>
            <a:off x="2104746" y="5493862"/>
            <a:ext cx="325756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headEnd type="triangl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Imagen 26" descr="57-4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9" y="8545076"/>
            <a:ext cx="5200744" cy="131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976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54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854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0" y="1669302"/>
            <a:ext cx="7839859" cy="47958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457199" y="2387616"/>
            <a:ext cx="3247603" cy="256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Para </a:t>
            </a:r>
            <a:r>
              <a:rPr lang="en-US" sz="1400" dirty="0" err="1" smtClean="0">
                <a:latin typeface="Futura Condensed"/>
                <a:cs typeface="Futura Condensed"/>
              </a:rPr>
              <a:t>ayudarte</a:t>
            </a:r>
            <a:r>
              <a:rPr lang="en-US" sz="1400" dirty="0" smtClean="0">
                <a:latin typeface="Futura Condensed"/>
                <a:cs typeface="Futura Condensed"/>
              </a:rPr>
              <a:t> a </a:t>
            </a:r>
            <a:r>
              <a:rPr lang="en-US" sz="1400" dirty="0" err="1" smtClean="0">
                <a:latin typeface="Futura Condensed"/>
                <a:cs typeface="Futura Condensed"/>
              </a:rPr>
              <a:t>que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te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sumerjas</a:t>
            </a:r>
            <a:r>
              <a:rPr lang="en-US" sz="1400" dirty="0" smtClean="0">
                <a:latin typeface="Futura Condensed"/>
                <a:cs typeface="Futura Condensed"/>
              </a:rPr>
              <a:t> lo </a:t>
            </a:r>
            <a:r>
              <a:rPr lang="en-US" sz="1400" dirty="0" err="1" smtClean="0">
                <a:latin typeface="Futura Condensed"/>
                <a:cs typeface="Futura Condensed"/>
              </a:rPr>
              <a:t>más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rápido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posible</a:t>
            </a:r>
            <a:r>
              <a:rPr lang="en-US" sz="1400" dirty="0" smtClean="0">
                <a:latin typeface="Futura Condensed"/>
                <a:cs typeface="Futura Condensed"/>
              </a:rPr>
              <a:t> en el </a:t>
            </a:r>
            <a:r>
              <a:rPr lang="en-US" sz="1400" dirty="0" err="1" smtClean="0">
                <a:latin typeface="Futura Condensed"/>
                <a:cs typeface="Futura Condensed"/>
              </a:rPr>
              <a:t>mundo</a:t>
            </a:r>
            <a:r>
              <a:rPr lang="en-US" sz="1400" dirty="0" smtClean="0">
                <a:latin typeface="Futura Condensed"/>
                <a:cs typeface="Futura Condensed"/>
              </a:rPr>
              <a:t> de la </a:t>
            </a:r>
            <a:r>
              <a:rPr lang="en-US" sz="1400" dirty="0" err="1" smtClean="0">
                <a:latin typeface="Futura Condensed"/>
                <a:cs typeface="Futura Condensed"/>
              </a:rPr>
              <a:t>informática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creativa</a:t>
            </a:r>
            <a:r>
              <a:rPr lang="en-US" sz="1400" dirty="0" smtClean="0"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latin typeface="Futura Condensed"/>
                <a:cs typeface="Futura Condensed"/>
              </a:rPr>
              <a:t>hemos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reunido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las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respuestas</a:t>
            </a:r>
            <a:r>
              <a:rPr lang="en-US" sz="1400" dirty="0" smtClean="0">
                <a:latin typeface="Futura Condensed"/>
                <a:cs typeface="Futura Condensed"/>
              </a:rPr>
              <a:t> a </a:t>
            </a:r>
            <a:r>
              <a:rPr lang="en-US" sz="1400" dirty="0" err="1" smtClean="0">
                <a:latin typeface="Futura Condensed"/>
                <a:cs typeface="Futura Condensed"/>
              </a:rPr>
              <a:t>ocho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preguntas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frecuentes</a:t>
            </a:r>
            <a:r>
              <a:rPr lang="en-US" sz="1400" dirty="0" smtClean="0">
                <a:latin typeface="Futura Condensed"/>
                <a:cs typeface="Futura Condensed"/>
              </a:rPr>
              <a:t>:</a:t>
            </a:r>
          </a:p>
          <a:p>
            <a:endParaRPr lang="en-US" sz="700" dirty="0">
              <a:latin typeface="Futura Condensed"/>
              <a:cs typeface="Futura Condensed"/>
            </a:endParaRPr>
          </a:p>
          <a:p>
            <a:pPr lvl="0"/>
            <a:r>
              <a:rPr lang="en-US" sz="1400" dirty="0" smtClean="0">
                <a:latin typeface="Futura Condensed"/>
                <a:cs typeface="Futura Condensed"/>
              </a:rPr>
              <a:t>1.  ¿</a:t>
            </a:r>
            <a:r>
              <a:rPr lang="en-US" sz="1400" dirty="0" err="1" smtClean="0">
                <a:latin typeface="Futura Condensed"/>
                <a:cs typeface="Futura Condensed"/>
              </a:rPr>
              <a:t>Qué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es</a:t>
            </a:r>
            <a:r>
              <a:rPr lang="en-US" sz="1400" dirty="0" smtClean="0">
                <a:latin typeface="Futura Condensed"/>
                <a:cs typeface="Futura Condensed"/>
              </a:rPr>
              <a:t> la </a:t>
            </a:r>
            <a:r>
              <a:rPr lang="en-US" sz="1400" dirty="0" err="1" smtClean="0">
                <a:latin typeface="Futura Condensed"/>
                <a:cs typeface="Futura Condensed"/>
              </a:rPr>
              <a:t>informática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creativa</a:t>
            </a:r>
            <a:r>
              <a:rPr lang="en-US" sz="1400" dirty="0" smtClean="0">
                <a:latin typeface="Futura Condensed"/>
                <a:cs typeface="Futura Condensed"/>
              </a:rPr>
              <a:t>?</a:t>
            </a:r>
          </a:p>
          <a:p>
            <a:pPr lvl="0"/>
            <a:r>
              <a:rPr lang="en-US" sz="1400" dirty="0" smtClean="0">
                <a:latin typeface="Futura Condensed"/>
                <a:cs typeface="Futura Condensed"/>
              </a:rPr>
              <a:t>2.  ¿</a:t>
            </a:r>
            <a:r>
              <a:rPr lang="en-US" sz="1400" dirty="0" err="1" smtClean="0">
                <a:latin typeface="Futura Condensed"/>
                <a:cs typeface="Futura Condensed"/>
              </a:rPr>
              <a:t>Qué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es</a:t>
            </a:r>
            <a:r>
              <a:rPr lang="en-US" sz="1400" dirty="0" smtClean="0">
                <a:latin typeface="Futura Condensed"/>
                <a:cs typeface="Futura Condensed"/>
              </a:rPr>
              <a:t> Scratch?</a:t>
            </a:r>
          </a:p>
          <a:p>
            <a:pPr lvl="0"/>
            <a:r>
              <a:rPr lang="en-US" sz="1400" dirty="0" smtClean="0">
                <a:latin typeface="Futura Condensed"/>
                <a:cs typeface="Futura Condensed"/>
              </a:rPr>
              <a:t>3.  ¿</a:t>
            </a:r>
            <a:r>
              <a:rPr lang="en-US" sz="1400" dirty="0" err="1" smtClean="0">
                <a:latin typeface="Futura Condensed"/>
                <a:cs typeface="Futura Condensed"/>
              </a:rPr>
              <a:t>Qué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esta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guía</a:t>
            </a:r>
            <a:r>
              <a:rPr lang="en-US" sz="1400" dirty="0" smtClean="0">
                <a:latin typeface="Futura Condensed"/>
                <a:cs typeface="Futura Condensed"/>
              </a:rPr>
              <a:t>?</a:t>
            </a:r>
            <a:br>
              <a:rPr lang="en-US" sz="1400" dirty="0" smtClean="0">
                <a:latin typeface="Futura Condensed"/>
                <a:cs typeface="Futura Condensed"/>
              </a:rPr>
            </a:br>
            <a:r>
              <a:rPr lang="en-US" sz="1400" dirty="0" smtClean="0">
                <a:latin typeface="Futura Condensed"/>
                <a:cs typeface="Futura Condensed"/>
              </a:rPr>
              <a:t>4.  ¿Para </a:t>
            </a:r>
            <a:r>
              <a:rPr lang="en-US" sz="1400" dirty="0" err="1" smtClean="0">
                <a:latin typeface="Futura Condensed"/>
                <a:cs typeface="Futura Condensed"/>
              </a:rPr>
              <a:t>quién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esta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guía</a:t>
            </a:r>
            <a:r>
              <a:rPr lang="en-US" sz="1400" dirty="0" smtClean="0">
                <a:latin typeface="Futura Condensed"/>
                <a:cs typeface="Futura Condensed"/>
              </a:rPr>
              <a:t>?</a:t>
            </a:r>
          </a:p>
          <a:p>
            <a:pPr lvl="0"/>
            <a:r>
              <a:rPr lang="en-US" sz="1400" dirty="0" smtClean="0">
                <a:latin typeface="Futura Condensed"/>
                <a:cs typeface="Futura Condensed"/>
              </a:rPr>
              <a:t>5.  ¿</a:t>
            </a:r>
            <a:r>
              <a:rPr lang="en-US" sz="1400" dirty="0" err="1" smtClean="0">
                <a:latin typeface="Futura Condensed"/>
                <a:cs typeface="Futura Condensed"/>
              </a:rPr>
              <a:t>Qué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necesito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para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poder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usar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esta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guía</a:t>
            </a:r>
            <a:r>
              <a:rPr lang="en-US" sz="1400" dirty="0" smtClean="0">
                <a:latin typeface="Futura Condensed"/>
                <a:cs typeface="Futura Condensed"/>
              </a:rPr>
              <a:t>?</a:t>
            </a:r>
          </a:p>
          <a:p>
            <a:pPr lvl="0"/>
            <a:r>
              <a:rPr lang="en-US" sz="1400" dirty="0" smtClean="0">
                <a:latin typeface="Futura Condensed"/>
                <a:cs typeface="Futura Condensed"/>
              </a:rPr>
              <a:t>6.  ¿</a:t>
            </a:r>
            <a:r>
              <a:rPr lang="en-US" sz="1400" dirty="0" err="1" smtClean="0">
                <a:latin typeface="Futura Condensed"/>
                <a:cs typeface="Futura Condensed"/>
              </a:rPr>
              <a:t>Qué</a:t>
            </a:r>
            <a:r>
              <a:rPr lang="en-US" sz="1400" dirty="0" smtClean="0">
                <a:latin typeface="Futura Condensed"/>
                <a:cs typeface="Futura Condensed"/>
              </a:rPr>
              <a:t> se </a:t>
            </a:r>
            <a:r>
              <a:rPr lang="en-US" sz="1400" dirty="0" err="1" smtClean="0">
                <a:latin typeface="Futura Condensed"/>
                <a:cs typeface="Futura Condensed"/>
              </a:rPr>
              <a:t>incluye</a:t>
            </a:r>
            <a:r>
              <a:rPr lang="en-US" sz="1400" dirty="0" smtClean="0">
                <a:latin typeface="Futura Condensed"/>
                <a:cs typeface="Futura Condensed"/>
              </a:rPr>
              <a:t> en </a:t>
            </a:r>
            <a:r>
              <a:rPr lang="en-US" sz="1400" dirty="0" err="1" smtClean="0">
                <a:latin typeface="Futura Condensed"/>
                <a:cs typeface="Futura Condensed"/>
              </a:rPr>
              <a:t>esta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guía</a:t>
            </a:r>
            <a:r>
              <a:rPr lang="en-US" sz="1400" dirty="0" smtClean="0">
                <a:latin typeface="Futura Condensed"/>
                <a:cs typeface="Futura Condensed"/>
              </a:rPr>
              <a:t>?</a:t>
            </a:r>
            <a:br>
              <a:rPr lang="en-US" sz="1400" dirty="0" smtClean="0">
                <a:latin typeface="Futura Condensed"/>
                <a:cs typeface="Futura Condensed"/>
              </a:rPr>
            </a:br>
            <a:r>
              <a:rPr lang="en-US" sz="1400" dirty="0" smtClean="0">
                <a:latin typeface="Futura Condensed"/>
                <a:cs typeface="Futura Condensed"/>
              </a:rPr>
              <a:t>7.  ¿</a:t>
            </a:r>
            <a:r>
              <a:rPr lang="en-US" sz="1400" dirty="0" err="1" smtClean="0">
                <a:latin typeface="Futura Condensed"/>
                <a:cs typeface="Futura Condensed"/>
              </a:rPr>
              <a:t>Cómo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debe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usarse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esta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guía</a:t>
            </a:r>
            <a:r>
              <a:rPr lang="en-US" sz="1400" dirty="0" smtClean="0">
                <a:latin typeface="Futura Condensed"/>
                <a:cs typeface="Futura Condensed"/>
              </a:rPr>
              <a:t>?</a:t>
            </a:r>
          </a:p>
          <a:p>
            <a:pPr lvl="0"/>
            <a:r>
              <a:rPr lang="en-US" sz="1400" dirty="0" smtClean="0">
                <a:latin typeface="Futura Condensed"/>
                <a:cs typeface="Futura Condensed"/>
              </a:rPr>
              <a:t>8.  ¿De </a:t>
            </a:r>
            <a:r>
              <a:rPr lang="en-US" sz="1400" dirty="0" err="1" smtClean="0">
                <a:latin typeface="Futura Condensed"/>
                <a:cs typeface="Futura Condensed"/>
              </a:rPr>
              <a:t>dónde</a:t>
            </a:r>
            <a:r>
              <a:rPr lang="en-US" sz="1400" dirty="0" smtClean="0">
                <a:latin typeface="Futura Condensed"/>
                <a:cs typeface="Futura Condensed"/>
              </a:rPr>
              <a:t> sale </a:t>
            </a:r>
            <a:r>
              <a:rPr lang="en-US" sz="1400" dirty="0" err="1" smtClean="0">
                <a:latin typeface="Futura Condensed"/>
                <a:cs typeface="Futura Condensed"/>
              </a:rPr>
              <a:t>esta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guía</a:t>
            </a:r>
            <a:r>
              <a:rPr lang="en-US" sz="1400" dirty="0" smtClean="0">
                <a:latin typeface="Futura Condensed"/>
                <a:cs typeface="Futura Condensed"/>
              </a:rPr>
              <a:t>?</a:t>
            </a:r>
            <a:endParaRPr lang="en-US" sz="1400" dirty="0">
              <a:latin typeface="Futura Condensed"/>
              <a:cs typeface="Futura Condensed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57199" y="464006"/>
            <a:ext cx="3649274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ANTECEDENTES</a:t>
            </a:r>
          </a:p>
        </p:txBody>
      </p:sp>
      <p:sp>
        <p:nvSpPr>
          <p:cNvPr id="80" name="Oval Callout 79"/>
          <p:cNvSpPr/>
          <p:nvPr/>
        </p:nvSpPr>
        <p:spPr>
          <a:xfrm rot="20968875" flipH="1">
            <a:off x="3816921" y="1090562"/>
            <a:ext cx="3726456" cy="3591135"/>
          </a:xfrm>
          <a:prstGeom prst="wedgeEllipseCallout">
            <a:avLst>
              <a:gd name="adj1" fmla="val -41492"/>
              <a:gd name="adj2" fmla="val 52914"/>
            </a:avLst>
          </a:prstGeom>
          <a:solidFill>
            <a:srgbClr val="D9D9D9"/>
          </a:solidFill>
          <a:ln w="1143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3150" kern="13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¡</a:t>
            </a:r>
            <a:r>
              <a:rPr lang="en-US" sz="3150" kern="13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Bienvenido</a:t>
            </a:r>
            <a:r>
              <a:rPr lang="en-US" sz="3150" kern="13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a la </a:t>
            </a:r>
            <a:r>
              <a:rPr lang="en-US" sz="3150" kern="13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guía</a:t>
            </a:r>
            <a:r>
              <a:rPr lang="en-US" sz="3150" kern="13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del curriculum de </a:t>
            </a:r>
            <a:r>
              <a:rPr lang="en-US" sz="3150" kern="13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informática</a:t>
            </a:r>
            <a:r>
              <a:rPr lang="en-US" sz="3150" kern="13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 </a:t>
            </a:r>
            <a:r>
              <a:rPr lang="en-US" sz="3150" kern="1300" dirty="0" err="1" smtClean="0">
                <a:solidFill>
                  <a:schemeClr val="tx1"/>
                </a:solidFill>
                <a:latin typeface="Futura Condensed"/>
                <a:cs typeface="Futura Condensed"/>
              </a:rPr>
              <a:t>creativa</a:t>
            </a:r>
            <a:r>
              <a:rPr lang="en-US" sz="3150" kern="1300" dirty="0" smtClean="0">
                <a:solidFill>
                  <a:schemeClr val="tx1"/>
                </a:solidFill>
                <a:latin typeface="Futura Condensed"/>
                <a:cs typeface="Futura Condensed"/>
              </a:rPr>
              <a:t>!</a:t>
            </a:r>
            <a:endParaRPr lang="en-US" sz="3150" kern="1300" dirty="0">
              <a:solidFill>
                <a:schemeClr val="tx1"/>
              </a:solidFill>
              <a:latin typeface="Futura Condensed"/>
              <a:cs typeface="Futura Condensed"/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454289" y="6086703"/>
            <a:ext cx="6858477" cy="3545435"/>
            <a:chOff x="-7635890" y="6081959"/>
            <a:chExt cx="6858477" cy="3545435"/>
          </a:xfrm>
        </p:grpSpPr>
        <p:grpSp>
          <p:nvGrpSpPr>
            <p:cNvPr id="82" name="Group 81"/>
            <p:cNvGrpSpPr/>
            <p:nvPr/>
          </p:nvGrpSpPr>
          <p:grpSpPr>
            <a:xfrm>
              <a:off x="-7635890" y="6081959"/>
              <a:ext cx="2083134" cy="1385948"/>
              <a:chOff x="-5136318" y="464008"/>
              <a:chExt cx="3051033" cy="2246945"/>
            </a:xfrm>
          </p:grpSpPr>
          <p:pic>
            <p:nvPicPr>
              <p:cNvPr id="91" name="Picture 90" descr="Screen Shot 2014-07-30 at 4.28.12 PM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099841" y="1951063"/>
                <a:ext cx="993315" cy="759057"/>
              </a:xfrm>
              <a:prstGeom prst="rect">
                <a:avLst/>
              </a:prstGeom>
              <a:ln w="19050" cmpd="sng">
                <a:solidFill>
                  <a:schemeClr val="bg1"/>
                </a:solidFill>
              </a:ln>
            </p:spPr>
          </p:pic>
          <p:pic>
            <p:nvPicPr>
              <p:cNvPr id="92" name="Picture 91" descr="Screen Shot 2014-07-30 at 4.33.22 PM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117009" y="464008"/>
                <a:ext cx="1012781" cy="707993"/>
              </a:xfrm>
              <a:prstGeom prst="rect">
                <a:avLst/>
              </a:prstGeom>
              <a:ln w="19050" cmpd="sng">
                <a:solidFill>
                  <a:schemeClr val="bg1"/>
                </a:solidFill>
              </a:ln>
            </p:spPr>
          </p:pic>
          <p:pic>
            <p:nvPicPr>
              <p:cNvPr id="93" name="Picture 92" descr="Screen Shot 2014-07-30 at 4.33.47 PM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136317" y="1198318"/>
                <a:ext cx="993315" cy="709966"/>
              </a:xfrm>
              <a:prstGeom prst="rect">
                <a:avLst/>
              </a:prstGeom>
              <a:ln w="19050" cmpd="sng">
                <a:solidFill>
                  <a:schemeClr val="bg1"/>
                </a:solidFill>
              </a:ln>
            </p:spPr>
          </p:pic>
          <p:pic>
            <p:nvPicPr>
              <p:cNvPr id="94" name="Picture 93" descr="Screen Shot 2014-07-30 at 4.36.01 PM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136318" y="464008"/>
                <a:ext cx="993315" cy="706021"/>
              </a:xfrm>
              <a:prstGeom prst="rect">
                <a:avLst/>
              </a:prstGeom>
              <a:ln w="19050" cmpd="sng">
                <a:solidFill>
                  <a:schemeClr val="bg1"/>
                </a:solidFill>
              </a:ln>
            </p:spPr>
          </p:pic>
          <p:pic>
            <p:nvPicPr>
              <p:cNvPr id="95" name="Picture 94" descr="Screen Shot 2014-07-30 at 4.34.38 PM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076486" y="464008"/>
                <a:ext cx="991201" cy="706021"/>
              </a:xfrm>
              <a:prstGeom prst="rect">
                <a:avLst/>
              </a:prstGeom>
              <a:ln w="19050" cmpd="sng">
                <a:solidFill>
                  <a:schemeClr val="bg1"/>
                </a:solidFill>
              </a:ln>
            </p:spPr>
          </p:pic>
          <p:pic>
            <p:nvPicPr>
              <p:cNvPr id="96" name="Picture 95" descr="Screen Shot 2014-07-30 at 4.39.06 PM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076486" y="1940519"/>
                <a:ext cx="984856" cy="763286"/>
              </a:xfrm>
              <a:prstGeom prst="rect">
                <a:avLst/>
              </a:prstGeom>
              <a:ln w="19050" cmpd="sng">
                <a:solidFill>
                  <a:schemeClr val="bg1"/>
                </a:solidFill>
              </a:ln>
            </p:spPr>
          </p:pic>
          <p:pic>
            <p:nvPicPr>
              <p:cNvPr id="97" name="Picture 96" descr="Screen Shot 2014-07-30 at 4.38.01 PM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076486" y="1202263"/>
                <a:ext cx="984854" cy="706021"/>
              </a:xfrm>
              <a:prstGeom prst="rect">
                <a:avLst/>
              </a:prstGeom>
              <a:ln w="19050" cmpd="sng">
                <a:solidFill>
                  <a:schemeClr val="bg1"/>
                </a:solidFill>
              </a:ln>
            </p:spPr>
          </p:pic>
          <p:pic>
            <p:nvPicPr>
              <p:cNvPr id="98" name="Picture 97" descr="Screen Shot 2014-07-30 at 4.37.29 PM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099841" y="1198318"/>
                <a:ext cx="993315" cy="709966"/>
              </a:xfrm>
              <a:prstGeom prst="rect">
                <a:avLst/>
              </a:prstGeom>
              <a:ln w="19050" cmpd="sng">
                <a:solidFill>
                  <a:schemeClr val="bg1"/>
                </a:solidFill>
              </a:ln>
            </p:spPr>
          </p:pic>
          <p:pic>
            <p:nvPicPr>
              <p:cNvPr id="99" name="Picture 98" descr="Screen Shot 2014-07-30 at 4.43.16 PM.png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136317" y="1951063"/>
                <a:ext cx="993315" cy="759890"/>
              </a:xfrm>
              <a:prstGeom prst="rect">
                <a:avLst/>
              </a:prstGeom>
              <a:ln w="19050" cmpd="sng">
                <a:solidFill>
                  <a:schemeClr val="bg1"/>
                </a:solidFill>
              </a:ln>
            </p:spPr>
          </p:pic>
        </p:grpSp>
        <p:grpSp>
          <p:nvGrpSpPr>
            <p:cNvPr id="83" name="Group 82"/>
            <p:cNvGrpSpPr/>
            <p:nvPr/>
          </p:nvGrpSpPr>
          <p:grpSpPr>
            <a:xfrm>
              <a:off x="-7632980" y="6081959"/>
              <a:ext cx="6855567" cy="3545435"/>
              <a:chOff x="-7632980" y="6081959"/>
              <a:chExt cx="6855567" cy="3545435"/>
            </a:xfrm>
          </p:grpSpPr>
          <p:sp>
            <p:nvSpPr>
              <p:cNvPr id="84" name="TextBox 83"/>
              <p:cNvSpPr txBox="1"/>
              <p:nvPr/>
            </p:nvSpPr>
            <p:spPr>
              <a:xfrm>
                <a:off x="-7632980" y="7501610"/>
                <a:ext cx="2085341" cy="2123658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just"/>
                <a:r>
                  <a:rPr lang="en-US" sz="1200" b="1" dirty="0" smtClean="0">
                    <a:latin typeface="Futura Condensed"/>
                    <a:cs typeface="Futura Condensed"/>
                  </a:rPr>
                  <a:t>La </a:t>
                </a:r>
                <a:r>
                  <a:rPr lang="en-US" sz="1200" b="1" dirty="0" err="1" smtClean="0">
                    <a:latin typeface="Futura Condensed"/>
                    <a:cs typeface="Futura Condensed"/>
                  </a:rPr>
                  <a:t>informática</a:t>
                </a:r>
                <a:r>
                  <a:rPr lang="en-US" sz="1200" b="1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b="1" dirty="0" err="1" smtClean="0">
                    <a:latin typeface="Futura Condensed"/>
                    <a:cs typeface="Futura Condensed"/>
                  </a:rPr>
                  <a:t>creativa</a:t>
                </a:r>
                <a:r>
                  <a:rPr lang="en-US" sz="1200" b="1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b="1" dirty="0" err="1" smtClean="0">
                    <a:latin typeface="Futura Condensed"/>
                    <a:cs typeface="Futura Condensed"/>
                  </a:rPr>
                  <a:t>va</a:t>
                </a:r>
                <a:r>
                  <a:rPr lang="en-US" sz="1200" b="1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b="1" dirty="0" err="1" smtClean="0">
                    <a:latin typeface="Futura Condensed"/>
                    <a:cs typeface="Futura Condensed"/>
                  </a:rPr>
                  <a:t>creatividad</a:t>
                </a:r>
                <a:r>
                  <a:rPr lang="en-US" sz="1200" b="1" dirty="0" smtClean="0">
                    <a:latin typeface="Futura Condensed"/>
                    <a:cs typeface="Futura Condensed"/>
                  </a:rPr>
                  <a:t>.  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Durante mucho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tiempo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,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informática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otros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campos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relacionados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con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computación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han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sido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presentados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a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jóvenes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forma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no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conectaban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con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sus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intrereses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valores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–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enfatizando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detalles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técnicos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sobre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su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potencial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creativo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informática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creativa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permite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desarrollar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conexiones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personales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con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informática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haciendo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uso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creatividad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,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imaginación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intereses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personales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  <a:endParaRPr lang="en-US" sz="1200" dirty="0">
                  <a:latin typeface="Futura Condensed"/>
                  <a:cs typeface="Futura Condensed"/>
                </a:endParaRPr>
              </a:p>
            </p:txBody>
          </p:sp>
          <p:grpSp>
            <p:nvGrpSpPr>
              <p:cNvPr id="85" name="Group 84"/>
              <p:cNvGrpSpPr/>
              <p:nvPr/>
            </p:nvGrpSpPr>
            <p:grpSpPr>
              <a:xfrm>
                <a:off x="-5240629" y="6081959"/>
                <a:ext cx="2086571" cy="3543312"/>
                <a:chOff x="2849551" y="6008696"/>
                <a:chExt cx="2086571" cy="3543312"/>
              </a:xfrm>
            </p:grpSpPr>
            <p:pic>
              <p:nvPicPr>
                <p:cNvPr id="89" name="Picture 88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rightnessContrast bright="4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49551" y="6008696"/>
                  <a:ext cx="2086571" cy="1381538"/>
                </a:xfrm>
                <a:prstGeom prst="rect">
                  <a:avLst/>
                </a:prstGeom>
              </p:spPr>
            </p:pic>
            <p:sp>
              <p:nvSpPr>
                <p:cNvPr id="90" name="TextBox 89"/>
                <p:cNvSpPr txBox="1"/>
                <p:nvPr/>
              </p:nvSpPr>
              <p:spPr>
                <a:xfrm>
                  <a:off x="2850781" y="7428350"/>
                  <a:ext cx="2085341" cy="2123658"/>
                </a:xfrm>
                <a:prstGeom prst="rect">
                  <a:avLst/>
                </a:prstGeom>
                <a:noFill/>
              </p:spPr>
              <p:txBody>
                <a:bodyPr wrap="square" lIns="0" rIns="0" rtlCol="0">
                  <a:spAutoFit/>
                </a:bodyPr>
                <a:lstStyle/>
                <a:p>
                  <a:pPr algn="just"/>
                  <a:r>
                    <a:rPr lang="en-US" sz="1200" b="1" dirty="0" smtClean="0">
                      <a:latin typeface="Futura Condensed"/>
                      <a:cs typeface="Futura Condensed"/>
                    </a:rPr>
                    <a:t>La </a:t>
                  </a:r>
                  <a:r>
                    <a:rPr lang="en-US" sz="1200" b="1" dirty="0" err="1" smtClean="0">
                      <a:latin typeface="Futura Condensed"/>
                      <a:cs typeface="Futura Condensed"/>
                    </a:rPr>
                    <a:t>informática</a:t>
                  </a:r>
                  <a:r>
                    <a:rPr lang="en-US" sz="1200" b="1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b="1" dirty="0" err="1" smtClean="0">
                      <a:latin typeface="Futura Condensed"/>
                      <a:cs typeface="Futura Condensed"/>
                    </a:rPr>
                    <a:t>creativa</a:t>
                  </a:r>
                  <a:r>
                    <a:rPr lang="en-US" sz="1200" b="1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b="1" dirty="0" err="1" smtClean="0">
                      <a:latin typeface="Futura Condensed"/>
                      <a:cs typeface="Futura Condensed"/>
                    </a:rPr>
                    <a:t>va</a:t>
                  </a:r>
                  <a:r>
                    <a:rPr lang="en-US" sz="1200" b="1" dirty="0" smtClean="0">
                      <a:latin typeface="Futura Condensed"/>
                      <a:cs typeface="Futura Condensed"/>
                    </a:rPr>
                    <a:t> de </a:t>
                  </a:r>
                  <a:r>
                    <a:rPr lang="en-US" sz="1200" b="1" dirty="0" err="1" smtClean="0">
                      <a:latin typeface="Futura Condensed"/>
                      <a:cs typeface="Futura Condensed"/>
                    </a:rPr>
                    <a:t>empoderamiento</a:t>
                  </a:r>
                  <a:r>
                    <a:rPr lang="en-US" sz="1200" b="1" dirty="0" smtClean="0">
                      <a:latin typeface="Futura Condensed"/>
                      <a:cs typeface="Futura Condensed"/>
                    </a:rPr>
                    <a:t>.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Muchos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jóvenes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con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acceso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a un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ordenador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participan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más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como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consumidores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y no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como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diseñadores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o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creadores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. La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informática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creativa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enfatiza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el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conocimiento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,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las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prácticas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y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las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alfabetizaciones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fundamentales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que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los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jóvenes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necesitan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para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crear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los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tipos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de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creaciones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informáticas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, multimedia,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dinámicas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e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interactivas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,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como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las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que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disfrutan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en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su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día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a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día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.</a:t>
                  </a:r>
                  <a:endParaRPr lang="en-US" sz="1200" dirty="0">
                    <a:latin typeface="Futura Condensed"/>
                    <a:cs typeface="Futura Condensed"/>
                  </a:endParaRPr>
                </a:p>
              </p:txBody>
            </p:sp>
          </p:grpSp>
          <p:sp>
            <p:nvSpPr>
              <p:cNvPr id="88" name="TextBox 87"/>
              <p:cNvSpPr txBox="1"/>
              <p:nvPr/>
            </p:nvSpPr>
            <p:spPr>
              <a:xfrm>
                <a:off x="-2862753" y="7503736"/>
                <a:ext cx="2085340" cy="2123658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just"/>
                <a:r>
                  <a:rPr lang="en-US" sz="1200" b="1" dirty="0" smtClean="0">
                    <a:latin typeface="Futura Condensed"/>
                    <a:cs typeface="Futura Condensed"/>
                  </a:rPr>
                  <a:t>La </a:t>
                </a:r>
                <a:r>
                  <a:rPr lang="en-US" sz="1200" b="1" dirty="0" err="1" smtClean="0">
                    <a:latin typeface="Futura Condensed"/>
                    <a:cs typeface="Futura Condensed"/>
                  </a:rPr>
                  <a:t>informática</a:t>
                </a:r>
                <a:r>
                  <a:rPr lang="en-US" sz="1200" b="1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b="1" dirty="0" err="1" smtClean="0">
                    <a:latin typeface="Futura Condensed"/>
                    <a:cs typeface="Futura Condensed"/>
                  </a:rPr>
                  <a:t>creativa</a:t>
                </a:r>
                <a:r>
                  <a:rPr lang="en-US" sz="1200" b="1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b="1" dirty="0" err="1" smtClean="0">
                    <a:latin typeface="Futura Condensed"/>
                    <a:cs typeface="Futura Condensed"/>
                  </a:rPr>
                  <a:t>va</a:t>
                </a:r>
                <a:r>
                  <a:rPr lang="en-US" sz="1200" b="1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b="1" dirty="0" err="1" smtClean="0">
                    <a:latin typeface="Futura Condensed"/>
                    <a:cs typeface="Futura Condensed"/>
                  </a:rPr>
                  <a:t>sobre</a:t>
                </a:r>
                <a:r>
                  <a:rPr lang="en-US" sz="1200" b="1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b="1" dirty="0" err="1" smtClean="0">
                    <a:latin typeface="Futura Condensed"/>
                    <a:cs typeface="Futura Condensed"/>
                  </a:rPr>
                  <a:t>computación</a:t>
                </a:r>
                <a:r>
                  <a:rPr lang="en-US" sz="1200" b="1" dirty="0" smtClean="0">
                    <a:latin typeface="Futura Condensed"/>
                    <a:cs typeface="Futura Condensed"/>
                  </a:rPr>
                  <a:t>.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Involucrarse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en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creación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artefactos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informáticos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prepara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a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jóvenes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mucho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más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carreras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como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ingeniería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informática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Permite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se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desarrollen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como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pensadores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computacionales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– personas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hacen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uso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conceptos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,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prácticas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perspectivas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computacionales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todos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aspectos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sus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vidas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, en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muchos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contextos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muchas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disciplinas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  <a:endParaRPr lang="en-US" sz="1200" dirty="0">
                  <a:latin typeface="Futura Condensed"/>
                  <a:cs typeface="Futura Condensed"/>
                </a:endParaRPr>
              </a:p>
            </p:txBody>
          </p:sp>
        </p:grp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3887162" y="9517906"/>
            <a:ext cx="3744764" cy="535517"/>
          </a:xfrm>
        </p:spPr>
        <p:txBody>
          <a:bodyPr/>
          <a:lstStyle/>
          <a:p>
            <a:pPr algn="r"/>
            <a:r>
              <a:rPr lang="en-US" dirty="0" smtClean="0"/>
              <a:t>1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-1" y="5234538"/>
            <a:ext cx="7582143" cy="479582"/>
            <a:chOff x="-1" y="5234538"/>
            <a:chExt cx="7582143" cy="479582"/>
          </a:xfrm>
        </p:grpSpPr>
        <p:sp>
          <p:nvSpPr>
            <p:cNvPr id="33" name="Rectangle 13"/>
            <p:cNvSpPr/>
            <p:nvPr/>
          </p:nvSpPr>
          <p:spPr>
            <a:xfrm>
              <a:off x="-1" y="5234538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719970" y="5252455"/>
              <a:ext cx="4592796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¿QUÉ ES LA INFORMÁTICA CREATIVA?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pic>
        <p:nvPicPr>
          <p:cNvPr id="30" name="Imagen 29" descr="5_1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426" y="6087751"/>
            <a:ext cx="2085340" cy="138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41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chemeClr val="bg1"/>
                </a:solidFill>
              </a:rPr>
              <a:t>55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Unit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4732867" y="8192253"/>
            <a:ext cx="2514173" cy="1200329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Futura Condensed"/>
                <a:cs typeface="Futura Condensed"/>
              </a:rPr>
              <a:t>PERSONAJES		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58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CONVERSACIONES		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60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ESCENAS			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62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¡DEPÚRALO!	      	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64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CONSTRUCCIÓN DE CRIATURAS</a:t>
            </a:r>
            <a:r>
              <a:rPr lang="en-US" sz="1200" dirty="0">
                <a:latin typeface="Futura Condensed"/>
                <a:cs typeface="Futura Condensed"/>
              </a:rPr>
              <a:t>	 </a:t>
            </a:r>
            <a:r>
              <a:rPr lang="en-US" sz="1200" dirty="0" smtClean="0">
                <a:latin typeface="Futura Condensed"/>
                <a:cs typeface="Futura Condensed"/>
              </a:rPr>
              <a:t>  66</a:t>
            </a:r>
            <a:endParaRPr lang="en-US" sz="1200" dirty="0">
              <a:latin typeface="Futura Condensed"/>
              <a:cs typeface="Futura Condensed"/>
            </a:endParaRPr>
          </a:p>
          <a:p>
            <a:r>
              <a:rPr lang="en-US" sz="1200" dirty="0" smtClean="0">
                <a:latin typeface="Futura Condensed"/>
                <a:cs typeface="Futura Condensed"/>
              </a:rPr>
              <a:t>PÁSALO			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68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605328" y="8605169"/>
            <a:ext cx="3674608" cy="604226"/>
            <a:chOff x="634075" y="8600752"/>
            <a:chExt cx="3674608" cy="604226"/>
          </a:xfrm>
        </p:grpSpPr>
        <p:grpSp>
          <p:nvGrpSpPr>
            <p:cNvPr id="75" name="Group 74"/>
            <p:cNvGrpSpPr/>
            <p:nvPr/>
          </p:nvGrpSpPr>
          <p:grpSpPr>
            <a:xfrm>
              <a:off x="853841" y="8748598"/>
              <a:ext cx="3218710" cy="456380"/>
              <a:chOff x="1699218" y="4842934"/>
              <a:chExt cx="3218710" cy="456380"/>
            </a:xfrm>
            <a:effectLst/>
          </p:grpSpPr>
          <p:cxnSp>
            <p:nvCxnSpPr>
              <p:cNvPr id="83" name="Straight Connector 82"/>
              <p:cNvCxnSpPr/>
              <p:nvPr/>
            </p:nvCxnSpPr>
            <p:spPr>
              <a:xfrm>
                <a:off x="1699218" y="4849283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699218" y="5292964"/>
                <a:ext cx="3218710" cy="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2248625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2777846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3328397" y="4842934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3850843" y="4842934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4394979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4917928" y="4846108"/>
                <a:ext cx="0" cy="452556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/>
            <p:cNvGrpSpPr/>
            <p:nvPr/>
          </p:nvGrpSpPr>
          <p:grpSpPr>
            <a:xfrm>
              <a:off x="634075" y="8600752"/>
              <a:ext cx="3674608" cy="470400"/>
              <a:chOff x="1998752" y="6567822"/>
              <a:chExt cx="3674608" cy="470400"/>
            </a:xfrm>
          </p:grpSpPr>
          <p:sp>
            <p:nvSpPr>
              <p:cNvPr id="77" name="Oval 76"/>
              <p:cNvSpPr/>
              <p:nvPr/>
            </p:nvSpPr>
            <p:spPr>
              <a:xfrm>
                <a:off x="1998752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0</a:t>
                </a:r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2532725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1</a:t>
                </a:r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3061946" y="6567822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2</a:t>
                </a:r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4131784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4</a:t>
                </a:r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4666729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5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5202961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6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91" name="Group 90"/>
          <p:cNvGrpSpPr/>
          <p:nvPr/>
        </p:nvGrpSpPr>
        <p:grpSpPr>
          <a:xfrm>
            <a:off x="2196161" y="8452440"/>
            <a:ext cx="516223" cy="516223"/>
            <a:chOff x="1267298" y="8604842"/>
            <a:chExt cx="516223" cy="516223"/>
          </a:xfrm>
        </p:grpSpPr>
        <p:sp>
          <p:nvSpPr>
            <p:cNvPr id="92" name="Teardrop 91"/>
            <p:cNvSpPr/>
            <p:nvPr/>
          </p:nvSpPr>
          <p:spPr>
            <a:xfrm rot="8075815">
              <a:off x="1267298" y="8604842"/>
              <a:ext cx="516223" cy="516223"/>
            </a:xfrm>
            <a:prstGeom prst="teardrop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1336401" y="8662999"/>
              <a:ext cx="38100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3</a:t>
              </a:r>
              <a:endParaRPr lang="en-US" sz="4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457199" y="464006"/>
            <a:ext cx="3063655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UNIDAD 3</a:t>
            </a:r>
          </a:p>
          <a:p>
            <a:r>
              <a:rPr lang="en-US" sz="5300" dirty="0" smtClean="0">
                <a:latin typeface="Futura Condensed"/>
                <a:cs typeface="Futura Condensed"/>
              </a:rPr>
              <a:t>HISTORIAS</a:t>
            </a:r>
            <a:endParaRPr lang="en-US" sz="5300" dirty="0">
              <a:latin typeface="Futura Condensed"/>
              <a:cs typeface="Futura Condensed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-1" y="7559351"/>
            <a:ext cx="7772401" cy="666231"/>
            <a:chOff x="-1" y="7378700"/>
            <a:chExt cx="7772401" cy="666231"/>
          </a:xfrm>
        </p:grpSpPr>
        <p:sp>
          <p:nvSpPr>
            <p:cNvPr id="96" name="Rectangle 95"/>
            <p:cNvSpPr/>
            <p:nvPr/>
          </p:nvSpPr>
          <p:spPr>
            <a:xfrm>
              <a:off x="-1" y="7406951"/>
              <a:ext cx="7772401" cy="479582"/>
            </a:xfrm>
            <a:prstGeom prst="rect">
              <a:avLst/>
            </a:prstGeom>
            <a:solidFill>
              <a:srgbClr val="AA28BA"/>
            </a:solidFill>
            <a:ln>
              <a:solidFill>
                <a:srgbClr val="AA28BA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Diamond 96"/>
            <p:cNvSpPr/>
            <p:nvPr/>
          </p:nvSpPr>
          <p:spPr>
            <a:xfrm>
              <a:off x="2108219" y="7648251"/>
              <a:ext cx="381000" cy="381000"/>
            </a:xfrm>
            <a:prstGeom prst="diamond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Diamond 97"/>
            <p:cNvSpPr/>
            <p:nvPr/>
          </p:nvSpPr>
          <p:spPr>
            <a:xfrm>
              <a:off x="5681688" y="7663931"/>
              <a:ext cx="384162" cy="381000"/>
            </a:xfrm>
            <a:prstGeom prst="diamond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279937" y="7378700"/>
              <a:ext cx="3187664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QUÉ INCLUYE</a:t>
              </a:r>
              <a:endParaRPr lang="en-US" sz="28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317500" y="7378700"/>
              <a:ext cx="3962438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ESTÁS AQUÍ</a:t>
              </a:r>
              <a:endParaRPr lang="en-US" sz="28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32" name="Slide Number Placeholder 2"/>
          <p:cNvSpPr txBox="1">
            <a:spLocks/>
          </p:cNvSpPr>
          <p:nvPr/>
        </p:nvSpPr>
        <p:spPr>
          <a:xfrm>
            <a:off x="3881665" y="9520354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rgbClr val="FFFFFF"/>
                </a:solidFill>
              </a:rPr>
              <a:t>55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374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454694" y="7556921"/>
            <a:ext cx="3307404" cy="1746290"/>
            <a:chOff x="375350" y="7667820"/>
            <a:chExt cx="3307404" cy="1746290"/>
          </a:xfrm>
        </p:grpSpPr>
        <p:sp>
          <p:nvSpPr>
            <p:cNvPr id="60" name="TextBox 59"/>
            <p:cNvSpPr txBox="1"/>
            <p:nvPr/>
          </p:nvSpPr>
          <p:spPr>
            <a:xfrm>
              <a:off x="375350" y="7667820"/>
              <a:ext cx="33074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Futura Condensed"/>
                  <a:cs typeface="Futura Condensed"/>
                </a:rPr>
                <a:t>OBJETIVOS </a:t>
              </a:r>
              <a:r>
                <a:rPr lang="en-US" sz="1400" dirty="0" smtClean="0">
                  <a:latin typeface="Futura Condensed"/>
                  <a:cs typeface="Futura Condensed"/>
                </a:rPr>
                <a:t>DE APRENDIZAJE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75350" y="7967560"/>
              <a:ext cx="3231204" cy="1446550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 anchor="t">
              <a:spAutoFit/>
            </a:bodyPr>
            <a:lstStyle/>
            <a:p>
              <a:r>
                <a:rPr lang="en-US" sz="1100" dirty="0" smtClean="0">
                  <a:latin typeface="Futura Condensed"/>
                  <a:cs typeface="Futura Condensed"/>
                </a:rPr>
                <a:t>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100" dirty="0" smtClean="0">
                  <a:latin typeface="Futura Condensed"/>
                  <a:cs typeface="Futura Condensed"/>
                </a:rPr>
                <a:t>: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smtClean="0">
                  <a:latin typeface="Futura Condensed"/>
                  <a:cs typeface="Futura Condensed"/>
                </a:rPr>
                <a:t>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familiarizarán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smtClean="0">
                  <a:latin typeface="Futura Condensed"/>
                  <a:cs typeface="Futura Condensed"/>
                </a:rPr>
                <a:t>con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términos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reutilización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reinvención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comprenderán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beneficios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mientras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diseñan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err="1" smtClean="0">
                  <a:latin typeface="Futura Condensed"/>
                  <a:cs typeface="Futura Condensed"/>
                </a:rPr>
                <a:t>Desarrollarán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mayor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destreza</a:t>
              </a:r>
              <a:r>
                <a:rPr lang="en-US" sz="1100" dirty="0" smtClean="0">
                  <a:latin typeface="Futura Condensed"/>
                  <a:cs typeface="Futura Condensed"/>
                </a:rPr>
                <a:t> con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100" dirty="0" smtClean="0">
                  <a:latin typeface="Futura Condensed"/>
                  <a:cs typeface="Futura Condensed"/>
                </a:rPr>
                <a:t> (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eventos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paralelismo</a:t>
              </a:r>
              <a:r>
                <a:rPr lang="en-US" sz="1100" dirty="0" smtClean="0">
                  <a:latin typeface="Futura Condensed"/>
                  <a:cs typeface="Futura Condensed"/>
                </a:rPr>
                <a:t>) y 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prácticas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computacionales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smtClean="0">
                  <a:latin typeface="Futura Condensed"/>
                  <a:cs typeface="Futura Condensed"/>
                </a:rPr>
                <a:t>(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experimentación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iteración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pruebas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depuración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reutilización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reinvención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).</a:t>
              </a:r>
              <a:endParaRPr lang="en-US" sz="11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err="1" smtClean="0">
                  <a:latin typeface="Futura Condensed"/>
                  <a:cs typeface="Futura Condensed"/>
                </a:rPr>
                <a:t>Explorarán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creaciones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informáticas</a:t>
              </a:r>
              <a:r>
                <a:rPr lang="en-US" sz="1100" dirty="0" smtClean="0">
                  <a:latin typeface="Futura Condensed"/>
                  <a:cs typeface="Futura Condensed"/>
                </a:rPr>
                <a:t> del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género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historias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diseñando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narraciones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colaborativas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>
              <a:off x="474134" y="7969285"/>
              <a:ext cx="3110378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4125441" y="8565523"/>
            <a:ext cx="3307404" cy="1243107"/>
            <a:chOff x="4023935" y="8555725"/>
            <a:chExt cx="3307404" cy="1243107"/>
          </a:xfrm>
        </p:grpSpPr>
        <p:grpSp>
          <p:nvGrpSpPr>
            <p:cNvPr id="55" name="Group 54"/>
            <p:cNvGrpSpPr/>
            <p:nvPr/>
          </p:nvGrpSpPr>
          <p:grpSpPr>
            <a:xfrm>
              <a:off x="4023935" y="8555725"/>
              <a:ext cx="3307404" cy="1243107"/>
              <a:chOff x="11663738" y="7649002"/>
              <a:chExt cx="3307404" cy="1243107"/>
            </a:xfrm>
          </p:grpSpPr>
          <p:sp>
            <p:nvSpPr>
              <p:cNvPr id="57" name="TextBox 56"/>
              <p:cNvSpPr txBox="1"/>
              <p:nvPr/>
            </p:nvSpPr>
            <p:spPr>
              <a:xfrm>
                <a:off x="11663738" y="7953390"/>
                <a:ext cx="3117153" cy="938719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1" rtlCol="0" anchor="t">
                <a:spAutoFit/>
              </a:bodyPr>
              <a:lstStyle/>
              <a:p>
                <a:pPr marL="171450" indent="-171450">
                  <a:buFont typeface="Lucida Grande"/>
                  <a:buChar char="+"/>
                </a:pP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La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reutilización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y la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reinvención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promueven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el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desarrollo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de la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capacidad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de la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lectura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de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programas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y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despiertan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preguntas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muy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interesantes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sobre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propiedad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y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autoría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.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Piensa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diferentes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estrategias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sobre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cómo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podrías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facilitar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,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debatir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y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evaluar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el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trabajo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colaborativo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y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cooperativo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.</a:t>
                </a:r>
                <a:endParaRPr lang="en-US" sz="1100" dirty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11663738" y="7649002"/>
                <a:ext cx="330740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Futura Condensed"/>
                    <a:cs typeface="Futura Condensed"/>
                  </a:rPr>
                  <a:t>NOTAS</a:t>
                </a:r>
                <a:endParaRPr lang="en-US" sz="14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56" name="Straight Connector 55"/>
            <p:cNvCxnSpPr/>
            <p:nvPr/>
          </p:nvCxnSpPr>
          <p:spPr>
            <a:xfrm>
              <a:off x="4100135" y="8858151"/>
              <a:ext cx="3110378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4125441" y="7556921"/>
            <a:ext cx="3307404" cy="1091178"/>
            <a:chOff x="4127947" y="7437357"/>
            <a:chExt cx="3307404" cy="920277"/>
          </a:xfrm>
        </p:grpSpPr>
        <p:grpSp>
          <p:nvGrpSpPr>
            <p:cNvPr id="49" name="Group 48"/>
            <p:cNvGrpSpPr/>
            <p:nvPr/>
          </p:nvGrpSpPr>
          <p:grpSpPr>
            <a:xfrm>
              <a:off x="4127947" y="7437357"/>
              <a:ext cx="3307404" cy="920277"/>
              <a:chOff x="4127947" y="7666859"/>
              <a:chExt cx="3307404" cy="920277"/>
            </a:xfrm>
          </p:grpSpPr>
          <p:sp>
            <p:nvSpPr>
              <p:cNvPr id="53" name="TextBox 52"/>
              <p:cNvSpPr txBox="1"/>
              <p:nvPr/>
            </p:nvSpPr>
            <p:spPr>
              <a:xfrm>
                <a:off x="4127947" y="7971248"/>
                <a:ext cx="3117153" cy="615888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3" rtlCol="0" anchor="t">
                <a:noAutofit/>
              </a:bodyPr>
              <a:lstStyle/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Reutilización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reinvención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Crear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bloque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Mochila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Escenario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Historia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>
                    <a:latin typeface="Futura Condensed"/>
                    <a:cs typeface="Futura Condensed"/>
                  </a:rPr>
                  <a:t>P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ásalo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Programación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en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parejas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Proyección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Scratch</a:t>
                </a: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Diseño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una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demo</a:t>
                </a:r>
                <a:endParaRPr lang="en-US" sz="11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4127947" y="7666859"/>
                <a:ext cx="330740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Futura Condensed"/>
                    <a:cs typeface="Futura Condensed"/>
                  </a:rPr>
                  <a:t>PALABRAS CLAVE, CONCEPTOS Y PRÁCTICAS</a:t>
                </a:r>
                <a:endParaRPr lang="en-US" sz="14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50" name="Straight Connector 49"/>
            <p:cNvCxnSpPr/>
            <p:nvPr/>
          </p:nvCxnSpPr>
          <p:spPr>
            <a:xfrm>
              <a:off x="4204147" y="7738841"/>
              <a:ext cx="3108619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74134" y="2354968"/>
            <a:ext cx="2874286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THE “BIG IDEA”</a:t>
            </a:r>
            <a:endParaRPr lang="en-US" sz="28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7200" y="464006"/>
            <a:ext cx="281594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UNIDAD 3</a:t>
            </a:r>
          </a:p>
          <a:p>
            <a:r>
              <a:rPr lang="en-US" sz="5300" dirty="0" smtClean="0">
                <a:latin typeface="Futura Condensed"/>
                <a:cs typeface="Futura Condensed"/>
              </a:rPr>
              <a:t>RESUMEN</a:t>
            </a:r>
            <a:endParaRPr lang="en-US" sz="5300" dirty="0">
              <a:latin typeface="Futura Condensed"/>
              <a:cs typeface="Futura Condensed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76485" y="2884274"/>
            <a:ext cx="3130069" cy="4493539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En la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introducción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su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tesis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doctoral en la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explora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la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cultura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la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reinvención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Andrés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Monroy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-Hernández (el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diseñador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principal de la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primera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versión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la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comunidad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online Scratch)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incluyó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tres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citas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:</a:t>
            </a:r>
            <a:endParaRPr lang="en-US" sz="1300" dirty="0">
              <a:solidFill>
                <a:srgbClr val="000000"/>
              </a:solidFill>
              <a:latin typeface="Futura Condensed"/>
              <a:cs typeface="Futura Condensed"/>
            </a:endParaRPr>
          </a:p>
          <a:p>
            <a:pPr algn="just"/>
            <a:endParaRPr lang="en-US" sz="1300" dirty="0">
              <a:solidFill>
                <a:srgbClr val="000000"/>
              </a:solidFill>
              <a:latin typeface="Futura Condensed"/>
              <a:cs typeface="Futura Condensed"/>
            </a:endParaRPr>
          </a:p>
          <a:p>
            <a:pPr algn="just"/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Construir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partiendo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del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trabajo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otros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ha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sido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una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práctica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común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en la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programación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y se ha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ampliado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con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las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tecnologías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en red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ofrecen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acceso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una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gran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cantidad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trabajos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otras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personas. Un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objetivo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importante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la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informática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creativa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permitir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conexiones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entre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aprendices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través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la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reutilización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la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reinvención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 El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entorno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creación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Scratch y la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comunidad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online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ayudan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los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jóvenes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diseñadores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desarrollar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esta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práctica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computacional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permitiéndoles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encontrar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ideas y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programas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para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ser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usados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como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base, lo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les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permite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cronstruir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proyectos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más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complejos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lo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habrían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sido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sin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ellos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</a:t>
            </a:r>
            <a:endParaRPr lang="en-US" sz="1300" dirty="0">
              <a:solidFill>
                <a:srgbClr val="000000"/>
              </a:solidFill>
              <a:latin typeface="Futura Condensed"/>
              <a:cs typeface="Futura Condensed"/>
            </a:endParaRPr>
          </a:p>
          <a:p>
            <a:pPr algn="just"/>
            <a:endParaRPr lang="en-US" sz="1300" dirty="0">
              <a:solidFill>
                <a:srgbClr val="000000"/>
              </a:solidFill>
              <a:latin typeface="Futura Condensed"/>
              <a:cs typeface="Futura Condensed"/>
            </a:endParaRPr>
          </a:p>
          <a:p>
            <a:pPr algn="just"/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Las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actividades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esta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unidad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ofrecen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ideas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iniciales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estrategias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para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cultivar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una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cultura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promueva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la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reutilización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la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reinvención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 ¿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Cómo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podrías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promover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aún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más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‘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compartir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’ y ‘</a:t>
            </a:r>
            <a:r>
              <a:rPr lang="en-US" sz="13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conectar</a:t>
            </a:r>
            <a:r>
              <a:rPr lang="en-US" sz="13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’?</a:t>
            </a:r>
            <a:endParaRPr lang="en-US" sz="1300" dirty="0">
              <a:solidFill>
                <a:srgbClr val="000000"/>
              </a:solidFill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76378" y="2283163"/>
            <a:ext cx="7596022" cy="479582"/>
            <a:chOff x="176378" y="2283163"/>
            <a:chExt cx="7596022" cy="479582"/>
          </a:xfrm>
        </p:grpSpPr>
        <p:sp>
          <p:nvSpPr>
            <p:cNvPr id="27" name="Rectangle 13"/>
            <p:cNvSpPr/>
            <p:nvPr/>
          </p:nvSpPr>
          <p:spPr>
            <a:xfrm flipH="1">
              <a:off x="176378" y="2283163"/>
              <a:ext cx="7596022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 flipH="1">
              <a:off x="452118" y="2283163"/>
              <a:ext cx="2350354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LA “IDEA PRINCIPAL”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56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91795" y="2870941"/>
            <a:ext cx="3443155" cy="4570631"/>
            <a:chOff x="4082561" y="3608871"/>
            <a:chExt cx="3443155" cy="4570631"/>
          </a:xfrm>
        </p:grpSpPr>
        <p:sp>
          <p:nvSpPr>
            <p:cNvPr id="31" name="Oval Callout 30"/>
            <p:cNvSpPr/>
            <p:nvPr/>
          </p:nvSpPr>
          <p:spPr>
            <a:xfrm rot="631125">
              <a:off x="4489168" y="3608871"/>
              <a:ext cx="2615060" cy="2520097"/>
            </a:xfrm>
            <a:prstGeom prst="wedgeEllipseCallout">
              <a:avLst>
                <a:gd name="adj1" fmla="val -49672"/>
                <a:gd name="adj2" fmla="val 33350"/>
              </a:avLst>
            </a:prstGeom>
            <a:solidFill>
              <a:srgbClr val="FFFFFF"/>
            </a:solidFill>
            <a:ln w="9525" cmpd="sng">
              <a:solidFill>
                <a:srgbClr val="AA28BA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just"/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Somos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como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enanos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subidos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hombros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gigantes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, de forma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podemos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ver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lejos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nuestros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antepasados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.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  <a:p>
              <a:pPr algn="r"/>
              <a:r>
                <a:rPr lang="en-US" sz="1200" dirty="0">
                  <a:solidFill>
                    <a:srgbClr val="000000"/>
                  </a:solidFill>
                  <a:latin typeface="Futura Condensed"/>
                  <a:cs typeface="Futura Condensed"/>
                </a:rPr>
                <a:t> – Bernard of Chartres, circa 1130</a:t>
              </a:r>
            </a:p>
          </p:txBody>
        </p:sp>
        <p:sp>
          <p:nvSpPr>
            <p:cNvPr id="30" name="Oval Callout 29"/>
            <p:cNvSpPr/>
            <p:nvPr/>
          </p:nvSpPr>
          <p:spPr>
            <a:xfrm rot="631125">
              <a:off x="4082561" y="6375259"/>
              <a:ext cx="1872228" cy="1804243"/>
            </a:xfrm>
            <a:prstGeom prst="wedgeEllipseCallout">
              <a:avLst>
                <a:gd name="adj1" fmla="val -64441"/>
                <a:gd name="adj2" fmla="val -8406"/>
              </a:avLst>
            </a:prstGeom>
            <a:solidFill>
              <a:schemeClr val="bg1"/>
            </a:solidFill>
            <a:ln w="9525" cmpd="sng">
              <a:solidFill>
                <a:srgbClr val="AA28BA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just"/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Un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enano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hombros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de un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gigante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es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lejos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ve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de los dos.</a:t>
              </a:r>
            </a:p>
            <a:p>
              <a:pPr algn="r"/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– </a:t>
              </a:r>
              <a:r>
                <a:rPr lang="en-US" sz="1200" dirty="0">
                  <a:solidFill>
                    <a:srgbClr val="000000"/>
                  </a:solidFill>
                  <a:latin typeface="Futura Condensed"/>
                  <a:cs typeface="Futura Condensed"/>
                </a:rPr>
                <a:t>George Herbert, 1651</a:t>
              </a:r>
            </a:p>
          </p:txBody>
        </p:sp>
        <p:sp>
          <p:nvSpPr>
            <p:cNvPr id="32" name="Oval Callout 31"/>
            <p:cNvSpPr/>
            <p:nvPr/>
          </p:nvSpPr>
          <p:spPr>
            <a:xfrm rot="631125">
              <a:off x="5505522" y="5542825"/>
              <a:ext cx="2020194" cy="1946834"/>
            </a:xfrm>
            <a:prstGeom prst="wedgeEllipseCallout">
              <a:avLst>
                <a:gd name="adj1" fmla="val -63525"/>
                <a:gd name="adj2" fmla="val -2668"/>
              </a:avLst>
            </a:prstGeom>
            <a:solidFill>
              <a:srgbClr val="FFFFFF"/>
            </a:solidFill>
            <a:ln w="9525" cmpd="sng">
              <a:solidFill>
                <a:srgbClr val="AA28BA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just"/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Si he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visto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lejos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ha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sido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subirme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hombros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gigantes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.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  <a:p>
              <a:pPr algn="r"/>
              <a:r>
                <a:rPr lang="en-US" sz="1200" dirty="0">
                  <a:solidFill>
                    <a:srgbClr val="000000"/>
                  </a:solidFill>
                  <a:latin typeface="Futura Condensed"/>
                  <a:cs typeface="Futura Condensed"/>
                </a:rPr>
                <a:t> – Isaac Newton, 1676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1277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60679" y="1621971"/>
            <a:ext cx="3273767" cy="2862322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unidad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centra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ayudar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desarrollar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habilidades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contar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historias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reinventar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través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distintas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con y sin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ordenador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ofreciendo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oportunidades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trabajen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forma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colaborativa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construyan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trabajo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otras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personas.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Partiendo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experiencias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iniciales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unidad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2,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unidad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están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diseñadas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ayudar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desarrollar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mayor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fluidez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con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conceptos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computacionales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eventos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paralelismo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y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prácticas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computacionales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experimentación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iteración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así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reutilización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reinvención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está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diseñada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construyan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narración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historias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mientras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descubren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nuevos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métodos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programar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interacciones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entre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personajes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fondos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culminando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con un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Pásalo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</a:t>
            </a:r>
            <a:endParaRPr lang="en-US" sz="1200" dirty="0">
              <a:solidFill>
                <a:srgbClr val="000000"/>
              </a:solidFill>
              <a:latin typeface="Futura Condensed"/>
              <a:cs typeface="Futura Condensed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35217" y="6771302"/>
            <a:ext cx="6806429" cy="2149953"/>
            <a:chOff x="535217" y="7306475"/>
            <a:chExt cx="6806429" cy="2149953"/>
          </a:xfrm>
        </p:grpSpPr>
        <p:grpSp>
          <p:nvGrpSpPr>
            <p:cNvPr id="19" name="Group 18"/>
            <p:cNvGrpSpPr/>
            <p:nvPr/>
          </p:nvGrpSpPr>
          <p:grpSpPr>
            <a:xfrm>
              <a:off x="535217" y="7309273"/>
              <a:ext cx="5628892" cy="2147155"/>
              <a:chOff x="535217" y="6847707"/>
              <a:chExt cx="5628892" cy="2147155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535217" y="6847717"/>
                <a:ext cx="927787" cy="1993266"/>
                <a:chOff x="535217" y="6847713"/>
                <a:chExt cx="1030874" cy="2214738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535217" y="8104925"/>
                  <a:ext cx="1030874" cy="95752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Crea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tus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propios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bloques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Scratch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utilizando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la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opción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Crear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Bloque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. 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  <p:grpSp>
              <p:nvGrpSpPr>
                <p:cNvPr id="42" name="Group 41"/>
                <p:cNvGrpSpPr/>
                <p:nvPr/>
              </p:nvGrpSpPr>
              <p:grpSpPr>
                <a:xfrm>
                  <a:off x="535218" y="6847713"/>
                  <a:ext cx="1030873" cy="975086"/>
                  <a:chOff x="535218" y="6847713"/>
                  <a:chExt cx="1030873" cy="975086"/>
                </a:xfrm>
              </p:grpSpPr>
              <p:sp>
                <p:nvSpPr>
                  <p:cNvPr id="43" name="Teardrop 42"/>
                  <p:cNvSpPr/>
                  <p:nvPr/>
                </p:nvSpPr>
                <p:spPr>
                  <a:xfrm rot="8075815">
                    <a:off x="563111" y="6847712"/>
                    <a:ext cx="975086" cy="975087"/>
                  </a:xfrm>
                  <a:prstGeom prst="teardrop">
                    <a:avLst/>
                  </a:prstGeom>
                  <a:solidFill>
                    <a:srgbClr val="AA28BA"/>
                  </a:solidFill>
                  <a:ln>
                    <a:noFill/>
                    <a:prstDash val="soli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535218" y="7175557"/>
                    <a:ext cx="1030873" cy="307776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chemeClr val="bg1"/>
                        </a:solidFill>
                        <a:latin typeface="Futura Condensed"/>
                        <a:cs typeface="Futura Condensed"/>
                      </a:rPr>
                      <a:t>PERSONAJES</a:t>
                    </a:r>
                  </a:p>
                </p:txBody>
              </p:sp>
            </p:grpSp>
          </p:grpSp>
          <p:grpSp>
            <p:nvGrpSpPr>
              <p:cNvPr id="21" name="Group 20"/>
              <p:cNvGrpSpPr/>
              <p:nvPr/>
            </p:nvGrpSpPr>
            <p:grpSpPr>
              <a:xfrm>
                <a:off x="1619638" y="6847708"/>
                <a:ext cx="1108593" cy="2147154"/>
                <a:chOff x="1674511" y="6847712"/>
                <a:chExt cx="1231770" cy="2385728"/>
              </a:xfrm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1777121" y="8104925"/>
                  <a:ext cx="1030873" cy="11285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smtClean="0">
                      <a:latin typeface="Futura Condensed"/>
                      <a:cs typeface="Futura Condensed"/>
                    </a:rPr>
                    <a:t>¿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Cómo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coordinas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las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interacciones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entre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personajes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utilizando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esperas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y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envíos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de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mensajes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?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  <p:grpSp>
              <p:nvGrpSpPr>
                <p:cNvPr id="38" name="Group 37"/>
                <p:cNvGrpSpPr/>
                <p:nvPr/>
              </p:nvGrpSpPr>
              <p:grpSpPr>
                <a:xfrm>
                  <a:off x="1674511" y="6847712"/>
                  <a:ext cx="1231770" cy="975086"/>
                  <a:chOff x="1674511" y="6847712"/>
                  <a:chExt cx="1231770" cy="975086"/>
                </a:xfrm>
              </p:grpSpPr>
              <p:sp>
                <p:nvSpPr>
                  <p:cNvPr id="39" name="Teardrop 38"/>
                  <p:cNvSpPr/>
                  <p:nvPr/>
                </p:nvSpPr>
                <p:spPr>
                  <a:xfrm rot="8075815">
                    <a:off x="1805013" y="6847711"/>
                    <a:ext cx="975086" cy="975087"/>
                  </a:xfrm>
                  <a:prstGeom prst="teardrop">
                    <a:avLst/>
                  </a:prstGeom>
                  <a:solidFill>
                    <a:srgbClr val="AA28BA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1674511" y="7175323"/>
                    <a:ext cx="1231770" cy="290678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1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CONVERSACIONES</a:t>
                    </a:r>
                  </a:p>
                </p:txBody>
              </p:sp>
            </p:grpSp>
          </p:grpSp>
          <p:grpSp>
            <p:nvGrpSpPr>
              <p:cNvPr id="22" name="Group 21"/>
              <p:cNvGrpSpPr/>
              <p:nvPr/>
            </p:nvGrpSpPr>
            <p:grpSpPr>
              <a:xfrm>
                <a:off x="2884866" y="6847707"/>
                <a:ext cx="927786" cy="1839376"/>
                <a:chOff x="3026723" y="6847714"/>
                <a:chExt cx="1030873" cy="2043753"/>
              </a:xfrm>
            </p:grpSpPr>
            <p:sp>
              <p:nvSpPr>
                <p:cNvPr id="33" name="Rectangle 32"/>
                <p:cNvSpPr/>
                <p:nvPr/>
              </p:nvSpPr>
              <p:spPr>
                <a:xfrm>
                  <a:off x="3026723" y="8104926"/>
                  <a:ext cx="1030873" cy="78654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smtClean="0">
                      <a:latin typeface="Futura Condensed"/>
                      <a:cs typeface="Futura Condensed"/>
                    </a:rPr>
                    <a:t>¿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Cuál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es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la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diferencia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entre el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escenario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y los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personajes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?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  <p:grpSp>
              <p:nvGrpSpPr>
                <p:cNvPr id="34" name="Group 33"/>
                <p:cNvGrpSpPr/>
                <p:nvPr/>
              </p:nvGrpSpPr>
              <p:grpSpPr>
                <a:xfrm>
                  <a:off x="3026723" y="6847714"/>
                  <a:ext cx="1030873" cy="975086"/>
                  <a:chOff x="3026723" y="6847714"/>
                  <a:chExt cx="1030873" cy="975086"/>
                </a:xfrm>
              </p:grpSpPr>
              <p:sp>
                <p:nvSpPr>
                  <p:cNvPr id="35" name="Teardrop 34"/>
                  <p:cNvSpPr/>
                  <p:nvPr/>
                </p:nvSpPr>
                <p:spPr>
                  <a:xfrm rot="8075815">
                    <a:off x="3054616" y="6847713"/>
                    <a:ext cx="975086" cy="975087"/>
                  </a:xfrm>
                  <a:prstGeom prst="teardrop">
                    <a:avLst/>
                  </a:prstGeom>
                  <a:solidFill>
                    <a:srgbClr val="AA28BA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3026723" y="7175324"/>
                    <a:ext cx="1030873" cy="307777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ESCENAS</a:t>
                    </a:r>
                  </a:p>
                </p:txBody>
              </p:sp>
            </p:grpSp>
          </p:grpSp>
          <p:grpSp>
            <p:nvGrpSpPr>
              <p:cNvPr id="23" name="Group 22"/>
              <p:cNvGrpSpPr/>
              <p:nvPr/>
            </p:nvGrpSpPr>
            <p:grpSpPr>
              <a:xfrm>
                <a:off x="5236322" y="6847710"/>
                <a:ext cx="927787" cy="1839375"/>
                <a:chOff x="5465106" y="6847713"/>
                <a:chExt cx="1030874" cy="2043751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5465106" y="8104924"/>
                  <a:ext cx="1030873" cy="78654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smtClean="0">
                      <a:latin typeface="Futura Condensed"/>
                      <a:cs typeface="Futura Condensed"/>
                    </a:rPr>
                    <a:t>¿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Qué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podemos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crear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partiendo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del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trabajo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de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otros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?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  <p:grpSp>
              <p:nvGrpSpPr>
                <p:cNvPr id="30" name="Group 29"/>
                <p:cNvGrpSpPr/>
                <p:nvPr/>
              </p:nvGrpSpPr>
              <p:grpSpPr>
                <a:xfrm>
                  <a:off x="5465107" y="6847713"/>
                  <a:ext cx="1030873" cy="975086"/>
                  <a:chOff x="5465107" y="6847713"/>
                  <a:chExt cx="1030873" cy="975086"/>
                </a:xfrm>
              </p:grpSpPr>
              <p:sp>
                <p:nvSpPr>
                  <p:cNvPr id="31" name="Teardrop 30"/>
                  <p:cNvSpPr/>
                  <p:nvPr/>
                </p:nvSpPr>
                <p:spPr>
                  <a:xfrm rot="8075815">
                    <a:off x="5493000" y="6847712"/>
                    <a:ext cx="975086" cy="975087"/>
                  </a:xfrm>
                  <a:prstGeom prst="teardrop">
                    <a:avLst/>
                  </a:prstGeom>
                  <a:solidFill>
                    <a:srgbClr val="AA28BA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AA28BA"/>
                      </a:solidFill>
                    </a:endParaRPr>
                  </a:p>
                </p:txBody>
              </p:sp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5465107" y="7112438"/>
                    <a:ext cx="1030873" cy="512961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CONSTRUCCIÓN DE CRIATURAS</a:t>
                    </a:r>
                  </a:p>
                </p:txBody>
              </p:sp>
            </p:grpSp>
          </p:grpSp>
          <p:grpSp>
            <p:nvGrpSpPr>
              <p:cNvPr id="24" name="Group 23"/>
              <p:cNvGrpSpPr/>
              <p:nvPr/>
            </p:nvGrpSpPr>
            <p:grpSpPr>
              <a:xfrm>
                <a:off x="4060679" y="6847711"/>
                <a:ext cx="927787" cy="1685487"/>
                <a:chOff x="4253209" y="6847713"/>
                <a:chExt cx="1030874" cy="1872764"/>
              </a:xfrm>
            </p:grpSpPr>
            <p:grpSp>
              <p:nvGrpSpPr>
                <p:cNvPr id="25" name="Group 24"/>
                <p:cNvGrpSpPr/>
                <p:nvPr/>
              </p:nvGrpSpPr>
              <p:grpSpPr>
                <a:xfrm>
                  <a:off x="4253210" y="6847713"/>
                  <a:ext cx="1030873" cy="975087"/>
                  <a:chOff x="4253210" y="6847713"/>
                  <a:chExt cx="1030873" cy="975087"/>
                </a:xfrm>
              </p:grpSpPr>
              <p:sp>
                <p:nvSpPr>
                  <p:cNvPr id="27" name="Teardrop 26"/>
                  <p:cNvSpPr/>
                  <p:nvPr/>
                </p:nvSpPr>
                <p:spPr>
                  <a:xfrm rot="8075815">
                    <a:off x="4281103" y="6847713"/>
                    <a:ext cx="975087" cy="975088"/>
                  </a:xfrm>
                  <a:prstGeom prst="teardrop">
                    <a:avLst/>
                  </a:prstGeom>
                  <a:solidFill>
                    <a:srgbClr val="AA28BA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4253210" y="7175323"/>
                    <a:ext cx="1030873" cy="307777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¡DEPÚRALO!</a:t>
                    </a:r>
                  </a:p>
                </p:txBody>
              </p:sp>
            </p:grpSp>
            <p:sp>
              <p:nvSpPr>
                <p:cNvPr id="26" name="Rectangle 25"/>
                <p:cNvSpPr/>
                <p:nvPr/>
              </p:nvSpPr>
              <p:spPr>
                <a:xfrm>
                  <a:off x="4253209" y="8104924"/>
                  <a:ext cx="1030873" cy="61555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smtClean="0">
                      <a:latin typeface="Futura Condensed"/>
                      <a:cs typeface="Futura Condensed"/>
                    </a:rPr>
                    <a:t>¡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Ayuda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! ¿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Puedes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depurar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estos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cinco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programas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?</a:t>
                  </a:r>
                </a:p>
              </p:txBody>
            </p:sp>
          </p:grpSp>
        </p:grpSp>
        <p:grpSp>
          <p:nvGrpSpPr>
            <p:cNvPr id="14" name="Group 13"/>
            <p:cNvGrpSpPr/>
            <p:nvPr/>
          </p:nvGrpSpPr>
          <p:grpSpPr>
            <a:xfrm>
              <a:off x="6413859" y="7306475"/>
              <a:ext cx="927787" cy="1839377"/>
              <a:chOff x="6413859" y="7333121"/>
              <a:chExt cx="927787" cy="1839377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6413859" y="8464612"/>
                <a:ext cx="927786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00" dirty="0">
                    <a:latin typeface="Futura Condensed"/>
                    <a:cs typeface="Futura Condensed"/>
                  </a:rPr>
                  <a:t>¿</a:t>
                </a:r>
                <a:r>
                  <a:rPr lang="en-US" sz="1000" dirty="0" err="1">
                    <a:latin typeface="Futura Condensed"/>
                    <a:cs typeface="Futura Condensed"/>
                  </a:rPr>
                  <a:t>Qué</a:t>
                </a:r>
                <a:r>
                  <a:rPr lang="en-US" sz="1000" dirty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>
                    <a:latin typeface="Futura Condensed"/>
                    <a:cs typeface="Futura Condensed"/>
                  </a:rPr>
                  <a:t>podemos</a:t>
                </a:r>
                <a:r>
                  <a:rPr lang="en-US" sz="1000" dirty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>
                    <a:latin typeface="Futura Condensed"/>
                    <a:cs typeface="Futura Condensed"/>
                  </a:rPr>
                  <a:t>crear</a:t>
                </a:r>
                <a:r>
                  <a:rPr lang="en-US" sz="1000" dirty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>
                    <a:latin typeface="Futura Condensed"/>
                    <a:cs typeface="Futura Condensed"/>
                  </a:rPr>
                  <a:t>partiendo</a:t>
                </a:r>
                <a:r>
                  <a:rPr lang="en-US" sz="1000" dirty="0">
                    <a:latin typeface="Futura Condensed"/>
                    <a:cs typeface="Futura Condensed"/>
                  </a:rPr>
                  <a:t> del </a:t>
                </a:r>
                <a:r>
                  <a:rPr lang="en-US" sz="1000" dirty="0" err="1">
                    <a:latin typeface="Futura Condensed"/>
                    <a:cs typeface="Futura Condensed"/>
                  </a:rPr>
                  <a:t>trabajo</a:t>
                </a:r>
                <a:r>
                  <a:rPr lang="en-US" sz="1000" dirty="0">
                    <a:latin typeface="Futura Condensed"/>
                    <a:cs typeface="Futura Condensed"/>
                  </a:rPr>
                  <a:t> de </a:t>
                </a:r>
                <a:r>
                  <a:rPr lang="en-US" sz="1000" dirty="0" err="1">
                    <a:latin typeface="Futura Condensed"/>
                    <a:cs typeface="Futura Condensed"/>
                  </a:rPr>
                  <a:t>otros</a:t>
                </a:r>
                <a:r>
                  <a:rPr lang="en-US" sz="1000" dirty="0">
                    <a:latin typeface="Futura Condensed"/>
                    <a:cs typeface="Futura Condensed"/>
                  </a:rPr>
                  <a:t>?</a:t>
                </a:r>
              </a:p>
            </p:txBody>
          </p:sp>
          <p:sp>
            <p:nvSpPr>
              <p:cNvPr id="16" name="Teardrop 15"/>
              <p:cNvSpPr/>
              <p:nvPr/>
            </p:nvSpPr>
            <p:spPr>
              <a:xfrm rot="8075815">
                <a:off x="6438964" y="7333120"/>
                <a:ext cx="877577" cy="877579"/>
              </a:xfrm>
              <a:prstGeom prst="teardrop">
                <a:avLst/>
              </a:prstGeom>
              <a:solidFill>
                <a:srgbClr val="AA28B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413860" y="7627971"/>
                <a:ext cx="927786" cy="276999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1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rgbClr val="FFFFFF"/>
                    </a:solidFill>
                    <a:latin typeface="Futura Condensed"/>
                    <a:cs typeface="Futura Condensed"/>
                  </a:rPr>
                  <a:t>PÁSALO</a:t>
                </a:r>
              </a:p>
            </p:txBody>
          </p:sp>
        </p:grpSp>
      </p:grpSp>
      <p:grpSp>
        <p:nvGrpSpPr>
          <p:cNvPr id="181" name="Group 180"/>
          <p:cNvGrpSpPr/>
          <p:nvPr/>
        </p:nvGrpSpPr>
        <p:grpSpPr>
          <a:xfrm>
            <a:off x="708717" y="6311267"/>
            <a:ext cx="6178568" cy="407337"/>
            <a:chOff x="708717" y="6311268"/>
            <a:chExt cx="6178568" cy="407337"/>
          </a:xfrm>
        </p:grpSpPr>
        <p:grpSp>
          <p:nvGrpSpPr>
            <p:cNvPr id="160" name="Group 159"/>
            <p:cNvGrpSpPr/>
            <p:nvPr/>
          </p:nvGrpSpPr>
          <p:grpSpPr>
            <a:xfrm>
              <a:off x="708717" y="6311268"/>
              <a:ext cx="4117014" cy="407337"/>
              <a:chOff x="708717" y="6311268"/>
              <a:chExt cx="4117014" cy="407337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1892476" y="6311268"/>
                <a:ext cx="574355" cy="400094"/>
                <a:chOff x="1892476" y="6311268"/>
                <a:chExt cx="574355" cy="400094"/>
              </a:xfrm>
            </p:grpSpPr>
            <p:cxnSp>
              <p:nvCxnSpPr>
                <p:cNvPr id="142" name="Straight Connector 141"/>
                <p:cNvCxnSpPr/>
                <p:nvPr/>
              </p:nvCxnSpPr>
              <p:spPr>
                <a:xfrm flipH="1" flipV="1">
                  <a:off x="2175879" y="6529614"/>
                  <a:ext cx="3775" cy="181748"/>
                </a:xfrm>
                <a:prstGeom prst="line">
                  <a:avLst/>
                </a:prstGeom>
                <a:ln w="12700" cmpd="sng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43" name="Rectangle 142"/>
                <p:cNvSpPr/>
                <p:nvPr/>
              </p:nvSpPr>
              <p:spPr>
                <a:xfrm>
                  <a:off x="1892476" y="6311268"/>
                  <a:ext cx="574355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050" dirty="0" smtClean="0">
                      <a:latin typeface="Futura Condensed"/>
                      <a:cs typeface="Futura Condensed"/>
                    </a:rPr>
                    <a:t>SESIÓN 2</a:t>
                  </a:r>
                  <a:endParaRPr lang="en-US" sz="1050" dirty="0"/>
                </a:p>
              </p:txBody>
            </p:sp>
          </p:grpSp>
          <p:grpSp>
            <p:nvGrpSpPr>
              <p:cNvPr id="144" name="Group 143"/>
              <p:cNvGrpSpPr/>
              <p:nvPr/>
            </p:nvGrpSpPr>
            <p:grpSpPr>
              <a:xfrm>
                <a:off x="3068888" y="6311268"/>
                <a:ext cx="574355" cy="405206"/>
                <a:chOff x="1892476" y="6306156"/>
                <a:chExt cx="574355" cy="405206"/>
              </a:xfrm>
            </p:grpSpPr>
            <p:cxnSp>
              <p:nvCxnSpPr>
                <p:cNvPr id="145" name="Straight Connector 144"/>
                <p:cNvCxnSpPr/>
                <p:nvPr/>
              </p:nvCxnSpPr>
              <p:spPr>
                <a:xfrm flipH="1" flipV="1">
                  <a:off x="2175879" y="6529614"/>
                  <a:ext cx="3775" cy="181748"/>
                </a:xfrm>
                <a:prstGeom prst="line">
                  <a:avLst/>
                </a:prstGeom>
                <a:ln w="12700" cmpd="sng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46" name="Rectangle 145"/>
                <p:cNvSpPr/>
                <p:nvPr/>
              </p:nvSpPr>
              <p:spPr>
                <a:xfrm>
                  <a:off x="1892476" y="6306156"/>
                  <a:ext cx="574355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050" dirty="0" smtClean="0">
                      <a:latin typeface="Futura Condensed"/>
                      <a:cs typeface="Futura Condensed"/>
                    </a:rPr>
                    <a:t>SESIÓN </a:t>
                  </a:r>
                  <a:r>
                    <a:rPr lang="en-US" sz="1050" dirty="0">
                      <a:latin typeface="Futura Condensed"/>
                      <a:cs typeface="Futura Condensed"/>
                    </a:rPr>
                    <a:t>3</a:t>
                  </a:r>
                  <a:endParaRPr lang="en-US" sz="1050" dirty="0"/>
                </a:p>
              </p:txBody>
            </p:sp>
          </p:grpSp>
          <p:grpSp>
            <p:nvGrpSpPr>
              <p:cNvPr id="147" name="Group 146"/>
              <p:cNvGrpSpPr/>
              <p:nvPr/>
            </p:nvGrpSpPr>
            <p:grpSpPr>
              <a:xfrm>
                <a:off x="4243520" y="6311268"/>
                <a:ext cx="582211" cy="405206"/>
                <a:chOff x="1888548" y="6306156"/>
                <a:chExt cx="582211" cy="405206"/>
              </a:xfrm>
            </p:grpSpPr>
            <p:cxnSp>
              <p:nvCxnSpPr>
                <p:cNvPr id="148" name="Straight Connector 147"/>
                <p:cNvCxnSpPr/>
                <p:nvPr/>
              </p:nvCxnSpPr>
              <p:spPr>
                <a:xfrm flipH="1" flipV="1">
                  <a:off x="2175879" y="6529614"/>
                  <a:ext cx="3775" cy="181748"/>
                </a:xfrm>
                <a:prstGeom prst="line">
                  <a:avLst/>
                </a:prstGeom>
                <a:ln w="12700" cmpd="sng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49" name="Rectangle 148"/>
                <p:cNvSpPr/>
                <p:nvPr/>
              </p:nvSpPr>
              <p:spPr>
                <a:xfrm>
                  <a:off x="1888548" y="6306156"/>
                  <a:ext cx="582211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050" dirty="0" smtClean="0">
                      <a:latin typeface="Futura Condensed"/>
                      <a:cs typeface="Futura Condensed"/>
                    </a:rPr>
                    <a:t>SESIÓN 4</a:t>
                  </a:r>
                  <a:endParaRPr lang="en-US" sz="1050" dirty="0"/>
                </a:p>
              </p:txBody>
            </p:sp>
          </p:grpSp>
          <p:grpSp>
            <p:nvGrpSpPr>
              <p:cNvPr id="3" name="Group 2"/>
              <p:cNvGrpSpPr/>
              <p:nvPr/>
            </p:nvGrpSpPr>
            <p:grpSpPr>
              <a:xfrm>
                <a:off x="708717" y="6311268"/>
                <a:ext cx="574355" cy="407337"/>
                <a:chOff x="708717" y="6311268"/>
                <a:chExt cx="574355" cy="407337"/>
              </a:xfrm>
            </p:grpSpPr>
            <p:cxnSp>
              <p:nvCxnSpPr>
                <p:cNvPr id="150" name="Straight Connector 149"/>
                <p:cNvCxnSpPr/>
                <p:nvPr/>
              </p:nvCxnSpPr>
              <p:spPr>
                <a:xfrm flipH="1" flipV="1">
                  <a:off x="992120" y="6536857"/>
                  <a:ext cx="3775" cy="181748"/>
                </a:xfrm>
                <a:prstGeom prst="line">
                  <a:avLst/>
                </a:prstGeom>
                <a:ln w="12700" cmpd="sng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51" name="Rectangle 150"/>
                <p:cNvSpPr/>
                <p:nvPr/>
              </p:nvSpPr>
              <p:spPr>
                <a:xfrm>
                  <a:off x="708717" y="6311268"/>
                  <a:ext cx="574355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050" dirty="0" smtClean="0">
                      <a:latin typeface="Futura Condensed"/>
                      <a:cs typeface="Futura Condensed"/>
                    </a:rPr>
                    <a:t>SESIÓN </a:t>
                  </a:r>
                  <a:r>
                    <a:rPr lang="en-US" sz="1050" dirty="0">
                      <a:latin typeface="Futura Condensed"/>
                      <a:cs typeface="Futura Condensed"/>
                    </a:rPr>
                    <a:t>1</a:t>
                  </a:r>
                  <a:endParaRPr lang="en-US" sz="1050" dirty="0"/>
                </a:p>
              </p:txBody>
            </p:sp>
          </p:grpSp>
        </p:grpSp>
        <p:grpSp>
          <p:nvGrpSpPr>
            <p:cNvPr id="180" name="Group 179"/>
            <p:cNvGrpSpPr/>
            <p:nvPr/>
          </p:nvGrpSpPr>
          <p:grpSpPr>
            <a:xfrm>
              <a:off x="5700899" y="6311268"/>
              <a:ext cx="1186386" cy="403621"/>
              <a:chOff x="5700899" y="6311268"/>
              <a:chExt cx="1186386" cy="403621"/>
            </a:xfrm>
          </p:grpSpPr>
          <p:grpSp>
            <p:nvGrpSpPr>
              <p:cNvPr id="163" name="Group 162"/>
              <p:cNvGrpSpPr/>
              <p:nvPr/>
            </p:nvGrpSpPr>
            <p:grpSpPr>
              <a:xfrm>
                <a:off x="5700899" y="6433842"/>
                <a:ext cx="1186386" cy="281047"/>
                <a:chOff x="3490350" y="7146674"/>
                <a:chExt cx="1186386" cy="281047"/>
              </a:xfrm>
              <a:solidFill>
                <a:srgbClr val="AA28BA"/>
              </a:solidFill>
            </p:grpSpPr>
            <p:cxnSp>
              <p:nvCxnSpPr>
                <p:cNvPr id="173" name="Straight Connector 172"/>
                <p:cNvCxnSpPr/>
                <p:nvPr/>
              </p:nvCxnSpPr>
              <p:spPr>
                <a:xfrm flipH="1" flipV="1">
                  <a:off x="3490350" y="7146674"/>
                  <a:ext cx="3775" cy="281047"/>
                </a:xfrm>
                <a:prstGeom prst="line">
                  <a:avLst/>
                </a:prstGeom>
                <a:grpFill/>
                <a:ln w="12700" cmpd="sng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/>
                <p:cNvCxnSpPr/>
                <p:nvPr/>
              </p:nvCxnSpPr>
              <p:spPr>
                <a:xfrm flipH="1" flipV="1">
                  <a:off x="4672961" y="7146675"/>
                  <a:ext cx="3775" cy="281046"/>
                </a:xfrm>
                <a:prstGeom prst="line">
                  <a:avLst/>
                </a:prstGeom>
                <a:grpFill/>
                <a:ln w="12700" cmpd="sng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/>
                <p:cNvCxnSpPr/>
                <p:nvPr/>
              </p:nvCxnSpPr>
              <p:spPr>
                <a:xfrm>
                  <a:off x="3490350" y="7154071"/>
                  <a:ext cx="1186386" cy="0"/>
                </a:xfrm>
                <a:prstGeom prst="line">
                  <a:avLst/>
                </a:prstGeom>
                <a:grpFill/>
                <a:ln w="12700" cmpd="sng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9" name="Rectangle 178"/>
              <p:cNvSpPr/>
              <p:nvPr/>
            </p:nvSpPr>
            <p:spPr>
              <a:xfrm>
                <a:off x="6010688" y="6311268"/>
                <a:ext cx="574355" cy="253916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50" dirty="0" smtClean="0">
                    <a:latin typeface="Futura Condensed"/>
                    <a:cs typeface="Futura Condensed"/>
                  </a:rPr>
                  <a:t>SESIÓN 5</a:t>
                </a:r>
                <a:endParaRPr lang="en-US" sz="1050" dirty="0"/>
              </a:p>
            </p:txBody>
          </p:sp>
        </p:grpSp>
      </p:grpSp>
      <p:pic>
        <p:nvPicPr>
          <p:cNvPr id="64" name="Picture 63" descr="Screen Shot 2014-07-25 at 1.48.3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" t="3277" r="-953" b="27620"/>
          <a:stretch/>
        </p:blipFill>
        <p:spPr>
          <a:xfrm>
            <a:off x="467239" y="1704632"/>
            <a:ext cx="3339063" cy="2489085"/>
          </a:xfrm>
          <a:prstGeom prst="rect">
            <a:avLst/>
          </a:prstGeom>
        </p:spPr>
      </p:pic>
      <p:sp>
        <p:nvSpPr>
          <p:cNvPr id="62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57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-1" y="656089"/>
            <a:ext cx="7582143" cy="479582"/>
            <a:chOff x="-1" y="656089"/>
            <a:chExt cx="7582143" cy="479582"/>
          </a:xfrm>
        </p:grpSpPr>
        <p:sp>
          <p:nvSpPr>
            <p:cNvPr id="65" name="Rectangle 13"/>
            <p:cNvSpPr/>
            <p:nvPr/>
          </p:nvSpPr>
          <p:spPr>
            <a:xfrm>
              <a:off x="-1" y="656089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870105" y="656089"/>
              <a:ext cx="3464341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ELIGE TU PROPIA AVENTURA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-1" y="5264155"/>
            <a:ext cx="7582144" cy="479582"/>
            <a:chOff x="-1" y="5264155"/>
            <a:chExt cx="7582144" cy="479582"/>
          </a:xfrm>
        </p:grpSpPr>
        <p:sp>
          <p:nvSpPr>
            <p:cNvPr id="68" name="Rectangle 13"/>
            <p:cNvSpPr/>
            <p:nvPr/>
          </p:nvSpPr>
          <p:spPr>
            <a:xfrm>
              <a:off x="-1" y="5264155"/>
              <a:ext cx="7582144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223496" y="5264155"/>
              <a:ext cx="2110950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POSIBLE RUTA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3560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57995" y="2830659"/>
            <a:ext cx="3324338" cy="4006596"/>
            <a:chOff x="422410" y="2830659"/>
            <a:chExt cx="3324338" cy="4006596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508652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enseñar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ejemplos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Characters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distribuir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Personajes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>
                <a:latin typeface="Futura Condensed"/>
                <a:cs typeface="Futura Condensed"/>
              </a:endParaRPr>
            </a:p>
            <a:p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propios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dentro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categoría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Ayúdalos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diseñar</a:t>
              </a:r>
              <a:r>
                <a:rPr lang="en-US" sz="1200" dirty="0" smtClean="0">
                  <a:latin typeface="Futura Condensed"/>
                  <a:cs typeface="Futura Condensed"/>
                </a:rPr>
                <a:t> dos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objetos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personajes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uno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dos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comportamientos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.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manera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opcional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realizar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demostración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funcionamiento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Permite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personajes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comportamientos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smtClean="0">
                  <a:latin typeface="Futura Condensed"/>
                  <a:cs typeface="Futura Condensed"/>
                </a:rPr>
                <a:t>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Sugerimos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demo: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invita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algunos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presentar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trabajo</a:t>
              </a:r>
              <a:r>
                <a:rPr lang="en-US" sz="1200" dirty="0" smtClean="0">
                  <a:latin typeface="Futura Condensed"/>
                  <a:cs typeface="Futura Condensed"/>
                </a:rPr>
                <a:t> a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demostrar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implementaron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</a:t>
              </a:r>
              <a:r>
                <a:rPr lang="en-US" sz="1200" dirty="0" smtClean="0">
                  <a:latin typeface="Futura Condensed"/>
                  <a:cs typeface="Futura Condensed"/>
                </a:rPr>
                <a:t>.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subir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Characters o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>
                  <a:latin typeface="Futura Condensed"/>
                  <a:cs typeface="Futura Condensed"/>
                </a:rPr>
                <a:t>Pide</a:t>
              </a:r>
              <a:r>
                <a:rPr lang="en-US" sz="1200" dirty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>
                  <a:latin typeface="Futura Condensed"/>
                  <a:cs typeface="Futura Condensed"/>
                </a:rPr>
                <a:t>alumnos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que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reflexionen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sobre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su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proceso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diseño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respondiendo</a:t>
              </a:r>
              <a:r>
                <a:rPr lang="en-US" sz="1200" dirty="0">
                  <a:latin typeface="Futura Condensed"/>
                  <a:cs typeface="Futura Condensed"/>
                </a:rPr>
                <a:t> a </a:t>
              </a:r>
              <a:r>
                <a:rPr lang="en-US" sz="1200" dirty="0" err="1">
                  <a:latin typeface="Futura Condensed"/>
                  <a:cs typeface="Futura Condensed"/>
                </a:rPr>
                <a:t>las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preguntas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reflexión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sus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diarios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diseño</a:t>
              </a:r>
              <a:r>
                <a:rPr lang="en-US" sz="1200" dirty="0">
                  <a:latin typeface="Futura Condensed"/>
                  <a:cs typeface="Futura Condensed"/>
                </a:rPr>
                <a:t> o </a:t>
              </a:r>
              <a:r>
                <a:rPr lang="en-US" sz="1200" dirty="0" err="1">
                  <a:latin typeface="Futura Condensed"/>
                  <a:cs typeface="Futura Condensed"/>
                </a:rPr>
                <a:t>debatiendo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grupo</a:t>
              </a:r>
              <a:r>
                <a:rPr lang="en-US" sz="1200" dirty="0">
                  <a:latin typeface="Futura Condensed"/>
                  <a:cs typeface="Futura Condensed"/>
                </a:rPr>
                <a:t>.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222219" y="795405"/>
            <a:ext cx="2999848" cy="1415772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Experimentarán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con la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definición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comportamientos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personajes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utilizando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opción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Bloque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Se </a:t>
            </a:r>
            <a:r>
              <a:rPr lang="en-US" sz="1200" dirty="0" err="1" smtClean="0">
                <a:latin typeface="Futura Condensed"/>
                <a:cs typeface="Futura Condensed"/>
              </a:rPr>
              <a:t>famiarizarán</a:t>
            </a:r>
            <a:r>
              <a:rPr lang="en-US" sz="1200" dirty="0" smtClean="0">
                <a:latin typeface="Futura Condensed"/>
                <a:cs typeface="Futura Condensed"/>
              </a:rPr>
              <a:t> con los </a:t>
            </a:r>
            <a:r>
              <a:rPr lang="en-US" sz="1200" dirty="0" err="1" smtClean="0">
                <a:latin typeface="Futura Condensed"/>
                <a:cs typeface="Futura Condensed"/>
              </a:rPr>
              <a:t>conceptos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computacionales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eventos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paralelismo</a:t>
            </a:r>
            <a:r>
              <a:rPr lang="en-US" sz="1200" dirty="0" smtClean="0">
                <a:latin typeface="Futura Condensed"/>
                <a:cs typeface="Futura Condensed"/>
              </a:rPr>
              <a:t> y con la </a:t>
            </a:r>
            <a:r>
              <a:rPr lang="en-US" sz="1200" dirty="0" err="1" smtClean="0">
                <a:latin typeface="Futura Condensed"/>
                <a:cs typeface="Futura Condensed"/>
              </a:rPr>
              <a:t>práctica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computacional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experimentación</a:t>
            </a:r>
            <a:r>
              <a:rPr lang="en-US" sz="1200" dirty="0" smtClean="0">
                <a:latin typeface="Futura Condensed"/>
                <a:cs typeface="Futura Condensed"/>
              </a:rPr>
              <a:t> e </a:t>
            </a:r>
            <a:r>
              <a:rPr lang="en-US" sz="1200" dirty="0" err="1" smtClean="0">
                <a:latin typeface="Futura Condensed"/>
                <a:cs typeface="Futura Condensed"/>
              </a:rPr>
              <a:t>iteración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08420" y="647673"/>
            <a:ext cx="281594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 smtClean="0">
                <a:latin typeface="Futura Condensed"/>
                <a:cs typeface="Futura Condensed"/>
              </a:rPr>
              <a:t>PERSONAJES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4007796" y="2832776"/>
            <a:ext cx="3307404" cy="1142158"/>
            <a:chOff x="3992282" y="2832776"/>
            <a:chExt cx="3307404" cy="1142158"/>
          </a:xfrm>
        </p:grpSpPr>
        <p:sp>
          <p:nvSpPr>
            <p:cNvPr id="52" name="TextBox 51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Personajes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E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Characters </a:t>
              </a:r>
              <a:r>
                <a:rPr lang="en-US" sz="1200" dirty="0" smtClean="0">
                  <a:latin typeface="Futura Condensed"/>
                  <a:cs typeface="Futura Condensed"/>
                </a:rPr>
                <a:t/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/studios/475545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55" name="Straight Connector 54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4007796" y="4138321"/>
            <a:ext cx="3307404" cy="1142158"/>
            <a:chOff x="3992282" y="2832776"/>
            <a:chExt cx="3307404" cy="1142158"/>
          </a:xfrm>
        </p:grpSpPr>
        <p:sp>
          <p:nvSpPr>
            <p:cNvPr id="57" name="TextBox 56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explicarías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otra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persona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es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Bloque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?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Cuándo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querrías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usar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Bloque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?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4007796" y="5538918"/>
            <a:ext cx="3307404" cy="1284844"/>
            <a:chOff x="3992282" y="2874756"/>
            <a:chExt cx="3307404" cy="1284844"/>
          </a:xfrm>
        </p:grpSpPr>
        <p:sp>
          <p:nvSpPr>
            <p:cNvPr id="65" name="TextBox 64"/>
            <p:cNvSpPr txBox="1"/>
            <p:nvPr/>
          </p:nvSpPr>
          <p:spPr>
            <a:xfrm>
              <a:off x="4089400" y="3328603"/>
              <a:ext cx="3117152" cy="83099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incluyen</a:t>
              </a:r>
              <a:r>
                <a:rPr lang="en-US" sz="1200" dirty="0" smtClean="0">
                  <a:latin typeface="Futura Condensed"/>
                  <a:cs typeface="Futura Condensed"/>
                </a:rPr>
                <a:t> dos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objetos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uno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dos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comportamientos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explicar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compañero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992282" y="287475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5" name="Straight Connector 74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77" name="TextBox 76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0" name="Straight Connector 79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82" name="Straight Connector 81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84" name="TextBox 83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86" name="Straight Connector 85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0" name="TextBox 89"/>
          <p:cNvSpPr txBox="1"/>
          <p:nvPr/>
        </p:nvSpPr>
        <p:spPr>
          <a:xfrm>
            <a:off x="551129" y="8142739"/>
            <a:ext cx="3231204" cy="1200329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Si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atascan</a:t>
            </a:r>
            <a:r>
              <a:rPr lang="en-US" sz="1200" dirty="0" smtClean="0"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latin typeface="Futura Condensed"/>
                <a:cs typeface="Futura Condensed"/>
              </a:rPr>
              <a:t>tratar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descubrir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utilizar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opción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Bloque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invítalos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explorar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implementado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opción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usuarios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investigando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código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estudio</a:t>
            </a:r>
            <a:r>
              <a:rPr lang="en-US" sz="1200" dirty="0" smtClean="0">
                <a:latin typeface="Futura Condensed"/>
                <a:cs typeface="Futura Condensed"/>
              </a:rPr>
              <a:t> Characters.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Aprende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opción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Bloque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este</a:t>
            </a:r>
            <a:r>
              <a:rPr lang="en-US" sz="1200" dirty="0" smtClean="0">
                <a:latin typeface="Futura Condensed"/>
                <a:cs typeface="Futura Condensed"/>
              </a:rPr>
              <a:t> video-tutorial: </a:t>
            </a:r>
            <a:r>
              <a:rPr lang="en-US" sz="1200" dirty="0">
                <a:latin typeface="Futura Condensed"/>
                <a:cs typeface="Futura Condensed"/>
              </a:rPr>
              <a:t>http://</a:t>
            </a:r>
            <a:r>
              <a:rPr lang="en-US" sz="1200" dirty="0" err="1">
                <a:latin typeface="Futura Condensed"/>
                <a:cs typeface="Futura Condensed"/>
              </a:rPr>
              <a:t>bit.ly</a:t>
            </a:r>
            <a:r>
              <a:rPr lang="en-US" sz="1200" dirty="0">
                <a:latin typeface="Futura Condensed"/>
                <a:cs typeface="Futura Condensed"/>
              </a:rPr>
              <a:t>/</a:t>
            </a:r>
            <a:r>
              <a:rPr lang="en-US" sz="1200" dirty="0" err="1" smtClean="0">
                <a:latin typeface="Futura Condensed"/>
                <a:cs typeface="Futura Condensed"/>
              </a:rPr>
              <a:t>makeablock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535517" y="169447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30–45 MINUTOS</a:t>
            </a:r>
          </a:p>
        </p:txBody>
      </p:sp>
      <p:pic>
        <p:nvPicPr>
          <p:cNvPr id="106" name="Picture 105" descr="30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069" y="1752620"/>
            <a:ext cx="329184" cy="329184"/>
          </a:xfrm>
          <a:prstGeom prst="rect">
            <a:avLst/>
          </a:prstGeom>
        </p:spPr>
      </p:pic>
      <p:grpSp>
        <p:nvGrpSpPr>
          <p:cNvPr id="107" name="Group 106"/>
          <p:cNvGrpSpPr/>
          <p:nvPr/>
        </p:nvGrpSpPr>
        <p:grpSpPr>
          <a:xfrm>
            <a:off x="3669538" y="794340"/>
            <a:ext cx="442062" cy="1123360"/>
            <a:chOff x="2853673" y="794340"/>
            <a:chExt cx="442062" cy="1123360"/>
          </a:xfrm>
        </p:grpSpPr>
        <p:cxnSp>
          <p:nvCxnSpPr>
            <p:cNvPr id="108" name="Straight Connector 107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551129" y="-5905"/>
            <a:ext cx="493776" cy="2791968"/>
            <a:chOff x="551129" y="-5905"/>
            <a:chExt cx="493776" cy="2791968"/>
          </a:xfrm>
        </p:grpSpPr>
        <p:pic>
          <p:nvPicPr>
            <p:cNvPr id="4" name="Picture 3" descr="Unit3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-5905"/>
              <a:ext cx="493776" cy="2791968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 rot="5400000">
              <a:off x="-422952" y="987466"/>
              <a:ext cx="2436597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3 -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47" name="Isosceles Triangle 46"/>
          <p:cNvSpPr/>
          <p:nvPr/>
        </p:nvSpPr>
        <p:spPr>
          <a:xfrm>
            <a:off x="551130" y="2542158"/>
            <a:ext cx="479582" cy="243905"/>
          </a:xfrm>
          <a:prstGeom prst="triangle">
            <a:avLst>
              <a:gd name="adj" fmla="val 5114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58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094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63-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743" y="6186915"/>
            <a:ext cx="2685577" cy="152402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57994" y="8477726"/>
            <a:ext cx="3571312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Atascado</a:t>
            </a:r>
            <a:r>
              <a:rPr lang="en-US" sz="1200" dirty="0" smtClean="0">
                <a:latin typeface="Futura Condensed"/>
                <a:cs typeface="Futura Condensed"/>
              </a:rPr>
              <a:t>? ¡No </a:t>
            </a:r>
            <a:r>
              <a:rPr lang="en-US" sz="1200" dirty="0" err="1" smtClean="0">
                <a:latin typeface="Futura Condensed"/>
                <a:cs typeface="Futura Condensed"/>
              </a:rPr>
              <a:t>pasa</a:t>
            </a:r>
            <a:r>
              <a:rPr lang="en-US" sz="1200" dirty="0" smtClean="0">
                <a:latin typeface="Futura Condensed"/>
                <a:cs typeface="Futura Condensed"/>
              </a:rPr>
              <a:t> nada! Mira </a:t>
            </a:r>
            <a:r>
              <a:rPr lang="en-US" sz="1200" dirty="0" err="1" smtClean="0">
                <a:latin typeface="Futura Condensed"/>
                <a:cs typeface="Futura Condensed"/>
              </a:rPr>
              <a:t>este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vídeo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comenzar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trabajar</a:t>
            </a:r>
            <a:r>
              <a:rPr lang="en-US" sz="1200" dirty="0" smtClean="0">
                <a:latin typeface="Futura Condensed"/>
                <a:cs typeface="Futura Condensed"/>
              </a:rPr>
              <a:t> con la </a:t>
            </a:r>
            <a:r>
              <a:rPr lang="en-US" sz="1200" dirty="0" err="1" smtClean="0">
                <a:latin typeface="Futura Condensed"/>
                <a:cs typeface="Futura Condensed"/>
              </a:rPr>
              <a:t>opción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Bloque</a:t>
            </a:r>
            <a:r>
              <a:rPr lang="en-US" sz="1200" dirty="0" smtClean="0">
                <a:latin typeface="Futura Condensed"/>
                <a:cs typeface="Futura Condensed"/>
              </a:rPr>
              <a:t>: </a:t>
            </a:r>
            <a:r>
              <a:rPr lang="en-US" sz="1200" dirty="0">
                <a:latin typeface="Futura Condensed"/>
                <a:cs typeface="Futura Condensed"/>
              </a:rPr>
              <a:t>http://bit.ly/</a:t>
            </a:r>
            <a:r>
              <a:rPr lang="en-US" sz="1200" dirty="0" err="1" smtClean="0">
                <a:latin typeface="Futura Condensed"/>
                <a:cs typeface="Futura Condensed"/>
              </a:rPr>
              <a:t>makeablock</a:t>
            </a:r>
            <a:endParaRPr lang="en-US" sz="1200" dirty="0" smtClean="0">
              <a:latin typeface="Futura Condensed"/>
              <a:cs typeface="Futura Condensed"/>
            </a:endParaRP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Explora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estudio</a:t>
            </a:r>
            <a:r>
              <a:rPr lang="en-US" sz="1200" dirty="0" smtClean="0">
                <a:latin typeface="Futura Condensed"/>
                <a:cs typeface="Futura Condensed"/>
              </a:rPr>
              <a:t> Characters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usuarios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A </a:t>
            </a:r>
            <a:r>
              <a:rPr lang="en-US" sz="1200" dirty="0" err="1" smtClean="0">
                <a:latin typeface="Futura Condensed"/>
                <a:cs typeface="Futura Condensed"/>
              </a:rPr>
              <a:t>veces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existir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varios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modos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definir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mismo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comportamiento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Experimenta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combinaciones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probar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distintas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opciones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resultados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756357" y="8477726"/>
            <a:ext cx="2512195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Characters </a:t>
            </a:r>
            <a:r>
              <a:rPr lang="en-US" sz="1200" dirty="0" smtClean="0">
                <a:latin typeface="Futura Condensed"/>
                <a:cs typeface="Futura Condensed"/>
              </a:rPr>
              <a:t>http</a:t>
            </a:r>
            <a:r>
              <a:rPr lang="en-US" sz="1200" dirty="0">
                <a:latin typeface="Futura Condensed"/>
                <a:cs typeface="Futura Condensed"/>
              </a:rPr>
              <a:t>://</a:t>
            </a:r>
            <a:r>
              <a:rPr lang="en-US" sz="1200" dirty="0" err="1">
                <a:latin typeface="Futura Condensed"/>
                <a:cs typeface="Futura Condensed"/>
              </a:rPr>
              <a:t>scratch.mit.edu</a:t>
            </a:r>
            <a:r>
              <a:rPr lang="en-US" sz="1200" dirty="0">
                <a:latin typeface="Futura Condensed"/>
                <a:cs typeface="Futura Condensed"/>
              </a:rPr>
              <a:t>/studios/475545</a:t>
            </a:r>
            <a:endParaRPr lang="en-US" sz="1200" kern="1100" spc="-2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Rétate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ti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mismo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hacer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más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Experimenta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añadiendo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distintos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personajes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comportamientos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utilizando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la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opción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Crear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bloque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Ayuda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</a:t>
            </a:r>
          </a:p>
        </p:txBody>
      </p:sp>
      <p:grpSp>
        <p:nvGrpSpPr>
          <p:cNvPr id="128" name="Group 127"/>
          <p:cNvGrpSpPr/>
          <p:nvPr/>
        </p:nvGrpSpPr>
        <p:grpSpPr>
          <a:xfrm>
            <a:off x="428968" y="1518602"/>
            <a:ext cx="2970138" cy="4957950"/>
            <a:chOff x="428968" y="1518602"/>
            <a:chExt cx="2970138" cy="4957950"/>
          </a:xfrm>
        </p:grpSpPr>
        <p:grpSp>
          <p:nvGrpSpPr>
            <p:cNvPr id="6" name="Group 5"/>
            <p:cNvGrpSpPr/>
            <p:nvPr/>
          </p:nvGrpSpPr>
          <p:grpSpPr>
            <a:xfrm>
              <a:off x="441220" y="1518602"/>
              <a:ext cx="2350269" cy="1413925"/>
              <a:chOff x="412426" y="1185794"/>
              <a:chExt cx="2350269" cy="1413925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507079" y="1185794"/>
                <a:ext cx="2160358" cy="553998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tIns="91440" bIns="91440" rtlCol="0" anchor="ctr" anchorCtr="0">
                <a:spAutoFit/>
              </a:bodyPr>
              <a:lstStyle/>
              <a:p>
                <a:pPr algn="just"/>
                <a:r>
                  <a:rPr lang="en-US" sz="1200" dirty="0" smtClean="0">
                    <a:latin typeface="Futura Condensed"/>
                    <a:cs typeface="Futura Condensed"/>
                  </a:rPr>
                  <a:t>¿QUIERES CREAR TUS PROPIOS BLOQUES SCRATCH?</a:t>
                </a:r>
                <a:endParaRPr lang="en-US" sz="12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12426" y="1830278"/>
                <a:ext cx="2350269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100" dirty="0" smtClean="0">
                    <a:latin typeface="Futura Condensed"/>
                    <a:cs typeface="Futura Condensed"/>
                  </a:rPr>
                  <a:t>¡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Experimenta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con la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opción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Crear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Bloque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en Scratch! En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este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proyecto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crearás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tus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propios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bloques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definen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dos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comportamientos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dos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personajes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distintos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.</a:t>
                </a:r>
                <a:endParaRPr lang="en-US" sz="1100" dirty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428968" y="3857808"/>
              <a:ext cx="2970138" cy="2618744"/>
              <a:chOff x="416269" y="3857808"/>
              <a:chExt cx="2970138" cy="2618744"/>
            </a:xfrm>
          </p:grpSpPr>
          <p:cxnSp>
            <p:nvCxnSpPr>
              <p:cNvPr id="86" name="Straight Connector 85"/>
              <p:cNvCxnSpPr/>
              <p:nvPr/>
            </p:nvCxnSpPr>
            <p:spPr>
              <a:xfrm flipV="1">
                <a:off x="525548" y="4194252"/>
                <a:ext cx="2717679" cy="2"/>
              </a:xfrm>
              <a:prstGeom prst="line">
                <a:avLst/>
              </a:prstGeom>
              <a:solidFill>
                <a:srgbClr val="FF0000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16269" y="4232861"/>
                <a:ext cx="2885167" cy="2243691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Elige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biblioteca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,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pinta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o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sube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objetos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Haz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click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sobre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botón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Crear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bloque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en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categoría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Más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Bloques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crear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nombrar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bloque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Añade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bloques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bajo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bloque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definir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controlar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qué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hace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nuevo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bloque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Experimenta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controlar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tus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personajes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con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bloques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creados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smtClean="0">
                    <a:latin typeface="Futura Condensed"/>
                    <a:cs typeface="Futura Condensed"/>
                  </a:rPr>
                  <a:t>¡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Repite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!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33201" y="3857808"/>
                <a:ext cx="2953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Futura Condensed"/>
                    <a:cs typeface="Futura Condensed"/>
                  </a:rPr>
                  <a:t>COMIENZA POR AQUÍ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</p:grpSp>
      </p:grpSp>
      <p:cxnSp>
        <p:nvCxnSpPr>
          <p:cNvPr id="9" name="Straight Arrow Connector 8"/>
          <p:cNvCxnSpPr/>
          <p:nvPr/>
        </p:nvCxnSpPr>
        <p:spPr>
          <a:xfrm>
            <a:off x="1761582" y="2820400"/>
            <a:ext cx="1513241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0" y="7871074"/>
            <a:ext cx="7772401" cy="532604"/>
            <a:chOff x="0" y="7871074"/>
            <a:chExt cx="7772401" cy="532604"/>
          </a:xfrm>
        </p:grpSpPr>
        <p:sp>
          <p:nvSpPr>
            <p:cNvPr id="33" name="Rectangle 32"/>
            <p:cNvSpPr/>
            <p:nvPr/>
          </p:nvSpPr>
          <p:spPr>
            <a:xfrm>
              <a:off x="0" y="7871074"/>
              <a:ext cx="7772400" cy="410457"/>
            </a:xfrm>
            <a:prstGeom prst="rect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Diamond 33"/>
            <p:cNvSpPr/>
            <p:nvPr/>
          </p:nvSpPr>
          <p:spPr>
            <a:xfrm>
              <a:off x="2031256" y="8077594"/>
              <a:ext cx="381000" cy="326084"/>
            </a:xfrm>
            <a:prstGeom prst="diamond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6139" y="7879206"/>
              <a:ext cx="4411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COSAS QUE PROBAR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64" name="Diamond 63"/>
            <p:cNvSpPr/>
            <p:nvPr/>
          </p:nvSpPr>
          <p:spPr>
            <a:xfrm>
              <a:off x="5909387" y="8077594"/>
              <a:ext cx="381000" cy="326084"/>
            </a:xfrm>
            <a:prstGeom prst="diamond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427373" y="7878155"/>
              <a:ext cx="33450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¿HAS ACABADO?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cxnSp>
        <p:nvCxnSpPr>
          <p:cNvPr id="69" name="Straight Connector 68"/>
          <p:cNvCxnSpPr/>
          <p:nvPr/>
        </p:nvCxnSpPr>
        <p:spPr>
          <a:xfrm>
            <a:off x="4427373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773946" y="5118387"/>
            <a:ext cx="1497352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2249034" y="5585594"/>
            <a:ext cx="1493940" cy="687926"/>
            <a:chOff x="1769666" y="4625007"/>
            <a:chExt cx="825390" cy="1339571"/>
          </a:xfrm>
        </p:grpSpPr>
        <p:cxnSp>
          <p:nvCxnSpPr>
            <p:cNvPr id="67" name="Straight Arrow Connector 66"/>
            <p:cNvCxnSpPr/>
            <p:nvPr/>
          </p:nvCxnSpPr>
          <p:spPr>
            <a:xfrm>
              <a:off x="1769666" y="4649426"/>
              <a:ext cx="825390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H="1">
              <a:off x="2579945" y="4625007"/>
              <a:ext cx="1" cy="1339571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6922108" y="5216801"/>
            <a:ext cx="357212" cy="396605"/>
            <a:chOff x="1731907" y="5145762"/>
            <a:chExt cx="703201" cy="519703"/>
          </a:xfrm>
        </p:grpSpPr>
        <p:grpSp>
          <p:nvGrpSpPr>
            <p:cNvPr id="71" name="Group 70"/>
            <p:cNvGrpSpPr/>
            <p:nvPr/>
          </p:nvGrpSpPr>
          <p:grpSpPr>
            <a:xfrm>
              <a:off x="1761582" y="5145762"/>
              <a:ext cx="673526" cy="519703"/>
              <a:chOff x="1452120" y="4639071"/>
              <a:chExt cx="1111016" cy="1287551"/>
            </a:xfrm>
          </p:grpSpPr>
          <p:cxnSp>
            <p:nvCxnSpPr>
              <p:cNvPr id="73" name="Straight Arrow Connector 72"/>
              <p:cNvCxnSpPr/>
              <p:nvPr/>
            </p:nvCxnSpPr>
            <p:spPr>
              <a:xfrm>
                <a:off x="1452120" y="4649428"/>
                <a:ext cx="1111016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/>
              <p:nvPr/>
            </p:nvCxnSpPr>
            <p:spPr>
              <a:xfrm flipH="1">
                <a:off x="2501769" y="4639071"/>
                <a:ext cx="3" cy="1287551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2" name="Straight Arrow Connector 71"/>
            <p:cNvCxnSpPr/>
            <p:nvPr/>
          </p:nvCxnSpPr>
          <p:spPr>
            <a:xfrm>
              <a:off x="1731907" y="5662191"/>
              <a:ext cx="703199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6937182" y="6454124"/>
            <a:ext cx="357212" cy="396605"/>
            <a:chOff x="1731907" y="5145762"/>
            <a:chExt cx="703201" cy="519703"/>
          </a:xfrm>
        </p:grpSpPr>
        <p:grpSp>
          <p:nvGrpSpPr>
            <p:cNvPr id="107" name="Group 106"/>
            <p:cNvGrpSpPr/>
            <p:nvPr/>
          </p:nvGrpSpPr>
          <p:grpSpPr>
            <a:xfrm>
              <a:off x="1761582" y="5145762"/>
              <a:ext cx="673526" cy="519703"/>
              <a:chOff x="1452120" y="4639071"/>
              <a:chExt cx="1111016" cy="1287551"/>
            </a:xfrm>
          </p:grpSpPr>
          <p:cxnSp>
            <p:nvCxnSpPr>
              <p:cNvPr id="109" name="Straight Arrow Connector 108"/>
              <p:cNvCxnSpPr/>
              <p:nvPr/>
            </p:nvCxnSpPr>
            <p:spPr>
              <a:xfrm>
                <a:off x="1452120" y="4649428"/>
                <a:ext cx="1111016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/>
              <p:nvPr/>
            </p:nvCxnSpPr>
            <p:spPr>
              <a:xfrm flipH="1">
                <a:off x="2501769" y="4639071"/>
                <a:ext cx="3" cy="1287551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8" name="Straight Arrow Connector 107"/>
            <p:cNvCxnSpPr/>
            <p:nvPr/>
          </p:nvCxnSpPr>
          <p:spPr>
            <a:xfrm>
              <a:off x="1731907" y="5662191"/>
              <a:ext cx="703199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/>
          <p:cNvGrpSpPr/>
          <p:nvPr/>
        </p:nvGrpSpPr>
        <p:grpSpPr>
          <a:xfrm>
            <a:off x="2037360" y="6093247"/>
            <a:ext cx="212393" cy="654802"/>
            <a:chOff x="1769666" y="4641333"/>
            <a:chExt cx="825390" cy="1339571"/>
          </a:xfrm>
        </p:grpSpPr>
        <p:cxnSp>
          <p:nvCxnSpPr>
            <p:cNvPr id="112" name="Straight Arrow Connector 111"/>
            <p:cNvCxnSpPr/>
            <p:nvPr/>
          </p:nvCxnSpPr>
          <p:spPr>
            <a:xfrm>
              <a:off x="1769666" y="4649426"/>
              <a:ext cx="825390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 flipH="1">
              <a:off x="2572284" y="4641333"/>
              <a:ext cx="0" cy="1339571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2571138" y="443435"/>
            <a:ext cx="651202" cy="1336089"/>
            <a:chOff x="2571138" y="443435"/>
            <a:chExt cx="651202" cy="1336089"/>
          </a:xfrm>
        </p:grpSpPr>
        <p:grpSp>
          <p:nvGrpSpPr>
            <p:cNvPr id="55" name="Group 54"/>
            <p:cNvGrpSpPr/>
            <p:nvPr/>
          </p:nvGrpSpPr>
          <p:grpSpPr>
            <a:xfrm>
              <a:off x="2571138" y="443435"/>
              <a:ext cx="651202" cy="1336089"/>
              <a:chOff x="2169548" y="4643960"/>
              <a:chExt cx="393589" cy="656327"/>
            </a:xfrm>
          </p:grpSpPr>
          <p:cxnSp>
            <p:nvCxnSpPr>
              <p:cNvPr id="58" name="Straight Arrow Connector 57"/>
              <p:cNvCxnSpPr/>
              <p:nvPr/>
            </p:nvCxnSpPr>
            <p:spPr>
              <a:xfrm>
                <a:off x="2169548" y="4646880"/>
                <a:ext cx="39358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Straight Arrow Connector 55"/>
            <p:cNvCxnSpPr/>
            <p:nvPr/>
          </p:nvCxnSpPr>
          <p:spPr>
            <a:xfrm>
              <a:off x="2576323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/>
          <p:cNvSpPr txBox="1"/>
          <p:nvPr/>
        </p:nvSpPr>
        <p:spPr>
          <a:xfrm>
            <a:off x="457995" y="647673"/>
            <a:ext cx="281594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 smtClean="0">
                <a:latin typeface="Futura Condensed"/>
                <a:cs typeface="Futura Condensed"/>
              </a:rPr>
              <a:t>PERSONAJES</a:t>
            </a:r>
          </a:p>
        </p:txBody>
      </p:sp>
      <p:pic>
        <p:nvPicPr>
          <p:cNvPr id="4" name="Imagen 3" descr="63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047" y="647673"/>
            <a:ext cx="3876067" cy="2923201"/>
          </a:xfrm>
          <a:prstGeom prst="rect">
            <a:avLst/>
          </a:prstGeom>
        </p:spPr>
      </p:pic>
      <p:pic>
        <p:nvPicPr>
          <p:cNvPr id="5" name="Imagen 4" descr="63-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843" y="4281789"/>
            <a:ext cx="2565398" cy="1048360"/>
          </a:xfrm>
          <a:prstGeom prst="rect">
            <a:avLst/>
          </a:prstGeom>
        </p:spPr>
      </p:pic>
      <p:pic>
        <p:nvPicPr>
          <p:cNvPr id="7" name="Imagen 6" descr="63-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843" y="5485517"/>
            <a:ext cx="2571602" cy="1120436"/>
          </a:xfrm>
          <a:prstGeom prst="rect">
            <a:avLst/>
          </a:prstGeom>
        </p:spPr>
      </p:pic>
      <p:pic>
        <p:nvPicPr>
          <p:cNvPr id="8" name="Imagen 7" descr="63-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843" y="6750722"/>
            <a:ext cx="2571602" cy="86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33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57995" y="2830659"/>
            <a:ext cx="3324338" cy="4191262"/>
            <a:chOff x="457995" y="2830659"/>
            <a:chExt cx="3324338" cy="4191262"/>
          </a:xfrm>
        </p:grpSpPr>
        <p:sp>
          <p:nvSpPr>
            <p:cNvPr id="14" name="TextBox 13"/>
            <p:cNvSpPr txBox="1"/>
            <p:nvPr/>
          </p:nvSpPr>
          <p:spPr>
            <a:xfrm>
              <a:off x="551129" y="3328603"/>
              <a:ext cx="3231204" cy="369331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smtClean="0">
                  <a:latin typeface="Futura Condensed"/>
                  <a:cs typeface="Futura Condensed"/>
                </a:rPr>
                <a:t>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manera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opcional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comenzar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explorando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base Penguin Joke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repartir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Conversaciones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guiar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>
                <a:latin typeface="Futura Condensed"/>
                <a:cs typeface="Futura Condensed"/>
              </a:endParaRPr>
            </a:p>
            <a:p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Invita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ver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código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Penguin Joke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observar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se ha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animado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conversación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espera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Haz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reinventen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rediseñarlo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forma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conversación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coordine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enviar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enviar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esperar</a:t>
              </a:r>
              <a:r>
                <a:rPr lang="en-US" sz="1200" dirty="0" smtClean="0">
                  <a:latin typeface="Futura Condensed"/>
                  <a:cs typeface="Futura Condensed"/>
                </a:rPr>
                <a:t> y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recibir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Anima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entre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sí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Proponemos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demo: </a:t>
              </a:r>
              <a:r>
                <a:rPr lang="en-US" sz="1200" dirty="0" err="1">
                  <a:latin typeface="Futura Condensed"/>
                  <a:cs typeface="Futura Condensed"/>
                </a:rPr>
                <a:t>invita</a:t>
              </a:r>
              <a:r>
                <a:rPr lang="en-US" sz="1200" dirty="0">
                  <a:latin typeface="Futura Condensed"/>
                  <a:cs typeface="Futura Condensed"/>
                </a:rPr>
                <a:t> a </a:t>
              </a:r>
              <a:r>
                <a:rPr lang="en-US" sz="1200" dirty="0" err="1">
                  <a:latin typeface="Futura Condensed"/>
                  <a:cs typeface="Futura Condensed"/>
                </a:rPr>
                <a:t>algunos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alumnos</a:t>
              </a:r>
              <a:r>
                <a:rPr lang="en-US" sz="1200" dirty="0">
                  <a:latin typeface="Futura Condensed"/>
                  <a:cs typeface="Futura Condensed"/>
                </a:rPr>
                <a:t> a </a:t>
              </a:r>
              <a:r>
                <a:rPr lang="en-US" sz="1200" dirty="0" err="1">
                  <a:latin typeface="Futura Condensed"/>
                  <a:cs typeface="Futura Condensed"/>
                </a:rPr>
                <a:t>presentar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su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trabajo</a:t>
              </a:r>
              <a:r>
                <a:rPr lang="en-US" sz="1200" dirty="0">
                  <a:latin typeface="Futura Condensed"/>
                  <a:cs typeface="Futura Condensed"/>
                </a:rPr>
                <a:t> a la </a:t>
              </a:r>
              <a:r>
                <a:rPr lang="en-US" sz="1200" dirty="0" err="1">
                  <a:latin typeface="Futura Condensed"/>
                  <a:cs typeface="Futura Condensed"/>
                </a:rPr>
                <a:t>clase</a:t>
              </a:r>
              <a:r>
                <a:rPr lang="en-US" sz="1200" dirty="0">
                  <a:latin typeface="Futura Condensed"/>
                  <a:cs typeface="Futura Condensed"/>
                </a:rPr>
                <a:t> y </a:t>
              </a:r>
              <a:r>
                <a:rPr lang="en-US" sz="1200" dirty="0" err="1">
                  <a:latin typeface="Futura Condensed"/>
                  <a:cs typeface="Futura Condensed"/>
                </a:rPr>
                <a:t>demostrar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cómo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implementaron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smtClean="0">
                  <a:latin typeface="Futura Condensed"/>
                  <a:cs typeface="Futura Condensed"/>
                </a:rPr>
                <a:t>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envío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mensajes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>
                  <a:latin typeface="Futura Condensed"/>
                  <a:cs typeface="Futura Condensed"/>
                </a:rPr>
                <a:t>Los </a:t>
              </a:r>
              <a:r>
                <a:rPr lang="en-US" sz="1200" dirty="0" err="1">
                  <a:latin typeface="Futura Condensed"/>
                  <a:cs typeface="Futura Condensed"/>
                </a:rPr>
                <a:t>alumnos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podrían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subir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sus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proyectos</a:t>
              </a:r>
              <a:r>
                <a:rPr lang="en-US" sz="1200" dirty="0">
                  <a:latin typeface="Futura Condensed"/>
                  <a:cs typeface="Futura Condensed"/>
                </a:rPr>
                <a:t> al </a:t>
              </a:r>
              <a:r>
                <a:rPr lang="en-US" sz="1200" dirty="0" err="1">
                  <a:latin typeface="Futura Condensed"/>
                  <a:cs typeface="Futura Condensed"/>
                </a:rPr>
                <a:t>estudio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smtClean="0">
                  <a:latin typeface="Futura Condensed"/>
                  <a:cs typeface="Futura Condensed"/>
                </a:rPr>
                <a:t>Conversations o </a:t>
              </a:r>
              <a:r>
                <a:rPr lang="en-US" sz="1200" dirty="0">
                  <a:latin typeface="Futura Condensed"/>
                  <a:cs typeface="Futura Condensed"/>
                </a:rPr>
                <a:t>al </a:t>
              </a:r>
              <a:r>
                <a:rPr lang="en-US" sz="1200" dirty="0" err="1">
                  <a:latin typeface="Futura Condensed"/>
                  <a:cs typeface="Futura Condensed"/>
                </a:rPr>
                <a:t>estudio</a:t>
              </a:r>
              <a:r>
                <a:rPr lang="en-US" sz="1200" dirty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>
                  <a:latin typeface="Futura Condensed"/>
                  <a:cs typeface="Futura Condensed"/>
                </a:rPr>
                <a:t>Pide</a:t>
              </a:r>
              <a:r>
                <a:rPr lang="en-US" sz="1200" dirty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>
                  <a:latin typeface="Futura Condensed"/>
                  <a:cs typeface="Futura Condensed"/>
                </a:rPr>
                <a:t>alumnos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que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reflexionen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sobre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su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proceso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diseño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respondiendo</a:t>
              </a:r>
              <a:r>
                <a:rPr lang="en-US" sz="1200" dirty="0">
                  <a:latin typeface="Futura Condensed"/>
                  <a:cs typeface="Futura Condensed"/>
                </a:rPr>
                <a:t> a </a:t>
              </a:r>
              <a:r>
                <a:rPr lang="en-US" sz="1200" dirty="0" err="1">
                  <a:latin typeface="Futura Condensed"/>
                  <a:cs typeface="Futura Condensed"/>
                </a:rPr>
                <a:t>las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preguntas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reflexión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sus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diarios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diseño</a:t>
              </a:r>
              <a:r>
                <a:rPr lang="en-US" sz="1200" dirty="0">
                  <a:latin typeface="Futura Condensed"/>
                  <a:cs typeface="Futura Condensed"/>
                </a:rPr>
                <a:t> o </a:t>
              </a:r>
              <a:r>
                <a:rPr lang="en-US" sz="1200" dirty="0" err="1">
                  <a:latin typeface="Futura Condensed"/>
                  <a:cs typeface="Futura Condensed"/>
                </a:rPr>
                <a:t>debatiendo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grupo</a:t>
              </a:r>
              <a:r>
                <a:rPr lang="en-US" sz="1200" dirty="0">
                  <a:latin typeface="Futura Condensed"/>
                  <a:cs typeface="Futura Condensed"/>
                </a:rPr>
                <a:t>.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57995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51129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214625" y="795405"/>
            <a:ext cx="2999848" cy="1600438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Explorarán</a:t>
            </a:r>
            <a:r>
              <a:rPr lang="en-US" sz="1200" dirty="0" smtClean="0">
                <a:latin typeface="Futura Condensed"/>
                <a:cs typeface="Futura Condensed"/>
              </a:rPr>
              <a:t> dos </a:t>
            </a:r>
            <a:r>
              <a:rPr lang="en-US" sz="1200" dirty="0" err="1" smtClean="0">
                <a:latin typeface="Futura Condensed"/>
                <a:cs typeface="Futura Condensed"/>
              </a:rPr>
              <a:t>estrategias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diferentes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sincronizar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interacciones</a:t>
            </a:r>
            <a:r>
              <a:rPr lang="en-US" sz="1200" dirty="0" smtClean="0">
                <a:latin typeface="Futura Condensed"/>
                <a:cs typeface="Futura Condensed"/>
              </a:rPr>
              <a:t> entre </a:t>
            </a:r>
            <a:r>
              <a:rPr lang="en-US" sz="1200" dirty="0" err="1" smtClean="0">
                <a:latin typeface="Futura Condensed"/>
                <a:cs typeface="Futura Condensed"/>
              </a:rPr>
              <a:t>personajes</a:t>
            </a:r>
            <a:r>
              <a:rPr lang="en-US" sz="1200" dirty="0" smtClean="0">
                <a:latin typeface="Futura Condensed"/>
                <a:cs typeface="Futura Condensed"/>
              </a:rPr>
              <a:t> (</a:t>
            </a:r>
            <a:r>
              <a:rPr lang="en-US" sz="1200" dirty="0" err="1" smtClean="0">
                <a:latin typeface="Futura Condensed"/>
                <a:cs typeface="Futura Condensed"/>
              </a:rPr>
              <a:t>espera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envío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mensajes</a:t>
            </a:r>
            <a:r>
              <a:rPr lang="en-US" sz="1200" dirty="0" smtClean="0">
                <a:latin typeface="Futura Condensed"/>
                <a:cs typeface="Futura Condensed"/>
              </a:rPr>
              <a:t>)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remezclar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cómico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>
                <a:latin typeface="Futura Condensed"/>
                <a:cs typeface="Futura Condensed"/>
              </a:rPr>
              <a:t>Se </a:t>
            </a:r>
            <a:r>
              <a:rPr lang="en-US" sz="1200" dirty="0" err="1">
                <a:latin typeface="Futura Condensed"/>
                <a:cs typeface="Futura Condensed"/>
              </a:rPr>
              <a:t>famiarizarán</a:t>
            </a:r>
            <a:r>
              <a:rPr lang="en-US" sz="1200" dirty="0">
                <a:latin typeface="Futura Condensed"/>
                <a:cs typeface="Futura Condensed"/>
              </a:rPr>
              <a:t> con los </a:t>
            </a:r>
            <a:r>
              <a:rPr lang="en-US" sz="1200" dirty="0" err="1">
                <a:latin typeface="Futura Condensed"/>
                <a:cs typeface="Futura Condensed"/>
              </a:rPr>
              <a:t>conceptos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computacionales</a:t>
            </a:r>
            <a:r>
              <a:rPr lang="en-US" sz="1200" dirty="0">
                <a:latin typeface="Futura Condensed"/>
                <a:cs typeface="Futura Condensed"/>
              </a:rPr>
              <a:t> de </a:t>
            </a:r>
            <a:r>
              <a:rPr lang="en-US" sz="1200" dirty="0" err="1">
                <a:latin typeface="Futura Condensed"/>
                <a:cs typeface="Futura Condensed"/>
              </a:rPr>
              <a:t>eventos</a:t>
            </a:r>
            <a:r>
              <a:rPr lang="en-US" sz="1200" dirty="0">
                <a:latin typeface="Futura Condensed"/>
                <a:cs typeface="Futura Condensed"/>
              </a:rPr>
              <a:t> y </a:t>
            </a:r>
            <a:r>
              <a:rPr lang="en-US" sz="1200" dirty="0" err="1">
                <a:latin typeface="Futura Condensed"/>
                <a:cs typeface="Futura Condensed"/>
              </a:rPr>
              <a:t>paralelismo</a:t>
            </a:r>
            <a:r>
              <a:rPr lang="en-US" sz="1200" dirty="0">
                <a:latin typeface="Futura Condensed"/>
                <a:cs typeface="Futura Condensed"/>
              </a:rPr>
              <a:t> y con la </a:t>
            </a:r>
            <a:r>
              <a:rPr lang="en-US" sz="1200" dirty="0" err="1">
                <a:latin typeface="Futura Condensed"/>
                <a:cs typeface="Futura Condensed"/>
              </a:rPr>
              <a:t>práctica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computacional</a:t>
            </a:r>
            <a:r>
              <a:rPr lang="en-US" sz="1200" dirty="0">
                <a:latin typeface="Futura Condensed"/>
                <a:cs typeface="Futura Condensed"/>
              </a:rPr>
              <a:t> de </a:t>
            </a:r>
            <a:r>
              <a:rPr lang="en-US" sz="1200" dirty="0" err="1">
                <a:latin typeface="Futura Condensed"/>
                <a:cs typeface="Futura Condensed"/>
              </a:rPr>
              <a:t>experimentación</a:t>
            </a:r>
            <a:r>
              <a:rPr lang="en-US" sz="1200" dirty="0">
                <a:latin typeface="Futura Condensed"/>
                <a:cs typeface="Futura Condensed"/>
              </a:rPr>
              <a:t> e </a:t>
            </a:r>
            <a:r>
              <a:rPr lang="en-US" sz="1200" dirty="0" err="1">
                <a:latin typeface="Futura Condensed"/>
                <a:cs typeface="Futura Condensed"/>
              </a:rPr>
              <a:t>iteración</a:t>
            </a:r>
            <a:r>
              <a:rPr lang="en-US" sz="1200" dirty="0">
                <a:latin typeface="Futura Condensed"/>
                <a:cs typeface="Futura Condensed"/>
              </a:rPr>
              <a:t>.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197854" y="716317"/>
            <a:ext cx="281594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>
                <a:latin typeface="Futura Condensed"/>
                <a:cs typeface="Futura Condensed"/>
              </a:rPr>
              <a:t>CONVERSACIONES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07796" y="2832776"/>
            <a:ext cx="3307404" cy="1511490"/>
            <a:chOff x="4007796" y="2832776"/>
            <a:chExt cx="3307404" cy="1511490"/>
          </a:xfrm>
        </p:grpSpPr>
        <p:sp>
          <p:nvSpPr>
            <p:cNvPr id="52" name="TextBox 51"/>
            <p:cNvSpPr txBox="1"/>
            <p:nvPr/>
          </p:nvSpPr>
          <p:spPr>
            <a:xfrm>
              <a:off x="4104914" y="3328603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conversaciones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base Penguin Joke </a:t>
              </a:r>
              <a:r>
                <a:rPr lang="en-US" sz="1200" dirty="0">
                  <a:latin typeface="Futura Condensed"/>
                  <a:cs typeface="Futura Condensed"/>
                </a:rPr>
                <a:t/>
              </a:r>
              <a:br>
                <a:rPr lang="en-US" sz="1200" dirty="0">
                  <a:latin typeface="Futura Condensed"/>
                  <a:cs typeface="Futura Condensed"/>
                </a:rPr>
              </a:br>
              <a:r>
                <a:rPr lang="en-US" sz="1200" dirty="0">
                  <a:latin typeface="Futura Condensed"/>
                  <a:cs typeface="Futura Condensed"/>
                </a:rPr>
                <a:t>http://scratch.mit.edu/projects/</a:t>
              </a:r>
              <a:r>
                <a:rPr lang="en-US" sz="1200" dirty="0" smtClean="0">
                  <a:latin typeface="Futura Condensed"/>
                  <a:cs typeface="Futura Condensed"/>
                </a:rPr>
                <a:t>10015800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Conversations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>
                  <a:latin typeface="Futura Condensed"/>
                  <a:cs typeface="Futura Condensed"/>
                </a:rPr>
                <a:t>http://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/studios/475547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007796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55" name="Straight Connector 54"/>
            <p:cNvCxnSpPr/>
            <p:nvPr/>
          </p:nvCxnSpPr>
          <p:spPr>
            <a:xfrm flipV="1">
              <a:off x="4104914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4007796" y="4458394"/>
            <a:ext cx="3307404" cy="1142158"/>
            <a:chOff x="3992282" y="2832776"/>
            <a:chExt cx="3307404" cy="1142158"/>
          </a:xfrm>
        </p:grpSpPr>
        <p:sp>
          <p:nvSpPr>
            <p:cNvPr id="57" name="TextBox 56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describirías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alguien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envío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mensajes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Cuándo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esperas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?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Cuándo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envío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mensajes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4007796" y="5711444"/>
            <a:ext cx="3307404" cy="1326824"/>
            <a:chOff x="3992282" y="2832776"/>
            <a:chExt cx="3307404" cy="1326824"/>
          </a:xfrm>
        </p:grpSpPr>
        <p:sp>
          <p:nvSpPr>
            <p:cNvPr id="65" name="TextBox 64"/>
            <p:cNvSpPr txBox="1"/>
            <p:nvPr/>
          </p:nvSpPr>
          <p:spPr>
            <a:xfrm>
              <a:off x="4089400" y="3328603"/>
              <a:ext cx="3117152" cy="83099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usan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envío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recepción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mensajes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explicar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usar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enviar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enviar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esperar</a:t>
              </a:r>
              <a:r>
                <a:rPr lang="en-US" sz="1200" dirty="0" smtClean="0">
                  <a:latin typeface="Futura Condensed"/>
                  <a:cs typeface="Futura Condensed"/>
                </a:rPr>
                <a:t> y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recibir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5" name="Straight Connector 74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76" name="TextBox 75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7" name="Straight Connector 76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81" name="Straight Connector 80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83" name="TextBox 82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85" name="Straight Connector 84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9" name="TextBox 88"/>
          <p:cNvSpPr txBox="1"/>
          <p:nvPr/>
        </p:nvSpPr>
        <p:spPr>
          <a:xfrm>
            <a:off x="551129" y="8142739"/>
            <a:ext cx="3231204" cy="101566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Si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tienen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problemas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comprender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utilizar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envío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recepción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mensajes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invítalos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explorar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código</a:t>
            </a:r>
            <a:r>
              <a:rPr lang="en-US" sz="1200" dirty="0" smtClean="0">
                <a:latin typeface="Futura Condensed"/>
                <a:cs typeface="Futura Condensed"/>
              </a:rPr>
              <a:t> de los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ejemplo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estudio</a:t>
            </a:r>
            <a:r>
              <a:rPr lang="en-US" sz="1200" dirty="0" smtClean="0">
                <a:latin typeface="Futura Condensed"/>
                <a:cs typeface="Futura Condensed"/>
              </a:rPr>
              <a:t> Broadcast Examples: http://</a:t>
            </a:r>
            <a:r>
              <a:rPr lang="en-US" sz="1200" dirty="0" err="1" smtClean="0">
                <a:latin typeface="Futura Condensed"/>
                <a:cs typeface="Futura Condensed"/>
              </a:rPr>
              <a:t>scratch.mit.edu</a:t>
            </a:r>
            <a:r>
              <a:rPr lang="en-US" sz="1200" dirty="0" smtClean="0">
                <a:latin typeface="Futura Condensed"/>
                <a:cs typeface="Futura Condensed"/>
              </a:rPr>
              <a:t>/studios/202853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2527923" y="169447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30–45 MINUTOS</a:t>
            </a:r>
          </a:p>
        </p:txBody>
      </p:sp>
      <p:pic>
        <p:nvPicPr>
          <p:cNvPr id="105" name="Picture 104" descr="30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475" y="1752620"/>
            <a:ext cx="329184" cy="329184"/>
          </a:xfrm>
          <a:prstGeom prst="rect">
            <a:avLst/>
          </a:prstGeom>
        </p:spPr>
      </p:pic>
      <p:grpSp>
        <p:nvGrpSpPr>
          <p:cNvPr id="106" name="Group 105"/>
          <p:cNvGrpSpPr/>
          <p:nvPr/>
        </p:nvGrpSpPr>
        <p:grpSpPr>
          <a:xfrm>
            <a:off x="3661944" y="794340"/>
            <a:ext cx="442062" cy="1123360"/>
            <a:chOff x="2853673" y="794340"/>
            <a:chExt cx="442062" cy="1123360"/>
          </a:xfrm>
        </p:grpSpPr>
        <p:cxnSp>
          <p:nvCxnSpPr>
            <p:cNvPr id="107" name="Straight Connector 106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60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551129" y="-5905"/>
            <a:ext cx="493776" cy="2791968"/>
            <a:chOff x="551129" y="-5905"/>
            <a:chExt cx="493776" cy="2791968"/>
          </a:xfrm>
        </p:grpSpPr>
        <p:pic>
          <p:nvPicPr>
            <p:cNvPr id="46" name="Picture 45" descr="Unit3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-5905"/>
              <a:ext cx="493776" cy="2791968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3 -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8113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65-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319" y="6120584"/>
            <a:ext cx="1993516" cy="1617381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28968" y="1519485"/>
            <a:ext cx="2970138" cy="4476936"/>
            <a:chOff x="428968" y="1519485"/>
            <a:chExt cx="2970138" cy="4476936"/>
          </a:xfrm>
        </p:grpSpPr>
        <p:grpSp>
          <p:nvGrpSpPr>
            <p:cNvPr id="41" name="Group 40"/>
            <p:cNvGrpSpPr/>
            <p:nvPr/>
          </p:nvGrpSpPr>
          <p:grpSpPr>
            <a:xfrm>
              <a:off x="442738" y="1519485"/>
              <a:ext cx="2350269" cy="1887261"/>
              <a:chOff x="413944" y="1186677"/>
              <a:chExt cx="2350269" cy="1887261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507079" y="1186677"/>
                <a:ext cx="2160358" cy="738664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tIns="91440" bIns="91440" rtlCol="0" anchor="ctr" anchorCtr="0">
                <a:spAutoFit/>
              </a:bodyPr>
              <a:lstStyle/>
              <a:p>
                <a:pPr algn="just"/>
                <a:r>
                  <a:rPr lang="en-US" sz="1200" dirty="0" smtClean="0">
                    <a:latin typeface="Futura Condensed"/>
                    <a:cs typeface="Futura Condensed"/>
                  </a:rPr>
                  <a:t>¿QUÉ FORMAS DISTINTAS DE COORDINACIÓN DE PERSONAJES EXISTEN?</a:t>
                </a:r>
                <a:endParaRPr lang="en-US" sz="12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413944" y="2058275"/>
                <a:ext cx="235026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200" dirty="0" smtClean="0">
                    <a:latin typeface="Futura Condensed"/>
                    <a:cs typeface="Futura Condensed"/>
                  </a:rPr>
                  <a:t>En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actividad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explorarás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formas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diferentes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programar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personajes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mantener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conversación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Experimenta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con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bloques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espera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explora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uso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mensajes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remezclando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proyecto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gracioso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  <a:endParaRPr lang="en-US" sz="1200" dirty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428968" y="3857808"/>
              <a:ext cx="2970138" cy="2138613"/>
              <a:chOff x="416269" y="3857808"/>
              <a:chExt cx="2970138" cy="2138613"/>
            </a:xfrm>
          </p:grpSpPr>
          <p:cxnSp>
            <p:nvCxnSpPr>
              <p:cNvPr id="49" name="Straight Connector 48"/>
              <p:cNvCxnSpPr/>
              <p:nvPr/>
            </p:nvCxnSpPr>
            <p:spPr>
              <a:xfrm flipV="1">
                <a:off x="525548" y="4194252"/>
                <a:ext cx="2717679" cy="2"/>
              </a:xfrm>
              <a:prstGeom prst="line">
                <a:avLst/>
              </a:prstGeom>
              <a:solidFill>
                <a:srgbClr val="FF0000"/>
              </a:solidFill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/>
              <p:cNvSpPr txBox="1"/>
              <p:nvPr/>
            </p:nvSpPr>
            <p:spPr>
              <a:xfrm>
                <a:off x="416269" y="4232861"/>
                <a:ext cx="2885167" cy="1763560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smtClean="0">
                    <a:latin typeface="Futura Condensed"/>
                    <a:cs typeface="Futura Condensed"/>
                  </a:rPr>
                  <a:t>Mira 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código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proyecto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Penguin Joke:     </a:t>
                </a:r>
                <a:r>
                  <a:rPr lang="en-US" sz="1200" dirty="0">
                    <a:latin typeface="Futura Condensed"/>
                    <a:cs typeface="Futura Condensed"/>
                  </a:rPr>
                  <a:t/>
                </a:r>
                <a:br>
                  <a:rPr lang="en-US" sz="1200" dirty="0">
                    <a:latin typeface="Futura Condensed"/>
                    <a:cs typeface="Futura Condensed"/>
                  </a:rPr>
                </a:br>
                <a:r>
                  <a:rPr lang="en-US" sz="1200" dirty="0" smtClean="0">
                    <a:latin typeface="Futura Condensed"/>
                    <a:cs typeface="Futura Condensed"/>
                  </a:rPr>
                  <a:t>http</a:t>
                </a:r>
                <a:r>
                  <a:rPr lang="en-US" sz="1200" dirty="0">
                    <a:latin typeface="Futura Condensed"/>
                    <a:cs typeface="Futura Condensed"/>
                  </a:rPr>
                  <a:t>://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scratch.mit.edu</a:t>
                </a:r>
                <a:r>
                  <a:rPr lang="en-US" sz="1200" dirty="0">
                    <a:latin typeface="Futura Condensed"/>
                    <a:cs typeface="Futura Condensed"/>
                  </a:rPr>
                  <a:t>/projects/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10015800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Investiga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código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ver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cómo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se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usan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bloques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esperar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decir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coordinar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conversación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Reinventa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proyecto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utilizando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bloques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enviar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al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recibir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lugar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bloques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espera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33201" y="3857808"/>
                <a:ext cx="2953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Futura Condensed"/>
                    <a:cs typeface="Futura Condensed"/>
                  </a:rPr>
                  <a:t>COMIENZA POR AQUÍ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3831" y="6338432"/>
            <a:ext cx="7772400" cy="2153959"/>
            <a:chOff x="0" y="6338432"/>
            <a:chExt cx="7772400" cy="2153959"/>
          </a:xfrm>
        </p:grpSpPr>
        <p:sp>
          <p:nvSpPr>
            <p:cNvPr id="43" name="Rectangle 42"/>
            <p:cNvSpPr/>
            <p:nvPr/>
          </p:nvSpPr>
          <p:spPr>
            <a:xfrm>
              <a:off x="0" y="7858307"/>
              <a:ext cx="7772400" cy="410457"/>
            </a:xfrm>
            <a:prstGeom prst="rect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3962555" y="7871867"/>
              <a:ext cx="3809845" cy="507475"/>
              <a:chOff x="3962555" y="7871867"/>
              <a:chExt cx="3809845" cy="507475"/>
            </a:xfrm>
          </p:grpSpPr>
          <p:sp>
            <p:nvSpPr>
              <p:cNvPr id="45" name="Diamond 44"/>
              <p:cNvSpPr/>
              <p:nvPr/>
            </p:nvSpPr>
            <p:spPr>
              <a:xfrm>
                <a:off x="5676977" y="8053258"/>
                <a:ext cx="381000" cy="326084"/>
              </a:xfrm>
              <a:prstGeom prst="diamond">
                <a:avLst/>
              </a:prstGeom>
              <a:solidFill>
                <a:srgbClr val="AA28B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3962555" y="7871867"/>
                <a:ext cx="3809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Futura Condensed"/>
                    <a:cs typeface="Futura Condensed"/>
                  </a:rPr>
                  <a:t>¿HAS ACABADO?</a:t>
                </a:r>
                <a:endParaRPr lang="en-US" dirty="0">
                  <a:solidFill>
                    <a:schemeClr val="bg1"/>
                  </a:solidFill>
                  <a:latin typeface="Futura Condensed"/>
                  <a:cs typeface="Futura Condensed"/>
                </a:endParaRPr>
              </a:p>
            </p:txBody>
          </p:sp>
        </p:grpSp>
        <p:sp>
          <p:nvSpPr>
            <p:cNvPr id="53" name="Oval Callout 52"/>
            <p:cNvSpPr/>
            <p:nvPr/>
          </p:nvSpPr>
          <p:spPr>
            <a:xfrm rot="15462013" flipV="1">
              <a:off x="472469" y="6155040"/>
              <a:ext cx="2153959" cy="2520744"/>
            </a:xfrm>
            <a:prstGeom prst="wedgeEllipseCallout">
              <a:avLst>
                <a:gd name="adj1" fmla="val -36970"/>
                <a:gd name="adj2" fmla="val 4818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76200" cap="rnd" cmpd="sng">
              <a:solidFill>
                <a:schemeClr val="bg1"/>
              </a:solidFill>
              <a:prstDash val="solid"/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rmAutofit/>
            </a:bodyPr>
            <a:lstStyle/>
            <a:p>
              <a:pPr algn="ctr"/>
              <a:r>
                <a:rPr lang="en-US" sz="3200" kern="1300" dirty="0" smtClean="0">
                  <a:solidFill>
                    <a:srgbClr val="AA28BA"/>
                  </a:solidFill>
                  <a:latin typeface="Futura Condensed"/>
                  <a:cs typeface="Futura Condensed"/>
                </a:rPr>
                <a:t>¿ATASCADO?</a:t>
              </a:r>
            </a:p>
            <a:p>
              <a:pPr algn="ctr"/>
              <a:r>
                <a:rPr lang="es-ES_tradnl" sz="1600" kern="1300" baseline="-25000" dirty="0" smtClean="0">
                  <a:solidFill>
                    <a:srgbClr val="AA28BA"/>
                  </a:solidFill>
                  <a:latin typeface="Futura Condensed"/>
                  <a:cs typeface="Futura Condensed"/>
                </a:rPr>
                <a:t>¡NO PASA NADA! PRUEBA ESTO…</a:t>
              </a:r>
              <a:endParaRPr lang="en-US" sz="1600" kern="1300" baseline="-25000" dirty="0" smtClean="0">
                <a:solidFill>
                  <a:srgbClr val="AA28BA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170500" y="8517982"/>
            <a:ext cx="3330967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Conversations:</a:t>
            </a:r>
            <a:r>
              <a:rPr lang="en-US" sz="1200" dirty="0">
                <a:latin typeface="Futura Condensed"/>
                <a:cs typeface="Futura Condensed"/>
              </a:rPr>
              <a:t/>
            </a:r>
            <a:br>
              <a:rPr lang="en-US" sz="1200" dirty="0">
                <a:latin typeface="Futura Condensed"/>
                <a:cs typeface="Futura Condensed"/>
              </a:rPr>
            </a:br>
            <a:r>
              <a:rPr lang="en-US" sz="1200" dirty="0">
                <a:latin typeface="Futura Condensed"/>
                <a:cs typeface="Futura Condensed"/>
              </a:rPr>
              <a:t>http://</a:t>
            </a:r>
            <a:r>
              <a:rPr lang="en-US" sz="1200" dirty="0" err="1">
                <a:latin typeface="Futura Condensed"/>
                <a:cs typeface="Futura Condensed"/>
              </a:rPr>
              <a:t>scratch.mit.edu</a:t>
            </a:r>
            <a:r>
              <a:rPr lang="en-US" sz="1200" dirty="0">
                <a:latin typeface="Futura Condensed"/>
                <a:cs typeface="Futura Condensed"/>
              </a:rPr>
              <a:t>/studios/475547</a:t>
            </a:r>
            <a:endParaRPr lang="en-US" sz="1200" kern="1100" spc="-2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Desafíate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ti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mismo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hacer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más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otro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personaje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la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conversación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  <a:endParaRPr lang="en-US" sz="1200" kern="1100" spc="-2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Comparte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explícale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proceso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exploración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diseño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Ayuda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57995" y="8517982"/>
            <a:ext cx="3227327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Intercambia</a:t>
            </a:r>
            <a:r>
              <a:rPr lang="en-US" sz="1200" dirty="0" smtClean="0">
                <a:latin typeface="Futura Condensed"/>
                <a:cs typeface="Futura Condensed"/>
              </a:rPr>
              <a:t> ideas con un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Generad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lista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posibles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soluciones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probadlas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juntos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Trata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utilizar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enviar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recibir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mensajes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distintas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partes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programa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Explora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estudio</a:t>
            </a:r>
            <a:r>
              <a:rPr lang="en-US" sz="1200" dirty="0" smtClean="0">
                <a:latin typeface="Futura Condensed"/>
                <a:cs typeface="Futura Condensed"/>
              </a:rPr>
              <a:t> Conversations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coger</a:t>
            </a:r>
            <a:r>
              <a:rPr lang="en-US" sz="1200" dirty="0" smtClean="0">
                <a:latin typeface="Futura Condensed"/>
                <a:cs typeface="Futura Condensed"/>
              </a:rPr>
              <a:t> ideas de </a:t>
            </a:r>
            <a:r>
              <a:rPr lang="en-US" sz="1200" dirty="0" err="1" smtClean="0">
                <a:latin typeface="Futura Condensed"/>
                <a:cs typeface="Futura Condensed"/>
              </a:rPr>
              <a:t>distintos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modos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coordinar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conversaciones</a:t>
            </a:r>
            <a:r>
              <a:rPr lang="en-US" sz="1200" dirty="0" smtClean="0">
                <a:latin typeface="Futura Condensed"/>
                <a:cs typeface="Futura Condensed"/>
              </a:rPr>
              <a:t> entre </a:t>
            </a:r>
            <a:r>
              <a:rPr lang="en-US" sz="1200" dirty="0" err="1" smtClean="0">
                <a:latin typeface="Futura Condensed"/>
                <a:cs typeface="Futura Condensed"/>
              </a:rPr>
              <a:t>personajes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396255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0" name="Group 89"/>
          <p:cNvGrpSpPr/>
          <p:nvPr/>
        </p:nvGrpSpPr>
        <p:grpSpPr>
          <a:xfrm>
            <a:off x="3273936" y="5641396"/>
            <a:ext cx="494181" cy="542158"/>
            <a:chOff x="1656348" y="4643960"/>
            <a:chExt cx="906788" cy="1339571"/>
          </a:xfrm>
        </p:grpSpPr>
        <p:cxnSp>
          <p:nvCxnSpPr>
            <p:cNvPr id="91" name="Straight Arrow Connector 90"/>
            <p:cNvCxnSpPr/>
            <p:nvPr/>
          </p:nvCxnSpPr>
          <p:spPr>
            <a:xfrm>
              <a:off x="1656348" y="4649428"/>
              <a:ext cx="90678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 flipH="1">
              <a:off x="2560271" y="4643960"/>
              <a:ext cx="1" cy="1339571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7" name="Straight Arrow Connector 96"/>
          <p:cNvCxnSpPr/>
          <p:nvPr/>
        </p:nvCxnSpPr>
        <p:spPr>
          <a:xfrm>
            <a:off x="3042286" y="5119176"/>
            <a:ext cx="1128214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2571138" y="443435"/>
            <a:ext cx="651202" cy="1336089"/>
            <a:chOff x="2571138" y="443435"/>
            <a:chExt cx="651202" cy="1336089"/>
          </a:xfrm>
        </p:grpSpPr>
        <p:grpSp>
          <p:nvGrpSpPr>
            <p:cNvPr id="60" name="Group 59"/>
            <p:cNvGrpSpPr/>
            <p:nvPr/>
          </p:nvGrpSpPr>
          <p:grpSpPr>
            <a:xfrm>
              <a:off x="2571138" y="443435"/>
              <a:ext cx="651202" cy="1336089"/>
              <a:chOff x="2169548" y="4643960"/>
              <a:chExt cx="393589" cy="656327"/>
            </a:xfrm>
          </p:grpSpPr>
          <p:cxnSp>
            <p:nvCxnSpPr>
              <p:cNvPr id="63" name="Straight Arrow Connector 62"/>
              <p:cNvCxnSpPr/>
              <p:nvPr/>
            </p:nvCxnSpPr>
            <p:spPr>
              <a:xfrm>
                <a:off x="2169548" y="4646880"/>
                <a:ext cx="39358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1" name="Straight Arrow Connector 60"/>
            <p:cNvCxnSpPr/>
            <p:nvPr/>
          </p:nvCxnSpPr>
          <p:spPr>
            <a:xfrm>
              <a:off x="2576323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/>
          <p:cNvSpPr txBox="1"/>
          <p:nvPr/>
        </p:nvSpPr>
        <p:spPr>
          <a:xfrm>
            <a:off x="457995" y="647673"/>
            <a:ext cx="281594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>
                <a:latin typeface="Futura Condensed"/>
                <a:cs typeface="Futura Condensed"/>
              </a:rPr>
              <a:t>CONVERSACIONES</a:t>
            </a:r>
          </a:p>
        </p:txBody>
      </p:sp>
      <p:pic>
        <p:nvPicPr>
          <p:cNvPr id="5" name="Imagen 4" descr="65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367" y="449378"/>
            <a:ext cx="3875100" cy="2772701"/>
          </a:xfrm>
          <a:prstGeom prst="rect">
            <a:avLst/>
          </a:prstGeom>
        </p:spPr>
      </p:pic>
      <p:pic>
        <p:nvPicPr>
          <p:cNvPr id="6" name="Imagen 5" descr="65-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500" y="3857808"/>
            <a:ext cx="3350995" cy="218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057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57995" y="2830659"/>
            <a:ext cx="3324338" cy="4006596"/>
            <a:chOff x="422410" y="2830659"/>
            <a:chExt cx="3324338" cy="4006596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508652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enseñar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ejemplos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Scenes o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repartir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Escenas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guiar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>
                <a:latin typeface="Futura Condensed"/>
                <a:cs typeface="Futura Condensed"/>
              </a:endParaRPr>
            </a:p>
            <a:p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desarrollen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incluya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múltiples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escenas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cambian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diferentes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fondos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presentación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diapositivas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Reta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exploren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manipulen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escenario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iniciar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cambios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fondo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Permite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entre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sí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Sugerimos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actividad</a:t>
              </a:r>
              <a:r>
                <a:rPr lang="en-US" sz="1200" dirty="0">
                  <a:latin typeface="Futura Condensed"/>
                  <a:cs typeface="Futura Condensed"/>
                </a:rPr>
                <a:t> demo: </a:t>
              </a:r>
              <a:r>
                <a:rPr lang="en-US" sz="1200" dirty="0" err="1">
                  <a:latin typeface="Futura Condensed"/>
                  <a:cs typeface="Futura Condensed"/>
                </a:rPr>
                <a:t>invita</a:t>
              </a:r>
              <a:r>
                <a:rPr lang="en-US" sz="1200" dirty="0">
                  <a:latin typeface="Futura Condensed"/>
                  <a:cs typeface="Futura Condensed"/>
                </a:rPr>
                <a:t> a </a:t>
              </a:r>
              <a:r>
                <a:rPr lang="en-US" sz="1200" dirty="0" err="1">
                  <a:latin typeface="Futura Condensed"/>
                  <a:cs typeface="Futura Condensed"/>
                </a:rPr>
                <a:t>algunos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alumnos</a:t>
              </a:r>
              <a:r>
                <a:rPr lang="en-US" sz="1200" dirty="0">
                  <a:latin typeface="Futura Condensed"/>
                  <a:cs typeface="Futura Condensed"/>
                </a:rPr>
                <a:t> a </a:t>
              </a:r>
              <a:r>
                <a:rPr lang="en-US" sz="1200" dirty="0" err="1">
                  <a:latin typeface="Futura Condensed"/>
                  <a:cs typeface="Futura Condensed"/>
                </a:rPr>
                <a:t>presentar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su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trabajo</a:t>
              </a:r>
              <a:r>
                <a:rPr lang="en-US" sz="1200" dirty="0">
                  <a:latin typeface="Futura Condensed"/>
                  <a:cs typeface="Futura Condensed"/>
                </a:rPr>
                <a:t> a la </a:t>
              </a:r>
              <a:r>
                <a:rPr lang="en-US" sz="1200" dirty="0" err="1">
                  <a:latin typeface="Futura Condensed"/>
                  <a:cs typeface="Futura Condensed"/>
                </a:rPr>
                <a:t>clase</a:t>
              </a:r>
              <a:r>
                <a:rPr lang="en-US" sz="1200" dirty="0">
                  <a:latin typeface="Futura Condensed"/>
                  <a:cs typeface="Futura Condensed"/>
                </a:rPr>
                <a:t> y </a:t>
              </a:r>
              <a:r>
                <a:rPr lang="en-US" sz="1200" dirty="0" err="1">
                  <a:latin typeface="Futura Condensed"/>
                  <a:cs typeface="Futura Condensed"/>
                </a:rPr>
                <a:t>demostrar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cómo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implementaron</a:t>
              </a:r>
              <a:r>
                <a:rPr lang="en-US" sz="1200" dirty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cambio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fondos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>
                  <a:latin typeface="Futura Condensed"/>
                  <a:cs typeface="Futura Condensed"/>
                </a:rPr>
                <a:t>Los </a:t>
              </a:r>
              <a:r>
                <a:rPr lang="en-US" sz="1200" dirty="0" err="1">
                  <a:latin typeface="Futura Condensed"/>
                  <a:cs typeface="Futura Condensed"/>
                </a:rPr>
                <a:t>alumnos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podrían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subir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sus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proyectos</a:t>
              </a:r>
              <a:r>
                <a:rPr lang="en-US" sz="1200" dirty="0">
                  <a:latin typeface="Futura Condensed"/>
                  <a:cs typeface="Futura Condensed"/>
                </a:rPr>
                <a:t> al </a:t>
              </a:r>
              <a:r>
                <a:rPr lang="en-US" sz="1200" dirty="0" err="1">
                  <a:latin typeface="Futura Condensed"/>
                  <a:cs typeface="Futura Condensed"/>
                </a:rPr>
                <a:t>estudio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smtClean="0">
                  <a:latin typeface="Futura Condensed"/>
                  <a:cs typeface="Futura Condensed"/>
                </a:rPr>
                <a:t>Scenes o </a:t>
              </a:r>
              <a:r>
                <a:rPr lang="en-US" sz="1200" dirty="0">
                  <a:latin typeface="Futura Condensed"/>
                  <a:cs typeface="Futura Condensed"/>
                </a:rPr>
                <a:t>al </a:t>
              </a:r>
              <a:r>
                <a:rPr lang="en-US" sz="1200" dirty="0" err="1">
                  <a:latin typeface="Futura Condensed"/>
                  <a:cs typeface="Futura Condensed"/>
                </a:rPr>
                <a:t>estudio</a:t>
              </a:r>
              <a:r>
                <a:rPr lang="en-US" sz="1200" dirty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>
                  <a:latin typeface="Futura Condensed"/>
                  <a:cs typeface="Futura Condensed"/>
                </a:rPr>
                <a:t>Pide</a:t>
              </a:r>
              <a:r>
                <a:rPr lang="en-US" sz="1200" dirty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>
                  <a:latin typeface="Futura Condensed"/>
                  <a:cs typeface="Futura Condensed"/>
                </a:rPr>
                <a:t>alumnos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que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reflexionen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sobre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su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proceso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diseño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respondiendo</a:t>
              </a:r>
              <a:r>
                <a:rPr lang="en-US" sz="1200" dirty="0">
                  <a:latin typeface="Futura Condensed"/>
                  <a:cs typeface="Futura Condensed"/>
                </a:rPr>
                <a:t> a </a:t>
              </a:r>
              <a:r>
                <a:rPr lang="en-US" sz="1200" dirty="0" err="1">
                  <a:latin typeface="Futura Condensed"/>
                  <a:cs typeface="Futura Condensed"/>
                </a:rPr>
                <a:t>las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preguntas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reflexión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sus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diarios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diseño</a:t>
              </a:r>
              <a:r>
                <a:rPr lang="en-US" sz="1200" dirty="0">
                  <a:latin typeface="Futura Condensed"/>
                  <a:cs typeface="Futura Condensed"/>
                </a:rPr>
                <a:t> o </a:t>
              </a:r>
              <a:r>
                <a:rPr lang="en-US" sz="1200" dirty="0" err="1">
                  <a:latin typeface="Futura Condensed"/>
                  <a:cs typeface="Futura Condensed"/>
                </a:rPr>
                <a:t>debatiendo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grupo</a:t>
              </a:r>
              <a:r>
                <a:rPr lang="en-US" sz="1200" dirty="0">
                  <a:latin typeface="Futura Condensed"/>
                  <a:cs typeface="Futura Condensed"/>
                </a:rPr>
                <a:t>.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222218" y="795405"/>
            <a:ext cx="2999848" cy="1600438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Serán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capaces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experimente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escenarios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cambian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historia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múltiples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escenas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presentación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diapositivas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>
                <a:latin typeface="Futura Condensed"/>
                <a:cs typeface="Futura Condensed"/>
              </a:rPr>
              <a:t>Se </a:t>
            </a:r>
            <a:r>
              <a:rPr lang="en-US" sz="1200" dirty="0" err="1" smtClean="0">
                <a:latin typeface="Futura Condensed"/>
                <a:cs typeface="Futura Condensed"/>
              </a:rPr>
              <a:t>familiarizarán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aún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>
                <a:latin typeface="Futura Condensed"/>
                <a:cs typeface="Futura Condensed"/>
              </a:rPr>
              <a:t>con los </a:t>
            </a:r>
            <a:r>
              <a:rPr lang="en-US" sz="1200" dirty="0" err="1">
                <a:latin typeface="Futura Condensed"/>
                <a:cs typeface="Futura Condensed"/>
              </a:rPr>
              <a:t>conceptos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computacionales</a:t>
            </a:r>
            <a:r>
              <a:rPr lang="en-US" sz="1200" dirty="0">
                <a:latin typeface="Futura Condensed"/>
                <a:cs typeface="Futura Condensed"/>
              </a:rPr>
              <a:t> de </a:t>
            </a:r>
            <a:r>
              <a:rPr lang="en-US" sz="1200" dirty="0" err="1">
                <a:latin typeface="Futura Condensed"/>
                <a:cs typeface="Futura Condensed"/>
              </a:rPr>
              <a:t>eventos</a:t>
            </a:r>
            <a:r>
              <a:rPr lang="en-US" sz="1200" dirty="0">
                <a:latin typeface="Futura Condensed"/>
                <a:cs typeface="Futura Condensed"/>
              </a:rPr>
              <a:t> y </a:t>
            </a:r>
            <a:r>
              <a:rPr lang="en-US" sz="1200" dirty="0" err="1">
                <a:latin typeface="Futura Condensed"/>
                <a:cs typeface="Futura Condensed"/>
              </a:rPr>
              <a:t>paralelismo</a:t>
            </a:r>
            <a:r>
              <a:rPr lang="en-US" sz="1200" dirty="0">
                <a:latin typeface="Futura Condensed"/>
                <a:cs typeface="Futura Condensed"/>
              </a:rPr>
              <a:t> y con la </a:t>
            </a:r>
            <a:r>
              <a:rPr lang="en-US" sz="1200" dirty="0" err="1">
                <a:latin typeface="Futura Condensed"/>
                <a:cs typeface="Futura Condensed"/>
              </a:rPr>
              <a:t>práctica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computacional</a:t>
            </a:r>
            <a:r>
              <a:rPr lang="en-US" sz="1200" dirty="0">
                <a:latin typeface="Futura Condensed"/>
                <a:cs typeface="Futura Condensed"/>
              </a:rPr>
              <a:t> de </a:t>
            </a:r>
            <a:r>
              <a:rPr lang="en-US" sz="1200" dirty="0" err="1">
                <a:latin typeface="Futura Condensed"/>
                <a:cs typeface="Futura Condensed"/>
              </a:rPr>
              <a:t>experimentación</a:t>
            </a:r>
            <a:r>
              <a:rPr lang="en-US" sz="1200" dirty="0">
                <a:latin typeface="Futura Condensed"/>
                <a:cs typeface="Futura Condensed"/>
              </a:rPr>
              <a:t> e </a:t>
            </a:r>
            <a:r>
              <a:rPr lang="en-US" sz="1200" dirty="0" err="1">
                <a:latin typeface="Futura Condensed"/>
                <a:cs typeface="Futura Condensed"/>
              </a:rPr>
              <a:t>iteración</a:t>
            </a:r>
            <a:r>
              <a:rPr lang="en-US" sz="1200" dirty="0">
                <a:latin typeface="Futura Condensed"/>
                <a:cs typeface="Futura Condensed"/>
              </a:rPr>
              <a:t>.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4007796" y="2832776"/>
            <a:ext cx="3307404" cy="1142158"/>
            <a:chOff x="3992282" y="2832776"/>
            <a:chExt cx="3307404" cy="1142158"/>
          </a:xfrm>
        </p:grpSpPr>
        <p:sp>
          <p:nvSpPr>
            <p:cNvPr id="52" name="TextBox 51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Escenas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Scenes 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/studios/475550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55" name="Straight Connector 54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4007796" y="4085846"/>
            <a:ext cx="3307404" cy="1511490"/>
            <a:chOff x="3992282" y="2832776"/>
            <a:chExt cx="3307404" cy="1511490"/>
          </a:xfrm>
        </p:grpSpPr>
        <p:sp>
          <p:nvSpPr>
            <p:cNvPr id="57" name="TextBox 56"/>
            <p:cNvSpPr txBox="1"/>
            <p:nvPr/>
          </p:nvSpPr>
          <p:spPr>
            <a:xfrm>
              <a:off x="4089400" y="3328603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tienen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común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escenario</a:t>
              </a:r>
              <a:r>
                <a:rPr lang="en-US" sz="1200" dirty="0" smtClean="0">
                  <a:latin typeface="Futura Condensed"/>
                  <a:cs typeface="Futura Condensed"/>
                </a:rPr>
                <a:t> y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objetos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diferencia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escenario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objetos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inicias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de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objeto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escena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tipos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además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animaciones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cambios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fondo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4007796" y="5711444"/>
            <a:ext cx="3307404" cy="957492"/>
            <a:chOff x="3992282" y="2832776"/>
            <a:chExt cx="3307404" cy="957492"/>
          </a:xfrm>
        </p:grpSpPr>
        <p:sp>
          <p:nvSpPr>
            <p:cNvPr id="65" name="TextBox 64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coordinan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correctamente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múltiples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escenas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cambios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fondo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5" name="Straight Connector 74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TextBox 101"/>
          <p:cNvSpPr txBox="1"/>
          <p:nvPr/>
        </p:nvSpPr>
        <p:spPr>
          <a:xfrm>
            <a:off x="1308419" y="595839"/>
            <a:ext cx="28159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00" dirty="0" smtClean="0">
                <a:latin typeface="Futura Condensed"/>
                <a:cs typeface="Futura Condensed"/>
              </a:rPr>
              <a:t>ESCENAS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77" name="TextBox 76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8" name="Straight Connector 77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82" name="Straight Connector 81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84" name="TextBox 83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86" name="Straight Connector 85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0" name="TextBox 89"/>
          <p:cNvSpPr txBox="1"/>
          <p:nvPr/>
        </p:nvSpPr>
        <p:spPr>
          <a:xfrm>
            <a:off x="551129" y="8142739"/>
            <a:ext cx="3231204" cy="101566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Si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tienen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problemas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descubrir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cambiar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fondos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anímalos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jugar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probar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diferentes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cateogría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Apariencia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especialmente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cambiar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fondo</a:t>
            </a:r>
            <a:r>
              <a:rPr lang="en-US" sz="1200" dirty="0" smtClean="0">
                <a:latin typeface="Futura Condensed"/>
                <a:cs typeface="Futura Condensed"/>
              </a:rPr>
              <a:t> a, </a:t>
            </a:r>
            <a:r>
              <a:rPr lang="en-US" sz="1200" dirty="0" err="1" smtClean="0">
                <a:latin typeface="Futura Condensed"/>
                <a:cs typeface="Futura Condensed"/>
              </a:rPr>
              <a:t>combiar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fondo</a:t>
            </a:r>
            <a:r>
              <a:rPr lang="en-US" sz="1200" dirty="0" smtClean="0">
                <a:latin typeface="Futura Condensed"/>
                <a:cs typeface="Futura Condensed"/>
              </a:rPr>
              <a:t> a y </a:t>
            </a:r>
            <a:r>
              <a:rPr lang="en-US" sz="1200" dirty="0" err="1" smtClean="0">
                <a:latin typeface="Futura Condensed"/>
                <a:cs typeface="Futura Condensed"/>
              </a:rPr>
              <a:t>esperar</a:t>
            </a:r>
            <a:r>
              <a:rPr lang="en-US" sz="1200" dirty="0" smtClean="0">
                <a:latin typeface="Futura Condensed"/>
                <a:cs typeface="Futura Condensed"/>
              </a:rPr>
              <a:t>, y </a:t>
            </a:r>
            <a:r>
              <a:rPr lang="en-US" sz="1200" dirty="0" err="1" smtClean="0">
                <a:latin typeface="Futura Condensed"/>
                <a:cs typeface="Futura Condensed"/>
              </a:rPr>
              <a:t>siguiente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fondo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535516" y="169447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30–45 MINUTOS</a:t>
            </a:r>
          </a:p>
        </p:txBody>
      </p:sp>
      <p:pic>
        <p:nvPicPr>
          <p:cNvPr id="107" name="Picture 106" descr="30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068" y="1752620"/>
            <a:ext cx="329184" cy="329184"/>
          </a:xfrm>
          <a:prstGeom prst="rect">
            <a:avLst/>
          </a:prstGeom>
        </p:spPr>
      </p:pic>
      <p:grpSp>
        <p:nvGrpSpPr>
          <p:cNvPr id="108" name="Group 107"/>
          <p:cNvGrpSpPr/>
          <p:nvPr/>
        </p:nvGrpSpPr>
        <p:grpSpPr>
          <a:xfrm>
            <a:off x="3669537" y="794340"/>
            <a:ext cx="442062" cy="1123360"/>
            <a:chOff x="2853673" y="794340"/>
            <a:chExt cx="442062" cy="1123360"/>
          </a:xfrm>
        </p:grpSpPr>
        <p:cxnSp>
          <p:nvCxnSpPr>
            <p:cNvPr id="109" name="Straight Connector 108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62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551129" y="-5905"/>
            <a:ext cx="493776" cy="2791968"/>
            <a:chOff x="551129" y="-5905"/>
            <a:chExt cx="493776" cy="2791968"/>
          </a:xfrm>
        </p:grpSpPr>
        <p:pic>
          <p:nvPicPr>
            <p:cNvPr id="46" name="Picture 45" descr="Unit3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-5905"/>
              <a:ext cx="493776" cy="2791968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3 -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0972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67-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6"/>
          <a:stretch/>
        </p:blipFill>
        <p:spPr>
          <a:xfrm>
            <a:off x="5052224" y="4344675"/>
            <a:ext cx="2464817" cy="1518249"/>
          </a:xfrm>
          <a:prstGeom prst="rect">
            <a:avLst/>
          </a:prstGeom>
        </p:spPr>
      </p:pic>
      <p:pic>
        <p:nvPicPr>
          <p:cNvPr id="8" name="Picture 7" descr="Screen Shot 2014-07-28 at 9.49.0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554" y="755849"/>
            <a:ext cx="3640966" cy="274215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45296" y="1520727"/>
            <a:ext cx="2357171" cy="1521625"/>
            <a:chOff x="422410" y="1482630"/>
            <a:chExt cx="2357171" cy="1521625"/>
          </a:xfrm>
        </p:grpSpPr>
        <p:sp>
          <p:nvSpPr>
            <p:cNvPr id="10" name="TextBox 9"/>
            <p:cNvSpPr txBox="1"/>
            <p:nvPr/>
          </p:nvSpPr>
          <p:spPr>
            <a:xfrm>
              <a:off x="515544" y="1482630"/>
              <a:ext cx="2159129" cy="55399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¿CUÁL ES LA DIFERENCIA ESTRE EL ESCENARIO Y LOS OBJETOS?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22410" y="2173258"/>
              <a:ext cx="2357171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crearás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experimenta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fondos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historia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múltiples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escenas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presentación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diapositivas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26672" y="4228628"/>
            <a:ext cx="2885167" cy="2003626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Elige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bilioteca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pinta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sube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múltiples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fondos</a:t>
            </a:r>
            <a:r>
              <a:rPr lang="en-US" sz="1200" dirty="0" smtClean="0"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lnSpc>
                <a:spcPct val="130000"/>
              </a:lnSpc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Experimenta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categorías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Apariencia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Eventos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iniciar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cambios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escenario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lnSpc>
                <a:spcPct val="130000"/>
              </a:lnSpc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Añade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programas</a:t>
            </a:r>
            <a:r>
              <a:rPr lang="en-US" sz="1200" dirty="0" smtClean="0"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latin typeface="Futura Condensed"/>
                <a:cs typeface="Futura Condensed"/>
              </a:rPr>
              <a:t>escenario</a:t>
            </a:r>
            <a:r>
              <a:rPr lang="en-US" sz="1200" dirty="0" smtClean="0">
                <a:latin typeface="Futura Condensed"/>
                <a:cs typeface="Futura Condensed"/>
              </a:rPr>
              <a:t> y a los </a:t>
            </a:r>
            <a:r>
              <a:rPr lang="en-US" sz="1200" dirty="0" err="1" smtClean="0">
                <a:latin typeface="Futura Condensed"/>
                <a:cs typeface="Futura Condensed"/>
              </a:rPr>
              <a:t>objetos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coordinar</a:t>
            </a:r>
            <a:r>
              <a:rPr lang="en-US" sz="1200" dirty="0" smtClean="0">
                <a:latin typeface="Futura Condensed"/>
                <a:cs typeface="Futura Condensed"/>
              </a:rPr>
              <a:t> lo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ocurre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cuando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escenario</a:t>
            </a:r>
            <a:r>
              <a:rPr lang="en-US" sz="1200" dirty="0" smtClean="0">
                <a:latin typeface="Futura Condensed"/>
                <a:cs typeface="Futura Condensed"/>
              </a:rPr>
              <a:t> cambia en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36830" y="8580156"/>
            <a:ext cx="2464723" cy="1200329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Busca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escenario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objetos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estén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relacionados</a:t>
            </a:r>
            <a:r>
              <a:rPr lang="en-US" sz="1200" dirty="0" smtClean="0">
                <a:latin typeface="Futura Condensed"/>
                <a:cs typeface="Futura Condensed"/>
              </a:rPr>
              <a:t> con los </a:t>
            </a:r>
            <a:r>
              <a:rPr lang="en-US" sz="1200" dirty="0" err="1" smtClean="0">
                <a:latin typeface="Futura Condensed"/>
                <a:cs typeface="Futura Condensed"/>
              </a:rPr>
              <a:t>fondos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pruébalos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hacen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Necesitas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inspiración</a:t>
            </a:r>
            <a:r>
              <a:rPr lang="en-US" sz="1200" dirty="0" smtClean="0">
                <a:latin typeface="Futura Condensed"/>
                <a:cs typeface="Futura Condensed"/>
              </a:rPr>
              <a:t>? </a:t>
            </a:r>
            <a:r>
              <a:rPr lang="en-US" sz="1200" dirty="0" err="1" smtClean="0">
                <a:latin typeface="Futura Condensed"/>
                <a:cs typeface="Futura Condensed"/>
              </a:rPr>
              <a:t>Explora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comunidad</a:t>
            </a:r>
            <a:r>
              <a:rPr lang="en-US" sz="1200" dirty="0" smtClean="0">
                <a:latin typeface="Futura Condensed"/>
                <a:cs typeface="Futura Condensed"/>
              </a:rPr>
              <a:t> online de Scratch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descubrir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usen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múltiples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escenarios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0" y="7871074"/>
            <a:ext cx="7772400" cy="532604"/>
            <a:chOff x="0" y="7871074"/>
            <a:chExt cx="7772400" cy="532604"/>
          </a:xfrm>
        </p:grpSpPr>
        <p:sp>
          <p:nvSpPr>
            <p:cNvPr id="33" name="Rectangle 32"/>
            <p:cNvSpPr/>
            <p:nvPr/>
          </p:nvSpPr>
          <p:spPr>
            <a:xfrm>
              <a:off x="0" y="7871074"/>
              <a:ext cx="7772400" cy="410457"/>
            </a:xfrm>
            <a:prstGeom prst="rect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Diamond 33"/>
            <p:cNvSpPr/>
            <p:nvPr/>
          </p:nvSpPr>
          <p:spPr>
            <a:xfrm>
              <a:off x="1398022" y="8077594"/>
              <a:ext cx="381000" cy="326084"/>
            </a:xfrm>
            <a:prstGeom prst="diamond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Diamond 34"/>
            <p:cNvSpPr/>
            <p:nvPr/>
          </p:nvSpPr>
          <p:spPr>
            <a:xfrm>
              <a:off x="5277046" y="8066025"/>
              <a:ext cx="381000" cy="326084"/>
            </a:xfrm>
            <a:prstGeom prst="diamond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0" y="7879206"/>
              <a:ext cx="3185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COSAS QUE PROBAR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185510" y="7884634"/>
              <a:ext cx="4586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¿HAS ACABADO?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3411201" y="8580156"/>
            <a:ext cx="4073332" cy="101566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Scenes: </a:t>
            </a:r>
            <a:r>
              <a:rPr lang="en-US" sz="1200" dirty="0" smtClean="0">
                <a:latin typeface="Futura Condensed"/>
                <a:cs typeface="Futura Condensed"/>
              </a:rPr>
              <a:t>http</a:t>
            </a:r>
            <a:r>
              <a:rPr lang="en-US" sz="1200" dirty="0">
                <a:latin typeface="Futura Condensed"/>
                <a:cs typeface="Futura Condensed"/>
              </a:rPr>
              <a:t>://</a:t>
            </a:r>
            <a:r>
              <a:rPr lang="en-US" sz="1200" dirty="0" err="1">
                <a:latin typeface="Futura Condensed"/>
                <a:cs typeface="Futura Condensed"/>
              </a:rPr>
              <a:t>scratch.mit.edu</a:t>
            </a:r>
            <a:r>
              <a:rPr lang="en-US" sz="1200" dirty="0">
                <a:latin typeface="Futura Condensed"/>
                <a:cs typeface="Futura Condensed"/>
              </a:rPr>
              <a:t>/studios/475550</a:t>
            </a:r>
            <a:endParaRPr lang="en-US" sz="1200" kern="1100" spc="-2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Rétate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ti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mismo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hacer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más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más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cambios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fondo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Ayuda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Vuelve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uno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antiguos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o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encuentra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que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guste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reinvéntalo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añadiendo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nuevos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cambios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fondos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185510" y="8392109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189025" y="2940994"/>
            <a:ext cx="1122814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44691" y="3857808"/>
            <a:ext cx="2953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Futura Condensed"/>
                <a:cs typeface="Futura Condensed"/>
              </a:rPr>
              <a:t>COMIENZA POR AQUÍ</a:t>
            </a:r>
            <a:endParaRPr lang="en-US" sz="1600" dirty="0">
              <a:latin typeface="Futura Condensed"/>
              <a:cs typeface="Futura Condensed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535219" y="4194252"/>
            <a:ext cx="2717679" cy="2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991403" y="5110384"/>
            <a:ext cx="1969703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3928766" y="5110384"/>
            <a:ext cx="0" cy="931745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2035869" y="443435"/>
            <a:ext cx="1186472" cy="1336089"/>
            <a:chOff x="2035869" y="443435"/>
            <a:chExt cx="1186472" cy="1336089"/>
          </a:xfrm>
        </p:grpSpPr>
        <p:grpSp>
          <p:nvGrpSpPr>
            <p:cNvPr id="37" name="Group 36"/>
            <p:cNvGrpSpPr/>
            <p:nvPr/>
          </p:nvGrpSpPr>
          <p:grpSpPr>
            <a:xfrm>
              <a:off x="2035869" y="443435"/>
              <a:ext cx="1186472" cy="1336089"/>
              <a:chOff x="1846029" y="4643960"/>
              <a:chExt cx="717108" cy="656327"/>
            </a:xfrm>
          </p:grpSpPr>
          <p:cxnSp>
            <p:nvCxnSpPr>
              <p:cNvPr id="42" name="Straight Arrow Connector 41"/>
              <p:cNvCxnSpPr/>
              <p:nvPr/>
            </p:nvCxnSpPr>
            <p:spPr>
              <a:xfrm>
                <a:off x="1846029" y="4646880"/>
                <a:ext cx="717106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Arrow Connector 38"/>
            <p:cNvCxnSpPr/>
            <p:nvPr/>
          </p:nvCxnSpPr>
          <p:spPr>
            <a:xfrm>
              <a:off x="2035869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457995" y="595839"/>
            <a:ext cx="28159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00" dirty="0" smtClean="0">
                <a:latin typeface="Futura Condensed"/>
                <a:cs typeface="Futura Condensed"/>
              </a:rPr>
              <a:t>ESCENAS</a:t>
            </a:r>
          </a:p>
        </p:txBody>
      </p:sp>
      <p:pic>
        <p:nvPicPr>
          <p:cNvPr id="4" name="Imagen 3" descr="67-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838" y="6169736"/>
            <a:ext cx="2621856" cy="153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87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Diamond 53"/>
          <p:cNvSpPr/>
          <p:nvPr/>
        </p:nvSpPr>
        <p:spPr>
          <a:xfrm>
            <a:off x="6965252" y="2133579"/>
            <a:ext cx="781748" cy="781748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222218" y="795405"/>
            <a:ext cx="2999848" cy="1415772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Investigarán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problema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resolverán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errores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cinco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desafíos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depuración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Explorarán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varios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conceptos</a:t>
            </a:r>
            <a:r>
              <a:rPr lang="en-US" sz="1200" dirty="0" smtClean="0">
                <a:latin typeface="Futura Condensed"/>
                <a:cs typeface="Futura Condensed"/>
              </a:rPr>
              <a:t> (</a:t>
            </a:r>
            <a:r>
              <a:rPr lang="en-US" sz="1200" dirty="0" err="1" smtClean="0">
                <a:latin typeface="Futura Condensed"/>
                <a:cs typeface="Futura Condensed"/>
              </a:rPr>
              <a:t>incluyendo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eventos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paralelismo</a:t>
            </a:r>
            <a:r>
              <a:rPr lang="en-US" sz="1200" dirty="0" smtClean="0">
                <a:latin typeface="Futura Condensed"/>
                <a:cs typeface="Futura Condensed"/>
              </a:rPr>
              <a:t>) a </a:t>
            </a:r>
            <a:r>
              <a:rPr lang="en-US" sz="1200" dirty="0" err="1" smtClean="0">
                <a:latin typeface="Futura Condensed"/>
                <a:cs typeface="Futura Condensed"/>
              </a:rPr>
              <a:t>través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prácticas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pruebas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depuración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308419" y="732274"/>
            <a:ext cx="2815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Futura Condensed"/>
                <a:cs typeface="Futura Condensed"/>
              </a:rPr>
              <a:t>¡DEPÚRALO!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07796" y="2830659"/>
            <a:ext cx="3307404" cy="1144275"/>
            <a:chOff x="3992282" y="2830659"/>
            <a:chExt cx="3307404" cy="1144275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¡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Depúralo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! de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3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Debug </a:t>
              </a:r>
              <a:r>
                <a:rPr lang="en-US" sz="1200" spc="-20" dirty="0">
                  <a:latin typeface="Futura Condensed"/>
                  <a:cs typeface="Futura Condensed"/>
                </a:rPr>
                <a:t>It! 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de </a:t>
              </a:r>
              <a:r>
                <a:rPr lang="en-US" sz="1200" spc="-20" dirty="0">
                  <a:latin typeface="Futura Condensed"/>
                  <a:cs typeface="Futura Condensed"/>
                </a:rPr>
                <a:t>la </a:t>
              </a:r>
              <a:r>
                <a:rPr lang="en-US" sz="1200" spc="-20" dirty="0" err="1">
                  <a:latin typeface="Futura Condensed"/>
                  <a:cs typeface="Futura Condensed"/>
                </a:rPr>
                <a:t>unidad</a:t>
              </a:r>
              <a:r>
                <a:rPr lang="en-US" sz="1200" spc="-20" dirty="0">
                  <a:latin typeface="Futura Condensed"/>
                  <a:cs typeface="Futura Condensed"/>
                </a:rPr>
                <a:t> 3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/studios/475554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457995" y="2830659"/>
            <a:ext cx="3324338" cy="4098929"/>
            <a:chOff x="422410" y="2830659"/>
            <a:chExt cx="3324338" cy="4098929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60098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distribuir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¡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Depúralo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! </a:t>
              </a:r>
              <a:r>
                <a:rPr lang="en-US" sz="1200" spc="-20" dirty="0">
                  <a:latin typeface="Futura Condensed"/>
                  <a:cs typeface="Futura Condensed"/>
                </a:rPr>
                <a:t>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3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guiar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>
                <a:latin typeface="Futura Condensed"/>
                <a:cs typeface="Futura Condensed"/>
              </a:endParaRPr>
            </a:p>
            <a:p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Ayuda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abrir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Debug </a:t>
              </a:r>
              <a:r>
                <a:rPr lang="en-US" sz="1200" dirty="0">
                  <a:latin typeface="Futura Condensed"/>
                  <a:cs typeface="Futura Condensed"/>
                </a:rPr>
                <a:t>It! d</a:t>
              </a:r>
              <a:r>
                <a:rPr lang="en-US" sz="1200" dirty="0" smtClean="0">
                  <a:latin typeface="Futura Condensed"/>
                  <a:cs typeface="Futura Condensed"/>
                </a:rPr>
                <a:t>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3. Anima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hagan</a:t>
              </a:r>
              <a:r>
                <a:rPr lang="en-US" sz="1200" dirty="0" smtClean="0">
                  <a:latin typeface="Futura Condensed"/>
                  <a:cs typeface="Futura Condensed"/>
                </a:rPr>
                <a:t> click en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botón</a:t>
              </a:r>
              <a:r>
                <a:rPr lang="en-US" sz="1200" dirty="0" smtClean="0">
                  <a:latin typeface="Futura Condensed"/>
                  <a:cs typeface="Futura Condensed"/>
                </a:rPr>
                <a:t> “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Dentro</a:t>
              </a:r>
              <a:r>
                <a:rPr lang="en-US" sz="1200" dirty="0" smtClean="0">
                  <a:latin typeface="Futura Condensed"/>
                  <a:cs typeface="Futura Condensed"/>
                </a:rPr>
                <a:t>”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investigar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errores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jugar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código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problemático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probar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diferentes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soluciones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depuren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uno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Opcionalmente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, los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podrían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reinventar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guardar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programas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corregidos</a:t>
              </a:r>
              <a:r>
                <a:rPr lang="en-US" sz="1200" dirty="0" smtClean="0">
                  <a:solidFill>
                    <a:srgbClr val="000000"/>
                  </a:solidFill>
                  <a:latin typeface="Futura Condensed"/>
                  <a:cs typeface="Futura Condensed"/>
                </a:rPr>
                <a:t>.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>
                  <a:latin typeface="Futura Condensed"/>
                  <a:cs typeface="Futura Condensed"/>
                </a:rPr>
                <a:t>Pide</a:t>
              </a:r>
              <a:r>
                <a:rPr lang="en-US" sz="1200" dirty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>
                  <a:latin typeface="Futura Condensed"/>
                  <a:cs typeface="Futura Condensed"/>
                </a:rPr>
                <a:t>alumnos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que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reflexionen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sobre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su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experiencia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pruebas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depuración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respondiendo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>
                  <a:latin typeface="Futura Condensed"/>
                  <a:cs typeface="Futura Condensed"/>
                </a:rPr>
                <a:t>a </a:t>
              </a:r>
              <a:r>
                <a:rPr lang="en-US" sz="1200" dirty="0" err="1">
                  <a:latin typeface="Futura Condensed"/>
                  <a:cs typeface="Futura Condensed"/>
                </a:rPr>
                <a:t>las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preguntas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reflexión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sus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diarios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diseño</a:t>
              </a:r>
              <a:r>
                <a:rPr lang="en-US" sz="1200" dirty="0">
                  <a:latin typeface="Futura Condensed"/>
                  <a:cs typeface="Futura Condensed"/>
                </a:rPr>
                <a:t> o </a:t>
              </a:r>
              <a:r>
                <a:rPr lang="en-US" sz="1200" dirty="0" err="1">
                  <a:latin typeface="Futura Condensed"/>
                  <a:cs typeface="Futura Condensed"/>
                </a:rPr>
                <a:t>debatiendo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grupo</a:t>
              </a:r>
              <a:r>
                <a:rPr lang="en-US" sz="1200" dirty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10" dirty="0" err="1" smtClean="0">
                  <a:latin typeface="Futura Condensed"/>
                  <a:cs typeface="Futura Condensed"/>
                </a:rPr>
                <a:t>Crea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lista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estrategias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depuración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recogiendo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enfoques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localización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resolución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problemas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spc="-1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10" dirty="0" smtClean="0">
                  <a:latin typeface="Futura Condensed"/>
                  <a:cs typeface="Futura Condensed"/>
                </a:rPr>
                <a:t>.</a:t>
              </a:r>
              <a:endParaRPr lang="en-US" sz="1200" spc="-10" dirty="0">
                <a:latin typeface="Futura Condensed"/>
                <a:cs typeface="Futura Condensed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9" name="Straight Connector 78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4007796" y="4090130"/>
            <a:ext cx="3307404" cy="347077"/>
            <a:chOff x="3992282" y="4098597"/>
            <a:chExt cx="3307404" cy="347077"/>
          </a:xfrm>
        </p:grpSpPr>
        <p:sp>
          <p:nvSpPr>
            <p:cNvPr id="83" name="TextBox 82"/>
            <p:cNvSpPr txBox="1"/>
            <p:nvPr/>
          </p:nvSpPr>
          <p:spPr>
            <a:xfrm>
              <a:off x="3992282" y="4098597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4" name="Straight Connector 83"/>
            <p:cNvCxnSpPr/>
            <p:nvPr/>
          </p:nvCxnSpPr>
          <p:spPr>
            <a:xfrm flipV="1">
              <a:off x="4089400" y="4437151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Box 66"/>
          <p:cNvSpPr txBox="1"/>
          <p:nvPr/>
        </p:nvSpPr>
        <p:spPr>
          <a:xfrm>
            <a:off x="457995" y="2047400"/>
            <a:ext cx="2913799" cy="95410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DESCRIPCIÓN DE LA ACTIVIDAD DESCRIPTION</a:t>
            </a:r>
            <a:endParaRPr lang="en-US" sz="28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4007796" y="5709109"/>
            <a:ext cx="3307404" cy="339372"/>
            <a:chOff x="3992282" y="2832776"/>
            <a:chExt cx="3307404" cy="339372"/>
          </a:xfrm>
        </p:grpSpPr>
        <p:sp>
          <p:nvSpPr>
            <p:cNvPr id="99" name="TextBox 9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00" name="Straight Connector 9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72" name="TextBox 71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0" name="Straight Connector 79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86" name="Straight Connector 85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88" name="TextBox 87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91" name="Straight Connector 90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5" name="TextBox 94"/>
          <p:cNvSpPr txBox="1"/>
          <p:nvPr/>
        </p:nvSpPr>
        <p:spPr>
          <a:xfrm>
            <a:off x="551129" y="8142739"/>
            <a:ext cx="3231204" cy="1754327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err="1">
                <a:latin typeface="Futura Condensed"/>
                <a:cs typeface="Futura Condensed"/>
              </a:rPr>
              <a:t>S</a:t>
            </a:r>
            <a:r>
              <a:rPr lang="en-US" sz="1200" dirty="0" err="1" smtClean="0">
                <a:latin typeface="Futura Condensed"/>
                <a:cs typeface="Futura Condensed"/>
              </a:rPr>
              <a:t>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capaz</a:t>
            </a:r>
            <a:r>
              <a:rPr lang="en-US" sz="1200" dirty="0" smtClean="0">
                <a:latin typeface="Futura Condensed"/>
                <a:cs typeface="Futura Condensed"/>
              </a:rPr>
              <a:t> de leer el </a:t>
            </a:r>
            <a:r>
              <a:rPr lang="en-US" sz="1200" dirty="0" err="1" smtClean="0">
                <a:latin typeface="Futura Condensed"/>
                <a:cs typeface="Futura Condensed"/>
              </a:rPr>
              <a:t>código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otras</a:t>
            </a:r>
            <a:r>
              <a:rPr lang="en-US" sz="1200" dirty="0" smtClean="0">
                <a:latin typeface="Futura Condensed"/>
                <a:cs typeface="Futura Condensed"/>
              </a:rPr>
              <a:t> personas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habilidad</a:t>
            </a:r>
            <a:r>
              <a:rPr lang="en-US" sz="1200" dirty="0" smtClean="0">
                <a:latin typeface="Futura Condensed"/>
                <a:cs typeface="Futura Condensed"/>
              </a:rPr>
              <a:t> fundamental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capaz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reutilizar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reinventar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programas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ideal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practicar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programación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parejas</a:t>
            </a:r>
            <a:r>
              <a:rPr lang="en-US" sz="1200" dirty="0" smtClean="0">
                <a:latin typeface="Futura Condensed"/>
                <a:cs typeface="Futura Condensed"/>
              </a:rPr>
              <a:t>. Divide a la </a:t>
            </a:r>
            <a:r>
              <a:rPr lang="en-US" sz="1200" dirty="0" err="1" smtClean="0">
                <a:latin typeface="Futura Condensed"/>
                <a:cs typeface="Futura Condensed"/>
              </a:rPr>
              <a:t>clase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parejas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trabajar</a:t>
            </a:r>
            <a:r>
              <a:rPr lang="en-US" sz="1200" dirty="0" smtClean="0">
                <a:latin typeface="Futura Condensed"/>
                <a:cs typeface="Futura Condensed"/>
              </a:rPr>
              <a:t> en los </a:t>
            </a:r>
            <a:r>
              <a:rPr lang="en-US" sz="1200" dirty="0" err="1" smtClean="0">
                <a:latin typeface="Futura Condensed"/>
                <a:cs typeface="Futura Condensed"/>
              </a:rPr>
              <a:t>desafíos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depuración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explicar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revisiones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hecho</a:t>
            </a:r>
            <a:r>
              <a:rPr lang="en-US" sz="1200" dirty="0" smtClean="0"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latin typeface="Futura Condensed"/>
                <a:cs typeface="Futura Condensed"/>
              </a:rPr>
              <a:t>código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insertando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comentarios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lo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hace</a:t>
            </a:r>
            <a:r>
              <a:rPr lang="en-US" sz="1200" dirty="0" smtClean="0">
                <a:latin typeface="Futura Condensed"/>
                <a:cs typeface="Futura Condensed"/>
              </a:rPr>
              <a:t> click con el </a:t>
            </a:r>
            <a:r>
              <a:rPr lang="en-US" sz="1200" dirty="0" err="1" smtClean="0">
                <a:latin typeface="Futura Condensed"/>
                <a:cs typeface="Futura Condensed"/>
              </a:rPr>
              <a:t>botón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derecho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Scratch.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3669537" y="794340"/>
            <a:ext cx="442062" cy="1123360"/>
            <a:chOff x="2853673" y="794340"/>
            <a:chExt cx="442062" cy="1123360"/>
          </a:xfrm>
        </p:grpSpPr>
        <p:cxnSp>
          <p:nvCxnSpPr>
            <p:cNvPr id="108" name="Straight Connector 107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TextBox 111"/>
          <p:cNvSpPr txBox="1"/>
          <p:nvPr/>
        </p:nvSpPr>
        <p:spPr>
          <a:xfrm>
            <a:off x="2535516" y="169420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15–30 MINUTOS</a:t>
            </a:r>
          </a:p>
        </p:txBody>
      </p:sp>
      <p:pic>
        <p:nvPicPr>
          <p:cNvPr id="113" name="Picture 112" descr="15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001" y="1754376"/>
            <a:ext cx="324022" cy="324022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95183" y="325647"/>
            <a:ext cx="1200328" cy="2460416"/>
            <a:chOff x="6386538" y="325647"/>
            <a:chExt cx="1200328" cy="2460416"/>
          </a:xfrm>
        </p:grpSpPr>
        <p:sp>
          <p:nvSpPr>
            <p:cNvPr id="53" name="TextBox 52"/>
            <p:cNvSpPr txBox="1"/>
            <p:nvPr/>
          </p:nvSpPr>
          <p:spPr>
            <a:xfrm rot="5400000">
              <a:off x="5931227" y="780958"/>
              <a:ext cx="2110950" cy="120032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 unidad3  DESCRIPCIÓN DE LA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55" name="Isosceles Triangle 54"/>
            <p:cNvSpPr/>
            <p:nvPr/>
          </p:nvSpPr>
          <p:spPr>
            <a:xfrm>
              <a:off x="6742485" y="2542158"/>
              <a:ext cx="479582" cy="243905"/>
            </a:xfrm>
            <a:prstGeom prst="triangle">
              <a:avLst>
                <a:gd name="adj" fmla="val 5114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64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551129" y="-5905"/>
            <a:ext cx="493776" cy="2791968"/>
            <a:chOff x="551129" y="-5905"/>
            <a:chExt cx="493776" cy="2791968"/>
          </a:xfrm>
        </p:grpSpPr>
        <p:pic>
          <p:nvPicPr>
            <p:cNvPr id="48" name="Picture 47" descr="Unit3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-5905"/>
              <a:ext cx="493776" cy="2791968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3 -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50" name="TextBox 81"/>
          <p:cNvSpPr txBox="1"/>
          <p:nvPr/>
        </p:nvSpPr>
        <p:spPr>
          <a:xfrm>
            <a:off x="4104914" y="4587950"/>
            <a:ext cx="3117152" cy="1015663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Cuál</a:t>
            </a:r>
            <a:r>
              <a:rPr lang="en-US" sz="1200" dirty="0" smtClean="0">
                <a:latin typeface="Futura Condensed"/>
                <a:cs typeface="Futura Condensed"/>
              </a:rPr>
              <a:t> era el </a:t>
            </a:r>
            <a:r>
              <a:rPr lang="en-US" sz="1200" dirty="0" err="1" smtClean="0">
                <a:latin typeface="Futura Condensed"/>
                <a:cs typeface="Futura Condensed"/>
              </a:rPr>
              <a:t>problema</a:t>
            </a:r>
            <a:r>
              <a:rPr lang="en-US" sz="1200" dirty="0" smtClean="0">
                <a:latin typeface="Futura Condensed"/>
                <a:cs typeface="Futura Condensed"/>
              </a:rPr>
              <a:t>?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identificaste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problema</a:t>
            </a:r>
            <a:r>
              <a:rPr lang="en-US" sz="1200" dirty="0" smtClean="0">
                <a:latin typeface="Futura Condensed"/>
                <a:cs typeface="Futura Condensed"/>
              </a:rPr>
              <a:t>?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solucionaste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problema</a:t>
            </a:r>
            <a:r>
              <a:rPr lang="en-US" sz="1200" dirty="0" smtClean="0">
                <a:latin typeface="Futura Condensed"/>
                <a:cs typeface="Futura Condensed"/>
              </a:rPr>
              <a:t>?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>
                <a:latin typeface="Futura Condensed"/>
                <a:cs typeface="Futura Condensed"/>
              </a:rPr>
              <a:t>O</a:t>
            </a:r>
            <a:r>
              <a:rPr lang="en-US" sz="1200" dirty="0" err="1" smtClean="0">
                <a:latin typeface="Futura Condensed"/>
                <a:cs typeface="Futura Condensed"/>
              </a:rPr>
              <a:t>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utilizado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enfoques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diferentes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arreglar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problema</a:t>
            </a:r>
            <a:r>
              <a:rPr lang="en-US" sz="1200" dirty="0" smtClean="0">
                <a:latin typeface="Futura Condensed"/>
                <a:cs typeface="Futura Condensed"/>
              </a:rPr>
              <a:t>?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52" name="TextBox 97"/>
          <p:cNvSpPr txBox="1"/>
          <p:nvPr/>
        </p:nvSpPr>
        <p:spPr>
          <a:xfrm>
            <a:off x="4104914" y="6204936"/>
            <a:ext cx="3117152" cy="1015663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¿Los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sido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capaces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arreglar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cinco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errores</a:t>
            </a:r>
            <a:r>
              <a:rPr lang="en-US" sz="1200" dirty="0" smtClean="0">
                <a:latin typeface="Futura Condensed"/>
                <a:cs typeface="Futura Condensed"/>
              </a:rPr>
              <a:t>? Si no, ¿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podrías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aclarar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conceptos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expresados</a:t>
            </a:r>
            <a:r>
              <a:rPr lang="en-US" sz="1200" dirty="0" smtClean="0">
                <a:latin typeface="Futura Condensed"/>
                <a:cs typeface="Futura Condensed"/>
              </a:rPr>
              <a:t> en los </a:t>
            </a:r>
            <a:r>
              <a:rPr lang="en-US" sz="1200" dirty="0" err="1" smtClean="0">
                <a:latin typeface="Futura Condensed"/>
                <a:cs typeface="Futura Condensed"/>
              </a:rPr>
              <a:t>programas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no se </a:t>
            </a:r>
            <a:r>
              <a:rPr lang="en-US" sz="1200" dirty="0" err="1" smtClean="0">
                <a:latin typeface="Futura Condensed"/>
                <a:cs typeface="Futura Condensed"/>
              </a:rPr>
              <a:t>han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arreglado</a:t>
            </a:r>
            <a:r>
              <a:rPr lang="en-US" sz="1200" dirty="0" smtClean="0">
                <a:latin typeface="Futura Condensed"/>
                <a:cs typeface="Futura Condensed"/>
              </a:rPr>
              <a:t>?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estrategias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pruebas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depuración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usado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81812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76378" y="4028850"/>
            <a:ext cx="7596022" cy="479582"/>
            <a:chOff x="176378" y="4028850"/>
            <a:chExt cx="7596022" cy="479582"/>
          </a:xfrm>
        </p:grpSpPr>
        <p:sp>
          <p:nvSpPr>
            <p:cNvPr id="57" name="Rectangle 13"/>
            <p:cNvSpPr/>
            <p:nvPr/>
          </p:nvSpPr>
          <p:spPr>
            <a:xfrm flipH="1">
              <a:off x="176378" y="4028850"/>
              <a:ext cx="7596022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 flipH="1">
              <a:off x="452117" y="4046767"/>
              <a:ext cx="3369919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¿PARA QUÉ ES ESTA GUÍA?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76378" y="666033"/>
            <a:ext cx="7596022" cy="479582"/>
            <a:chOff x="176378" y="666033"/>
            <a:chExt cx="7596022" cy="479582"/>
          </a:xfrm>
        </p:grpSpPr>
        <p:sp>
          <p:nvSpPr>
            <p:cNvPr id="53" name="Rectangle 13"/>
            <p:cNvSpPr/>
            <p:nvPr/>
          </p:nvSpPr>
          <p:spPr>
            <a:xfrm flipH="1">
              <a:off x="176378" y="666033"/>
              <a:ext cx="7596022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 flipH="1">
              <a:off x="452118" y="683950"/>
              <a:ext cx="2110950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¿QUÉ ES SCRATCH?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57202" y="6995636"/>
            <a:ext cx="6912621" cy="2733132"/>
            <a:chOff x="457202" y="5445628"/>
            <a:chExt cx="6912621" cy="2733132"/>
          </a:xfrm>
        </p:grpSpPr>
        <p:grpSp>
          <p:nvGrpSpPr>
            <p:cNvPr id="44" name="Group 43"/>
            <p:cNvGrpSpPr/>
            <p:nvPr/>
          </p:nvGrpSpPr>
          <p:grpSpPr>
            <a:xfrm>
              <a:off x="457202" y="5445628"/>
              <a:ext cx="6912621" cy="1565490"/>
              <a:chOff x="457202" y="7608030"/>
              <a:chExt cx="6912621" cy="1565490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457202" y="7608628"/>
                <a:ext cx="1669098" cy="1564892"/>
                <a:chOff x="-6478313" y="5284345"/>
                <a:chExt cx="1669098" cy="1564892"/>
              </a:xfrm>
            </p:grpSpPr>
            <p:sp>
              <p:nvSpPr>
                <p:cNvPr id="71" name="Oval 70"/>
                <p:cNvSpPr/>
                <p:nvPr/>
              </p:nvSpPr>
              <p:spPr>
                <a:xfrm>
                  <a:off x="-6426211" y="5284345"/>
                  <a:ext cx="1564892" cy="1564892"/>
                </a:xfrm>
                <a:prstGeom prst="ellipse">
                  <a:avLst/>
                </a:prstGeom>
                <a:solidFill>
                  <a:srgbClr val="1B93DD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TextBox 71"/>
                <p:cNvSpPr txBox="1"/>
                <p:nvPr/>
              </p:nvSpPr>
              <p:spPr>
                <a:xfrm>
                  <a:off x="-6478313" y="5697462"/>
                  <a:ext cx="1669098" cy="707886"/>
                </a:xfrm>
                <a:prstGeom prst="rect">
                  <a:avLst/>
                </a:prstGeom>
                <a:noFill/>
                <a:ln w="6350" cmpd="sng">
                  <a:noFill/>
                  <a:prstDash val="dash"/>
                </a:ln>
              </p:spPr>
              <p:txBody>
                <a:bodyPr wrap="square" numCol="1" rtlCol="0">
                  <a:spAutoFit/>
                </a:bodyPr>
                <a:lstStyle/>
                <a:p>
                  <a:pPr algn="ctr"/>
                  <a:r>
                    <a:rPr lang="en-US" sz="2000" dirty="0" smtClean="0">
                      <a:solidFill>
                        <a:srgbClr val="FFFFFF"/>
                      </a:solidFill>
                      <a:latin typeface="Futura Condensed"/>
                      <a:cs typeface="Futura Condensed"/>
                    </a:rPr>
                    <a:t>PRINCIPIO #1:</a:t>
                  </a:r>
                  <a:br>
                    <a:rPr lang="en-US" sz="2000" dirty="0" smtClean="0">
                      <a:solidFill>
                        <a:srgbClr val="FFFFFF"/>
                      </a:solidFill>
                      <a:latin typeface="Futura Condensed"/>
                      <a:cs typeface="Futura Condensed"/>
                    </a:rPr>
                  </a:br>
                  <a:r>
                    <a:rPr lang="en-US" sz="2000" dirty="0" smtClean="0">
                      <a:solidFill>
                        <a:srgbClr val="FFFFFF"/>
                      </a:solidFill>
                      <a:latin typeface="Futura Condensed"/>
                      <a:cs typeface="Futura Condensed"/>
                    </a:rPr>
                    <a:t>CREANDO</a:t>
                  </a:r>
                </a:p>
              </p:txBody>
            </p:sp>
          </p:grpSp>
          <p:grpSp>
            <p:nvGrpSpPr>
              <p:cNvPr id="50" name="Group 49"/>
              <p:cNvGrpSpPr/>
              <p:nvPr/>
            </p:nvGrpSpPr>
            <p:grpSpPr>
              <a:xfrm>
                <a:off x="2205043" y="7608628"/>
                <a:ext cx="1669098" cy="1564892"/>
                <a:chOff x="-4718108" y="5284345"/>
                <a:chExt cx="1669098" cy="1564892"/>
              </a:xfrm>
            </p:grpSpPr>
            <p:sp>
              <p:nvSpPr>
                <p:cNvPr id="69" name="Oval 68"/>
                <p:cNvSpPr/>
                <p:nvPr/>
              </p:nvSpPr>
              <p:spPr>
                <a:xfrm>
                  <a:off x="-4666006" y="5284345"/>
                  <a:ext cx="1564892" cy="1564892"/>
                </a:xfrm>
                <a:prstGeom prst="ellipse">
                  <a:avLst/>
                </a:prstGeom>
                <a:solidFill>
                  <a:srgbClr val="AA28BA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TextBox 69"/>
                <p:cNvSpPr txBox="1"/>
                <p:nvPr/>
              </p:nvSpPr>
              <p:spPr>
                <a:xfrm>
                  <a:off x="-4718108" y="5697465"/>
                  <a:ext cx="1669098" cy="707886"/>
                </a:xfrm>
                <a:prstGeom prst="rect">
                  <a:avLst/>
                </a:prstGeom>
                <a:noFill/>
                <a:ln w="6350" cmpd="sng">
                  <a:noFill/>
                  <a:prstDash val="dash"/>
                </a:ln>
              </p:spPr>
              <p:txBody>
                <a:bodyPr wrap="square" numCol="1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FFFFFF"/>
                      </a:solidFill>
                      <a:latin typeface="Futura Condensed"/>
                      <a:cs typeface="Futura Condensed"/>
                    </a:rPr>
                    <a:t>PRINCIPIO #</a:t>
                  </a:r>
                  <a:r>
                    <a:rPr lang="en-US" sz="2000" dirty="0" smtClean="0">
                      <a:solidFill>
                        <a:srgbClr val="FFFFFF"/>
                      </a:solidFill>
                      <a:latin typeface="Futura Condensed"/>
                      <a:cs typeface="Futura Condensed"/>
                    </a:rPr>
                    <a:t>2:</a:t>
                  </a:r>
                </a:p>
                <a:p>
                  <a:pPr algn="ctr"/>
                  <a:r>
                    <a:rPr lang="en-US" sz="2000" dirty="0" smtClean="0">
                      <a:solidFill>
                        <a:srgbClr val="FFFFFF"/>
                      </a:solidFill>
                      <a:latin typeface="Futura Condensed"/>
                      <a:cs typeface="Futura Condensed"/>
                    </a:rPr>
                    <a:t>PERSONALIZANDO</a:t>
                  </a:r>
                </a:p>
              </p:txBody>
            </p:sp>
          </p:grpSp>
          <p:grpSp>
            <p:nvGrpSpPr>
              <p:cNvPr id="56" name="Group 55"/>
              <p:cNvGrpSpPr/>
              <p:nvPr/>
            </p:nvGrpSpPr>
            <p:grpSpPr>
              <a:xfrm>
                <a:off x="3952884" y="7608628"/>
                <a:ext cx="1669098" cy="1564892"/>
                <a:chOff x="-2957903" y="5284345"/>
                <a:chExt cx="1669098" cy="1564892"/>
              </a:xfrm>
            </p:grpSpPr>
            <p:sp>
              <p:nvSpPr>
                <p:cNvPr id="65" name="Oval 64"/>
                <p:cNvSpPr/>
                <p:nvPr/>
              </p:nvSpPr>
              <p:spPr>
                <a:xfrm>
                  <a:off x="-2905801" y="5284345"/>
                  <a:ext cx="1564892" cy="1564892"/>
                </a:xfrm>
                <a:prstGeom prst="ellipse">
                  <a:avLst/>
                </a:prstGeom>
                <a:solidFill>
                  <a:srgbClr val="50AB06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TextBox 66"/>
                <p:cNvSpPr txBox="1"/>
                <p:nvPr/>
              </p:nvSpPr>
              <p:spPr>
                <a:xfrm>
                  <a:off x="-2957903" y="5697464"/>
                  <a:ext cx="1669098" cy="707886"/>
                </a:xfrm>
                <a:prstGeom prst="rect">
                  <a:avLst/>
                </a:prstGeom>
                <a:noFill/>
                <a:ln w="6350" cmpd="sng">
                  <a:noFill/>
                  <a:prstDash val="dash"/>
                </a:ln>
              </p:spPr>
              <p:txBody>
                <a:bodyPr wrap="square" numCol="1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FFFFFF"/>
                      </a:solidFill>
                      <a:latin typeface="Futura Condensed"/>
                      <a:cs typeface="Futura Condensed"/>
                    </a:rPr>
                    <a:t>PRINCIPIO #</a:t>
                  </a:r>
                  <a:r>
                    <a:rPr lang="en-US" sz="2000" dirty="0" smtClean="0">
                      <a:solidFill>
                        <a:srgbClr val="FFFFFF"/>
                      </a:solidFill>
                      <a:latin typeface="Futura Condensed"/>
                      <a:cs typeface="Futura Condensed"/>
                    </a:rPr>
                    <a:t>3:</a:t>
                  </a:r>
                </a:p>
                <a:p>
                  <a:pPr algn="ctr"/>
                  <a:r>
                    <a:rPr lang="en-US" sz="2000" dirty="0" smtClean="0">
                      <a:solidFill>
                        <a:srgbClr val="FFFFFF"/>
                      </a:solidFill>
                      <a:latin typeface="Futura Condensed"/>
                      <a:cs typeface="Futura Condensed"/>
                    </a:rPr>
                    <a:t>COMPARTIENDO</a:t>
                  </a:r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5700725" y="7608030"/>
                <a:ext cx="1669098" cy="1564892"/>
                <a:chOff x="-1197697" y="5284345"/>
                <a:chExt cx="1669098" cy="1564892"/>
              </a:xfrm>
            </p:grpSpPr>
            <p:sp>
              <p:nvSpPr>
                <p:cNvPr id="62" name="Oval 61"/>
                <p:cNvSpPr/>
                <p:nvPr/>
              </p:nvSpPr>
              <p:spPr>
                <a:xfrm>
                  <a:off x="-1145595" y="5284345"/>
                  <a:ext cx="1564892" cy="1564892"/>
                </a:xfrm>
                <a:prstGeom prst="ellipse">
                  <a:avLst/>
                </a:prstGeom>
                <a:solidFill>
                  <a:srgbClr val="EA6A09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TextBox 63"/>
                <p:cNvSpPr txBox="1"/>
                <p:nvPr/>
              </p:nvSpPr>
              <p:spPr>
                <a:xfrm>
                  <a:off x="-1197697" y="5697468"/>
                  <a:ext cx="1669098" cy="707886"/>
                </a:xfrm>
                <a:prstGeom prst="rect">
                  <a:avLst/>
                </a:prstGeom>
                <a:noFill/>
                <a:ln w="6350" cmpd="sng">
                  <a:noFill/>
                  <a:prstDash val="dash"/>
                </a:ln>
              </p:spPr>
              <p:txBody>
                <a:bodyPr wrap="square" numCol="1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rgbClr val="FFFFFF"/>
                      </a:solidFill>
                      <a:latin typeface="Futura Condensed"/>
                      <a:cs typeface="Futura Condensed"/>
                    </a:rPr>
                    <a:t>PRINCIPIO #</a:t>
                  </a:r>
                  <a:r>
                    <a:rPr lang="en-US" sz="2000" dirty="0" smtClean="0">
                      <a:solidFill>
                        <a:srgbClr val="FFFFFF"/>
                      </a:solidFill>
                      <a:latin typeface="Futura Condensed"/>
                      <a:cs typeface="Futura Condensed"/>
                    </a:rPr>
                    <a:t>4:</a:t>
                  </a:r>
                </a:p>
                <a:p>
                  <a:pPr algn="ctr"/>
                  <a:r>
                    <a:rPr lang="en-US" sz="2000" dirty="0" smtClean="0">
                      <a:solidFill>
                        <a:srgbClr val="FFFFFF"/>
                      </a:solidFill>
                      <a:latin typeface="Futura Condensed"/>
                      <a:cs typeface="Futura Condensed"/>
                    </a:rPr>
                    <a:t>REFLEXIONANDO</a:t>
                  </a:r>
                </a:p>
              </p:txBody>
            </p:sp>
          </p:grpSp>
        </p:grpSp>
        <p:sp>
          <p:nvSpPr>
            <p:cNvPr id="45" name="Rectangle 44"/>
            <p:cNvSpPr/>
            <p:nvPr/>
          </p:nvSpPr>
          <p:spPr>
            <a:xfrm>
              <a:off x="509304" y="7163090"/>
              <a:ext cx="156489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200" dirty="0" err="1" smtClean="0">
                  <a:latin typeface="Futura Condensed"/>
                  <a:cs typeface="Futura Condensed"/>
                </a:rPr>
                <a:t>Ofrecen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oportunidades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aprendices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lanzarse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diseñar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, no solo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escuchar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observar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utilizar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205043" y="7163097"/>
              <a:ext cx="1616994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 err="1" smtClean="0">
                  <a:latin typeface="Futura Condensed"/>
                  <a:cs typeface="Futura Condensed"/>
                </a:rPr>
                <a:t>Ofrecen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oportunidades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aprendices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practicar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>
                  <a:latin typeface="Futura Condensed"/>
                  <a:cs typeface="Futura Condensed"/>
                </a:rPr>
                <a:t>son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personalmente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relevantes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significativas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952884" y="7163094"/>
              <a:ext cx="166909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200" dirty="0" err="1" smtClean="0">
                  <a:latin typeface="Futura Condensed"/>
                  <a:cs typeface="Futura Condensed"/>
                </a:rPr>
                <a:t>Ofrecen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oportunidades</a:t>
              </a:r>
              <a:r>
                <a:rPr lang="en-US" sz="1200" dirty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>
                  <a:latin typeface="Futura Condensed"/>
                  <a:cs typeface="Futura Condensed"/>
                </a:rPr>
                <a:t>aprendices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interaccionar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otras</a:t>
              </a:r>
              <a:r>
                <a:rPr lang="en-US" sz="1200" dirty="0" smtClean="0">
                  <a:latin typeface="Futura Condensed"/>
                  <a:cs typeface="Futura Condensed"/>
                </a:rPr>
                <a:t> personas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actuando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público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guías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cocreadores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752827" y="7162535"/>
              <a:ext cx="161699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200" dirty="0" err="1" smtClean="0">
                  <a:latin typeface="Futura Condensed"/>
                  <a:cs typeface="Futura Condensed"/>
                </a:rPr>
                <a:t>Ofrecen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oportunidades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aprendices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revisar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recapacitar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proceso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creativo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478207" y="4736372"/>
            <a:ext cx="6853132" cy="2246769"/>
          </a:xfrm>
          <a:prstGeom prst="rect">
            <a:avLst/>
          </a:prstGeom>
          <a:noFill/>
          <a:ln w="1270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 smtClean="0">
                <a:latin typeface="Futura Condensed"/>
                <a:cs typeface="Futura Condensed"/>
              </a:rPr>
              <a:t>Esta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guía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una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colección</a:t>
            </a:r>
            <a:r>
              <a:rPr lang="en-US" sz="1400" dirty="0" smtClean="0">
                <a:latin typeface="Futura Condensed"/>
                <a:cs typeface="Futura Condensed"/>
              </a:rPr>
              <a:t> de ideas, </a:t>
            </a:r>
            <a:r>
              <a:rPr lang="en-US" sz="1400" dirty="0" err="1" smtClean="0">
                <a:latin typeface="Futura Condensed"/>
                <a:cs typeface="Futura Condensed"/>
              </a:rPr>
              <a:t>estrategias</a:t>
            </a:r>
            <a:r>
              <a:rPr lang="en-US" sz="1400" dirty="0" smtClean="0">
                <a:latin typeface="Futura Condensed"/>
                <a:cs typeface="Futura Condensed"/>
              </a:rPr>
              <a:t> y </a:t>
            </a:r>
            <a:r>
              <a:rPr lang="en-US" sz="1400" dirty="0" err="1" smtClean="0">
                <a:latin typeface="Futura Condensed"/>
                <a:cs typeface="Futura Condensed"/>
              </a:rPr>
              <a:t>actividades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para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una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experiencia</a:t>
            </a:r>
            <a:r>
              <a:rPr lang="en-US" sz="1400" dirty="0" smtClean="0"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latin typeface="Futura Condensed"/>
                <a:cs typeface="Futura Condensed"/>
              </a:rPr>
              <a:t>introducción</a:t>
            </a:r>
            <a:r>
              <a:rPr lang="en-US" sz="1400" dirty="0" smtClean="0">
                <a:latin typeface="Futura Condensed"/>
                <a:cs typeface="Futura Condensed"/>
              </a:rPr>
              <a:t> a la </a:t>
            </a:r>
            <a:r>
              <a:rPr lang="en-US" sz="1400" dirty="0" err="1" smtClean="0">
                <a:latin typeface="Futura Condensed"/>
                <a:cs typeface="Futura Condensed"/>
              </a:rPr>
              <a:t>informática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creativa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utilizando</a:t>
            </a:r>
            <a:r>
              <a:rPr lang="en-US" sz="1400" dirty="0" smtClean="0">
                <a:latin typeface="Futura Condensed"/>
                <a:cs typeface="Futura Condensed"/>
              </a:rPr>
              <a:t> el </a:t>
            </a:r>
            <a:r>
              <a:rPr lang="en-US" sz="1400" dirty="0" err="1" smtClean="0">
                <a:latin typeface="Futura Condensed"/>
                <a:cs typeface="Futura Condensed"/>
              </a:rPr>
              <a:t>lenguaje</a:t>
            </a:r>
            <a:r>
              <a:rPr lang="en-US" sz="1400" dirty="0" smtClean="0"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latin typeface="Futura Condensed"/>
                <a:cs typeface="Futura Condensed"/>
              </a:rPr>
              <a:t>programación</a:t>
            </a:r>
            <a:r>
              <a:rPr lang="en-US" sz="1400" dirty="0" smtClean="0">
                <a:latin typeface="Futura Condensed"/>
                <a:cs typeface="Futura Condensed"/>
              </a:rPr>
              <a:t> Scratch. Las </a:t>
            </a:r>
            <a:r>
              <a:rPr lang="en-US" sz="1400" dirty="0" err="1" smtClean="0">
                <a:latin typeface="Futura Condensed"/>
                <a:cs typeface="Futura Condensed"/>
              </a:rPr>
              <a:t>actividades</a:t>
            </a:r>
            <a:r>
              <a:rPr lang="en-US" sz="1400" dirty="0" smtClean="0">
                <a:latin typeface="Futura Condensed"/>
                <a:cs typeface="Futura Condensed"/>
              </a:rPr>
              <a:t> se </a:t>
            </a:r>
            <a:r>
              <a:rPr lang="en-US" sz="1400" dirty="0" err="1" smtClean="0">
                <a:latin typeface="Futura Condensed"/>
                <a:cs typeface="Futura Condensed"/>
              </a:rPr>
              <a:t>han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diseñado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para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permitir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familiarizarse</a:t>
            </a:r>
            <a:r>
              <a:rPr lang="en-US" sz="1400" dirty="0" smtClean="0">
                <a:latin typeface="Futura Condensed"/>
                <a:cs typeface="Futura Condensed"/>
              </a:rPr>
              <a:t> y </a:t>
            </a:r>
            <a:r>
              <a:rPr lang="en-US" sz="1400" dirty="0" err="1" smtClean="0">
                <a:latin typeface="Futura Condensed"/>
                <a:cs typeface="Futura Condensed"/>
              </a:rPr>
              <a:t>adquirir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soltura</a:t>
            </a:r>
            <a:r>
              <a:rPr lang="en-US" sz="1400" dirty="0" smtClean="0"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latin typeface="Futura Condensed"/>
                <a:cs typeface="Futura Condensed"/>
              </a:rPr>
              <a:t>manera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paulatina</a:t>
            </a:r>
            <a:r>
              <a:rPr lang="en-US" sz="1400" dirty="0" smtClean="0">
                <a:latin typeface="Futura Condensed"/>
                <a:cs typeface="Futura Condensed"/>
              </a:rPr>
              <a:t> con la </a:t>
            </a:r>
            <a:r>
              <a:rPr lang="en-US" sz="1400" dirty="0" err="1" smtClean="0">
                <a:latin typeface="Futura Condensed"/>
                <a:cs typeface="Futura Condensed"/>
              </a:rPr>
              <a:t>informática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creativa</a:t>
            </a:r>
            <a:r>
              <a:rPr lang="en-US" sz="1400" dirty="0" smtClean="0">
                <a:latin typeface="Futura Condensed"/>
                <a:cs typeface="Futura Condensed"/>
              </a:rPr>
              <a:t> y el </a:t>
            </a:r>
            <a:r>
              <a:rPr lang="en-US" sz="1400" dirty="0" err="1" smtClean="0">
                <a:latin typeface="Futura Condensed"/>
                <a:cs typeface="Futura Condensed"/>
              </a:rPr>
              <a:t>pensamiento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computacional</a:t>
            </a:r>
            <a:r>
              <a:rPr lang="en-US" sz="1400" dirty="0" smtClean="0">
                <a:latin typeface="Futura Condensed"/>
                <a:cs typeface="Futura Condensed"/>
              </a:rPr>
              <a:t>. En </a:t>
            </a:r>
            <a:r>
              <a:rPr lang="en-US" sz="1400" dirty="0" err="1" smtClean="0">
                <a:latin typeface="Futura Condensed"/>
                <a:cs typeface="Futura Condensed"/>
              </a:rPr>
              <a:t>concreto</a:t>
            </a:r>
            <a:r>
              <a:rPr lang="en-US" sz="1400" dirty="0" smtClean="0"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latin typeface="Futura Condensed"/>
                <a:cs typeface="Futura Condensed"/>
              </a:rPr>
              <a:t>las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actividades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animan</a:t>
            </a:r>
            <a:r>
              <a:rPr lang="en-US" sz="1400" dirty="0" smtClean="0">
                <a:latin typeface="Futura Condensed"/>
                <a:cs typeface="Futura Condensed"/>
              </a:rPr>
              <a:t> a la </a:t>
            </a:r>
            <a:r>
              <a:rPr lang="en-US" sz="1400" dirty="0" err="1" smtClean="0">
                <a:latin typeface="Futura Condensed"/>
                <a:cs typeface="Futura Condensed"/>
              </a:rPr>
              <a:t>exploración</a:t>
            </a:r>
            <a:r>
              <a:rPr lang="en-US" sz="1400" dirty="0" smtClean="0">
                <a:latin typeface="Futura Condensed"/>
                <a:cs typeface="Futura Condensed"/>
              </a:rPr>
              <a:t> de los </a:t>
            </a:r>
            <a:r>
              <a:rPr lang="en-US" sz="1400" dirty="0" err="1" smtClean="0">
                <a:latin typeface="Futura Condensed"/>
                <a:cs typeface="Futura Condensed"/>
              </a:rPr>
              <a:t>elementos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fundamentales</a:t>
            </a:r>
            <a:r>
              <a:rPr lang="en-US" sz="1400" dirty="0" smtClean="0">
                <a:latin typeface="Futura Condensed"/>
                <a:cs typeface="Futura Condensed"/>
              </a:rPr>
              <a:t> del </a:t>
            </a:r>
            <a:r>
              <a:rPr lang="en-US" sz="1400" dirty="0" err="1" smtClean="0">
                <a:latin typeface="Futura Condensed"/>
                <a:cs typeface="Futura Condensed"/>
              </a:rPr>
              <a:t>pensamiento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computacional</a:t>
            </a:r>
            <a:r>
              <a:rPr lang="en-US" sz="1400" dirty="0" smtClean="0">
                <a:latin typeface="Futura Condensed"/>
                <a:cs typeface="Futura Condensed"/>
              </a:rPr>
              <a:t> (</a:t>
            </a:r>
            <a:r>
              <a:rPr lang="en-US" sz="1400" dirty="0" err="1" smtClean="0">
                <a:latin typeface="Futura Condensed"/>
                <a:cs typeface="Futura Condensed"/>
              </a:rPr>
              <a:t>secuencia</a:t>
            </a:r>
            <a:r>
              <a:rPr lang="en-US" sz="1400" dirty="0" smtClean="0"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latin typeface="Futura Condensed"/>
                <a:cs typeface="Futura Condensed"/>
              </a:rPr>
              <a:t>bucles</a:t>
            </a:r>
            <a:r>
              <a:rPr lang="en-US" sz="1400" dirty="0" smtClean="0"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latin typeface="Futura Condensed"/>
                <a:cs typeface="Futura Condensed"/>
              </a:rPr>
              <a:t>paralelismo</a:t>
            </a:r>
            <a:r>
              <a:rPr lang="en-US" sz="1400" dirty="0" smtClean="0"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latin typeface="Futura Condensed"/>
                <a:cs typeface="Futura Condensed"/>
              </a:rPr>
              <a:t>eventos</a:t>
            </a:r>
            <a:r>
              <a:rPr lang="en-US" sz="1400" dirty="0" smtClean="0"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latin typeface="Futura Condensed"/>
                <a:cs typeface="Futura Condensed"/>
              </a:rPr>
              <a:t>condicionales</a:t>
            </a:r>
            <a:r>
              <a:rPr lang="en-US" sz="1400" dirty="0" smtClean="0"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latin typeface="Futura Condensed"/>
                <a:cs typeface="Futura Condensed"/>
              </a:rPr>
              <a:t>operadores</a:t>
            </a:r>
            <a:r>
              <a:rPr lang="en-US" sz="1400" dirty="0" smtClean="0">
                <a:latin typeface="Futura Condensed"/>
                <a:cs typeface="Futura Condensed"/>
              </a:rPr>
              <a:t> y </a:t>
            </a:r>
            <a:r>
              <a:rPr lang="en-US" sz="1400" dirty="0" err="1" smtClean="0">
                <a:latin typeface="Futura Condensed"/>
                <a:cs typeface="Futura Condensed"/>
              </a:rPr>
              <a:t>datos</a:t>
            </a:r>
            <a:r>
              <a:rPr lang="en-US" sz="1400" dirty="0" smtClean="0">
                <a:latin typeface="Futura Condensed"/>
                <a:cs typeface="Futura Condensed"/>
              </a:rPr>
              <a:t>) y </a:t>
            </a:r>
            <a:r>
              <a:rPr lang="en-US" sz="1400" dirty="0" err="1" smtClean="0">
                <a:latin typeface="Futura Condensed"/>
                <a:cs typeface="Futura Condensed"/>
              </a:rPr>
              <a:t>sus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prácticas</a:t>
            </a:r>
            <a:r>
              <a:rPr lang="en-US" sz="1400" dirty="0" smtClean="0">
                <a:latin typeface="Futura Condensed"/>
                <a:cs typeface="Futura Condensed"/>
              </a:rPr>
              <a:t> clave (</a:t>
            </a:r>
            <a:r>
              <a:rPr lang="en-US" sz="1400" dirty="0" err="1" smtClean="0">
                <a:latin typeface="Futura Condensed"/>
                <a:cs typeface="Futura Condensed"/>
              </a:rPr>
              <a:t>expermientación</a:t>
            </a:r>
            <a:r>
              <a:rPr lang="en-US" sz="1400" dirty="0" smtClean="0">
                <a:latin typeface="Futura Condensed"/>
                <a:cs typeface="Futura Condensed"/>
              </a:rPr>
              <a:t> e </a:t>
            </a:r>
            <a:r>
              <a:rPr lang="en-US" sz="1400" dirty="0" err="1" smtClean="0">
                <a:latin typeface="Futura Condensed"/>
                <a:cs typeface="Futura Condensed"/>
              </a:rPr>
              <a:t>iteración</a:t>
            </a:r>
            <a:r>
              <a:rPr lang="en-US" sz="1400" dirty="0" smtClean="0"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latin typeface="Futura Condensed"/>
                <a:cs typeface="Futura Condensed"/>
              </a:rPr>
              <a:t>pruebas</a:t>
            </a:r>
            <a:r>
              <a:rPr lang="en-US" sz="1400" dirty="0" smtClean="0">
                <a:latin typeface="Futura Condensed"/>
                <a:cs typeface="Futura Condensed"/>
              </a:rPr>
              <a:t> y </a:t>
            </a:r>
            <a:r>
              <a:rPr lang="en-US" sz="1400" dirty="0" err="1" smtClean="0">
                <a:latin typeface="Futura Condensed"/>
                <a:cs typeface="Futura Condensed"/>
              </a:rPr>
              <a:t>depuración</a:t>
            </a:r>
            <a:r>
              <a:rPr lang="en-US" sz="1400" dirty="0" smtClean="0"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latin typeface="Futura Condensed"/>
                <a:cs typeface="Futura Condensed"/>
              </a:rPr>
              <a:t>reutilización</a:t>
            </a:r>
            <a:r>
              <a:rPr lang="en-US" sz="1400" dirty="0" smtClean="0">
                <a:latin typeface="Futura Condensed"/>
                <a:cs typeface="Futura Condensed"/>
              </a:rPr>
              <a:t> y </a:t>
            </a:r>
            <a:r>
              <a:rPr lang="en-US" sz="1400" dirty="0" err="1" smtClean="0">
                <a:latin typeface="Futura Condensed"/>
                <a:cs typeface="Futura Condensed"/>
              </a:rPr>
              <a:t>reinvención</a:t>
            </a:r>
            <a:r>
              <a:rPr lang="en-US" sz="1400" dirty="0" smtClean="0"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latin typeface="Futura Condensed"/>
                <a:cs typeface="Futura Condensed"/>
              </a:rPr>
              <a:t>abstracción</a:t>
            </a:r>
            <a:r>
              <a:rPr lang="en-US" sz="1400" dirty="0" smtClean="0">
                <a:latin typeface="Futura Condensed"/>
                <a:cs typeface="Futura Condensed"/>
              </a:rPr>
              <a:t> y </a:t>
            </a:r>
            <a:r>
              <a:rPr lang="en-US" sz="1400" dirty="0" err="1" smtClean="0">
                <a:latin typeface="Futura Condensed"/>
                <a:cs typeface="Futura Condensed"/>
              </a:rPr>
              <a:t>modularización</a:t>
            </a:r>
            <a:r>
              <a:rPr lang="en-US" sz="1400" dirty="0" smtClean="0">
                <a:latin typeface="Futura Condensed"/>
                <a:cs typeface="Futura Condensed"/>
              </a:rPr>
              <a:t>). </a:t>
            </a:r>
            <a:r>
              <a:rPr lang="en-US" sz="1400" dirty="0" err="1" smtClean="0">
                <a:latin typeface="Futura Condensed"/>
                <a:cs typeface="Futura Condensed"/>
              </a:rPr>
              <a:t>Puedes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aprender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más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sobre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pensamiento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computacional</a:t>
            </a:r>
            <a:r>
              <a:rPr lang="en-US" sz="1400" dirty="0" smtClean="0">
                <a:latin typeface="Futura Condensed"/>
                <a:cs typeface="Futura Condensed"/>
              </a:rPr>
              <a:t> – </a:t>
            </a:r>
            <a:r>
              <a:rPr lang="en-US" sz="1400" dirty="0" err="1" smtClean="0">
                <a:latin typeface="Futura Condensed"/>
                <a:cs typeface="Futura Condensed"/>
              </a:rPr>
              <a:t>qué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es</a:t>
            </a:r>
            <a:r>
              <a:rPr lang="en-US" sz="1400" dirty="0" smtClean="0">
                <a:latin typeface="Futura Condensed"/>
                <a:cs typeface="Futura Condensed"/>
              </a:rPr>
              <a:t> y </a:t>
            </a:r>
            <a:r>
              <a:rPr lang="en-US" sz="1400" dirty="0" err="1" smtClean="0">
                <a:latin typeface="Futura Condensed"/>
                <a:cs typeface="Futura Condensed"/>
              </a:rPr>
              <a:t>cómo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puede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medirse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su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desarrollo</a:t>
            </a:r>
            <a:r>
              <a:rPr lang="en-US" sz="1400" dirty="0" smtClean="0">
                <a:latin typeface="Futura Condensed"/>
                <a:cs typeface="Futura Condensed"/>
              </a:rPr>
              <a:t> en </a:t>
            </a:r>
            <a:r>
              <a:rPr lang="en-US" sz="1400" dirty="0" err="1" smtClean="0">
                <a:latin typeface="Futura Condensed"/>
                <a:cs typeface="Futura Condensed"/>
              </a:rPr>
              <a:t>estudiantes</a:t>
            </a:r>
            <a:r>
              <a:rPr lang="en-US" sz="1400" dirty="0" smtClean="0">
                <a:latin typeface="Futura Condensed"/>
                <a:cs typeface="Futura Condensed"/>
              </a:rPr>
              <a:t> – en los </a:t>
            </a:r>
            <a:r>
              <a:rPr lang="en-US" sz="1400" dirty="0" err="1" smtClean="0">
                <a:latin typeface="Futura Condensed"/>
                <a:cs typeface="Futura Condensed"/>
              </a:rPr>
              <a:t>recursos</a:t>
            </a:r>
            <a:r>
              <a:rPr lang="en-US" sz="1400" dirty="0" smtClean="0">
                <a:latin typeface="Futura Condensed"/>
                <a:cs typeface="Futura Condensed"/>
              </a:rPr>
              <a:t> del </a:t>
            </a:r>
            <a:r>
              <a:rPr lang="en-US" sz="1400" dirty="0" err="1" smtClean="0">
                <a:latin typeface="Futura Condensed"/>
                <a:cs typeface="Futura Condensed"/>
              </a:rPr>
              <a:t>apéndice</a:t>
            </a:r>
            <a:r>
              <a:rPr lang="en-US" sz="1400" dirty="0" smtClean="0">
                <a:latin typeface="Futura Condensed"/>
                <a:cs typeface="Futura Condensed"/>
              </a:rPr>
              <a:t> o </a:t>
            </a:r>
            <a:r>
              <a:rPr lang="en-US" sz="1400" dirty="0" err="1" smtClean="0">
                <a:latin typeface="Futura Condensed"/>
                <a:cs typeface="Futura Condensed"/>
              </a:rPr>
              <a:t>visitando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>
                <a:latin typeface="Futura Condensed"/>
                <a:cs typeface="Futura Condensed"/>
              </a:rPr>
              <a:t>http://</a:t>
            </a:r>
            <a:r>
              <a:rPr lang="en-US" sz="1400" dirty="0" err="1">
                <a:latin typeface="Futura Condensed"/>
                <a:cs typeface="Futura Condensed"/>
              </a:rPr>
              <a:t>scratched.gse.harvard.edu</a:t>
            </a:r>
            <a:r>
              <a:rPr lang="en-US" sz="1400" dirty="0">
                <a:latin typeface="Futura Condensed"/>
                <a:cs typeface="Futura Condensed"/>
              </a:rPr>
              <a:t>/</a:t>
            </a:r>
            <a:r>
              <a:rPr lang="en-US" sz="1400" dirty="0" err="1" smtClean="0">
                <a:latin typeface="Futura Condensed"/>
                <a:cs typeface="Futura Condensed"/>
              </a:rPr>
              <a:t>ct</a:t>
            </a:r>
            <a:r>
              <a:rPr lang="en-US" sz="1400" dirty="0">
                <a:latin typeface="Futura Condensed"/>
                <a:cs typeface="Futura Condensed"/>
              </a:rPr>
              <a:t/>
            </a:r>
            <a:br>
              <a:rPr lang="en-US" sz="1400" dirty="0">
                <a:latin typeface="Futura Condensed"/>
                <a:cs typeface="Futura Condensed"/>
              </a:rPr>
            </a:br>
            <a:endParaRPr lang="en-US" sz="1400" dirty="0">
              <a:latin typeface="Futura Condensed"/>
              <a:cs typeface="Futura Condensed"/>
            </a:endParaRPr>
          </a:p>
          <a:p>
            <a:pPr algn="just"/>
            <a:r>
              <a:rPr lang="en-US" sz="1400" dirty="0" err="1" smtClean="0">
                <a:latin typeface="Futura Condensed"/>
                <a:cs typeface="Futura Condensed"/>
              </a:rPr>
              <a:t>Inspirados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por</a:t>
            </a:r>
            <a:r>
              <a:rPr lang="en-US" sz="1400" dirty="0" smtClean="0">
                <a:latin typeface="Futura Condensed"/>
                <a:cs typeface="Futura Condensed"/>
              </a:rPr>
              <a:t> un </a:t>
            </a:r>
            <a:r>
              <a:rPr lang="en-US" sz="1400" dirty="0" err="1" smtClean="0">
                <a:latin typeface="Futura Condensed"/>
                <a:cs typeface="Futura Condensed"/>
              </a:rPr>
              <a:t>enfoque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construccionista</a:t>
            </a:r>
            <a:r>
              <a:rPr lang="en-US" sz="1400" dirty="0" smtClean="0">
                <a:latin typeface="Futura Condensed"/>
                <a:cs typeface="Futura Condensed"/>
              </a:rPr>
              <a:t> del </a:t>
            </a:r>
            <a:r>
              <a:rPr lang="en-US" sz="1400" dirty="0" err="1" smtClean="0">
                <a:latin typeface="Futura Condensed"/>
                <a:cs typeface="Futura Condensed"/>
              </a:rPr>
              <a:t>aprendizaje</a:t>
            </a:r>
            <a:r>
              <a:rPr lang="en-US" sz="1400" dirty="0" smtClean="0"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latin typeface="Futura Condensed"/>
                <a:cs typeface="Futura Condensed"/>
              </a:rPr>
              <a:t>las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actividades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enfatizan</a:t>
            </a:r>
            <a:r>
              <a:rPr lang="en-US" sz="1400" dirty="0" smtClean="0">
                <a:latin typeface="Futura Condensed"/>
                <a:cs typeface="Futura Condensed"/>
              </a:rPr>
              <a:t> los </a:t>
            </a:r>
            <a:r>
              <a:rPr lang="en-US" sz="1400" dirty="0" err="1" smtClean="0">
                <a:latin typeface="Futura Condensed"/>
                <a:cs typeface="Futura Condensed"/>
              </a:rPr>
              <a:t>siguientes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principios</a:t>
            </a:r>
            <a:r>
              <a:rPr lang="en-US" sz="1400" dirty="0" smtClean="0">
                <a:latin typeface="Futura Condensed"/>
                <a:cs typeface="Futura Condensed"/>
              </a:rPr>
              <a:t>:</a:t>
            </a:r>
            <a:endParaRPr lang="en-US" sz="1400" dirty="0">
              <a:latin typeface="Futura Condensed"/>
              <a:cs typeface="Futura Condensed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4241799" y="1309211"/>
            <a:ext cx="308953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 err="1" smtClean="0">
                <a:latin typeface="Futura Condensed"/>
                <a:cs typeface="Futura Condensed"/>
              </a:rPr>
              <a:t>Existen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muchas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herramientas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que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pueden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utilizarse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para</a:t>
            </a:r>
            <a:r>
              <a:rPr lang="en-US" sz="1400" dirty="0" smtClean="0">
                <a:latin typeface="Futura Condensed"/>
                <a:cs typeface="Futura Condensed"/>
              </a:rPr>
              <a:t> la </a:t>
            </a:r>
            <a:r>
              <a:rPr lang="en-US" sz="1400" dirty="0" err="1" smtClean="0">
                <a:latin typeface="Futura Condensed"/>
                <a:cs typeface="Futura Condensed"/>
              </a:rPr>
              <a:t>informática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creativa</a:t>
            </a:r>
            <a:r>
              <a:rPr lang="en-US" sz="1400" dirty="0" smtClean="0">
                <a:latin typeface="Futura Condensed"/>
                <a:cs typeface="Futura Condensed"/>
              </a:rPr>
              <a:t>. En </a:t>
            </a:r>
            <a:r>
              <a:rPr lang="en-US" sz="1400" dirty="0" err="1" smtClean="0">
                <a:latin typeface="Futura Condensed"/>
                <a:cs typeface="Futura Condensed"/>
              </a:rPr>
              <a:t>esta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guía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usaremos</a:t>
            </a:r>
            <a:r>
              <a:rPr lang="en-US" sz="1400" dirty="0" smtClean="0">
                <a:latin typeface="Futura Condensed"/>
                <a:cs typeface="Futura Condensed"/>
              </a:rPr>
              <a:t> Scratch, </a:t>
            </a:r>
            <a:r>
              <a:rPr lang="en-US" sz="1400" dirty="0" err="1" smtClean="0">
                <a:latin typeface="Futura Condensed"/>
                <a:cs typeface="Futura Condensed"/>
              </a:rPr>
              <a:t>que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es</a:t>
            </a:r>
            <a:r>
              <a:rPr lang="en-US" sz="1400" dirty="0" smtClean="0">
                <a:latin typeface="Futura Condensed"/>
                <a:cs typeface="Futura Condensed"/>
              </a:rPr>
              <a:t> un </a:t>
            </a:r>
            <a:r>
              <a:rPr lang="en-US" sz="1400" dirty="0" err="1" smtClean="0">
                <a:latin typeface="Futura Condensed"/>
                <a:cs typeface="Futura Condensed"/>
              </a:rPr>
              <a:t>lenguaje</a:t>
            </a:r>
            <a:r>
              <a:rPr lang="en-US" sz="1400" dirty="0" smtClean="0"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latin typeface="Futura Condensed"/>
                <a:cs typeface="Futura Condensed"/>
              </a:rPr>
              <a:t>programación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gratuito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disponible</a:t>
            </a:r>
            <a:r>
              <a:rPr lang="en-US" sz="1400" dirty="0" smtClean="0">
                <a:latin typeface="Futura Condensed"/>
                <a:cs typeface="Futura Condensed"/>
              </a:rPr>
              <a:t> en http://</a:t>
            </a:r>
            <a:r>
              <a:rPr lang="en-US" sz="1400" dirty="0" err="1" smtClean="0">
                <a:latin typeface="Futura Condensed"/>
                <a:cs typeface="Futura Condensed"/>
              </a:rPr>
              <a:t>scratch.mit.edu</a:t>
            </a:r>
            <a:r>
              <a:rPr lang="en-US" sz="1400" dirty="0">
                <a:latin typeface="Futura Condensed"/>
                <a:cs typeface="Futura Condensed"/>
              </a:rPr>
              <a:t>.</a:t>
            </a:r>
            <a:r>
              <a:rPr lang="en-US" sz="1400" dirty="0" smtClean="0">
                <a:latin typeface="Futura Condensed"/>
                <a:cs typeface="Futura Condensed"/>
              </a:rPr>
              <a:t>  Con Scratch se </a:t>
            </a:r>
            <a:r>
              <a:rPr lang="en-US" sz="1400" dirty="0" err="1" smtClean="0">
                <a:latin typeface="Futura Condensed"/>
                <a:cs typeface="Futura Condensed"/>
              </a:rPr>
              <a:t>pueden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crear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una</a:t>
            </a:r>
            <a:r>
              <a:rPr lang="en-US" sz="1400" dirty="0" smtClean="0">
                <a:latin typeface="Futura Condensed"/>
                <a:cs typeface="Futura Condensed"/>
              </a:rPr>
              <a:t> gran </a:t>
            </a:r>
            <a:r>
              <a:rPr lang="en-US" sz="1400" dirty="0" err="1" smtClean="0">
                <a:latin typeface="Futura Condensed"/>
                <a:cs typeface="Futura Condensed"/>
              </a:rPr>
              <a:t>variedad</a:t>
            </a:r>
            <a:r>
              <a:rPr lang="en-US" sz="1400" dirty="0" smtClean="0"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latin typeface="Futura Condensed"/>
                <a:cs typeface="Futura Condensed"/>
              </a:rPr>
              <a:t>proyectos</a:t>
            </a:r>
            <a:r>
              <a:rPr lang="en-US" sz="1400" dirty="0" smtClean="0">
                <a:latin typeface="Futura Condensed"/>
                <a:cs typeface="Futura Condensed"/>
              </a:rPr>
              <a:t> multimedia </a:t>
            </a:r>
            <a:r>
              <a:rPr lang="en-US" sz="1400" dirty="0" err="1" smtClean="0">
                <a:latin typeface="Futura Condensed"/>
                <a:cs typeface="Futura Condensed"/>
              </a:rPr>
              <a:t>interactivos</a:t>
            </a:r>
            <a:r>
              <a:rPr lang="en-US" sz="1400" dirty="0">
                <a:latin typeface="Futura Condensed"/>
                <a:cs typeface="Futura Condensed"/>
              </a:rPr>
              <a:t> </a:t>
            </a:r>
            <a:r>
              <a:rPr lang="en-US" sz="1400" dirty="0" smtClean="0">
                <a:latin typeface="Futura Condensed"/>
                <a:cs typeface="Futura Condensed"/>
              </a:rPr>
              <a:t>– </a:t>
            </a:r>
            <a:r>
              <a:rPr lang="en-US" sz="1400" dirty="0" err="1" smtClean="0">
                <a:latin typeface="Futura Condensed"/>
                <a:cs typeface="Futura Condensed"/>
              </a:rPr>
              <a:t>animaciones</a:t>
            </a:r>
            <a:r>
              <a:rPr lang="en-US" sz="1400" dirty="0" smtClean="0"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latin typeface="Futura Condensed"/>
                <a:cs typeface="Futura Condensed"/>
              </a:rPr>
              <a:t>historias</a:t>
            </a:r>
            <a:r>
              <a:rPr lang="en-US" sz="1400" dirty="0" smtClean="0"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latin typeface="Futura Condensed"/>
                <a:cs typeface="Futura Condensed"/>
              </a:rPr>
              <a:t>juegos</a:t>
            </a:r>
            <a:r>
              <a:rPr lang="en-US" sz="1400" dirty="0" smtClean="0">
                <a:latin typeface="Futura Condensed"/>
                <a:cs typeface="Futura Condensed"/>
              </a:rPr>
              <a:t> y </a:t>
            </a:r>
            <a:r>
              <a:rPr lang="en-US" sz="1400" dirty="0" err="1" smtClean="0">
                <a:latin typeface="Futura Condensed"/>
                <a:cs typeface="Futura Condensed"/>
              </a:rPr>
              <a:t>muchos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otros</a:t>
            </a:r>
            <a:r>
              <a:rPr lang="en-US" sz="1400" dirty="0" smtClean="0">
                <a:latin typeface="Futura Condensed"/>
                <a:cs typeface="Futura Condensed"/>
              </a:rPr>
              <a:t> – y </a:t>
            </a:r>
            <a:r>
              <a:rPr lang="en-US" sz="1400" dirty="0" err="1" smtClean="0">
                <a:latin typeface="Futura Condensed"/>
                <a:cs typeface="Futura Condensed"/>
              </a:rPr>
              <a:t>compartir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esos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proyectos</a:t>
            </a:r>
            <a:r>
              <a:rPr lang="en-US" sz="1400" dirty="0" smtClean="0">
                <a:latin typeface="Futura Condensed"/>
                <a:cs typeface="Futura Condensed"/>
              </a:rPr>
              <a:t> con </a:t>
            </a:r>
            <a:r>
              <a:rPr lang="en-US" sz="1400" dirty="0" err="1" smtClean="0">
                <a:latin typeface="Futura Condensed"/>
                <a:cs typeface="Futura Condensed"/>
              </a:rPr>
              <a:t>otras</a:t>
            </a:r>
            <a:r>
              <a:rPr lang="en-US" sz="1400" dirty="0" smtClean="0">
                <a:latin typeface="Futura Condensed"/>
                <a:cs typeface="Futura Condensed"/>
              </a:rPr>
              <a:t> personas en </a:t>
            </a:r>
            <a:r>
              <a:rPr lang="en-US" sz="1400" dirty="0" err="1" smtClean="0">
                <a:latin typeface="Futura Condensed"/>
                <a:cs typeface="Futura Condensed"/>
              </a:rPr>
              <a:t>una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comunidad</a:t>
            </a:r>
            <a:r>
              <a:rPr lang="en-US" sz="1400" dirty="0" smtClean="0">
                <a:latin typeface="Futura Condensed"/>
                <a:cs typeface="Futura Condensed"/>
              </a:rPr>
              <a:t> virtual. </a:t>
            </a:r>
            <a:r>
              <a:rPr lang="en-US" sz="1400" dirty="0" err="1" smtClean="0">
                <a:latin typeface="Futura Condensed"/>
                <a:cs typeface="Futura Condensed"/>
              </a:rPr>
              <a:t>Desde</a:t>
            </a:r>
            <a:r>
              <a:rPr lang="en-US" sz="1400" dirty="0" smtClean="0">
                <a:latin typeface="Futura Condensed"/>
                <a:cs typeface="Futura Condensed"/>
              </a:rPr>
              <a:t> el </a:t>
            </a:r>
            <a:r>
              <a:rPr lang="en-US" sz="1400" dirty="0" err="1" smtClean="0">
                <a:latin typeface="Futura Condensed"/>
                <a:cs typeface="Futura Condensed"/>
              </a:rPr>
              <a:t>lanzamiento</a:t>
            </a:r>
            <a:r>
              <a:rPr lang="en-US" sz="1400" dirty="0" smtClean="0">
                <a:latin typeface="Futura Condensed"/>
                <a:cs typeface="Futura Condensed"/>
              </a:rPr>
              <a:t> de Scratch en el </a:t>
            </a:r>
            <a:r>
              <a:rPr lang="en-US" sz="1400" dirty="0" err="1" smtClean="0">
                <a:latin typeface="Futura Condensed"/>
                <a:cs typeface="Futura Condensed"/>
              </a:rPr>
              <a:t>año</a:t>
            </a:r>
            <a:r>
              <a:rPr lang="en-US" sz="1400" dirty="0" smtClean="0">
                <a:latin typeface="Futura Condensed"/>
                <a:cs typeface="Futura Condensed"/>
              </a:rPr>
              <a:t> 2007, </a:t>
            </a:r>
            <a:r>
              <a:rPr lang="en-US" sz="1400" dirty="0" err="1" smtClean="0">
                <a:latin typeface="Futura Condensed"/>
                <a:cs typeface="Futura Condensed"/>
              </a:rPr>
              <a:t>cientos</a:t>
            </a:r>
            <a:r>
              <a:rPr lang="en-US" sz="1400" dirty="0" smtClean="0">
                <a:latin typeface="Futura Condensed"/>
                <a:cs typeface="Futura Condensed"/>
              </a:rPr>
              <a:t> de miles de personas de </a:t>
            </a:r>
            <a:r>
              <a:rPr lang="en-US" sz="1400" dirty="0" err="1" smtClean="0">
                <a:latin typeface="Futura Condensed"/>
                <a:cs typeface="Futura Condensed"/>
              </a:rPr>
              <a:t>todo</a:t>
            </a:r>
            <a:r>
              <a:rPr lang="en-US" sz="1400" dirty="0" smtClean="0">
                <a:latin typeface="Futura Condensed"/>
                <a:cs typeface="Futura Condensed"/>
              </a:rPr>
              <a:t> el </a:t>
            </a:r>
            <a:r>
              <a:rPr lang="en-US" sz="1400" dirty="0" err="1" smtClean="0">
                <a:latin typeface="Futura Condensed"/>
                <a:cs typeface="Futura Condensed"/>
              </a:rPr>
              <a:t>mundo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han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creado</a:t>
            </a:r>
            <a:r>
              <a:rPr lang="en-US" sz="1400" dirty="0" smtClean="0">
                <a:latin typeface="Futura Condensed"/>
                <a:cs typeface="Futura Condensed"/>
              </a:rPr>
              <a:t> y </a:t>
            </a:r>
            <a:r>
              <a:rPr lang="en-US" sz="1400" dirty="0" err="1" smtClean="0">
                <a:latin typeface="Futura Condensed"/>
                <a:cs typeface="Futura Condensed"/>
              </a:rPr>
              <a:t>compartido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más</a:t>
            </a:r>
            <a:r>
              <a:rPr lang="en-US" sz="1400" dirty="0" smtClean="0">
                <a:latin typeface="Futura Condensed"/>
                <a:cs typeface="Futura Condensed"/>
              </a:rPr>
              <a:t> de 6 </a:t>
            </a:r>
            <a:r>
              <a:rPr lang="en-US" sz="1400" dirty="0" err="1" smtClean="0">
                <a:latin typeface="Futura Condensed"/>
                <a:cs typeface="Futura Condensed"/>
              </a:rPr>
              <a:t>millones</a:t>
            </a:r>
            <a:r>
              <a:rPr lang="en-US" sz="1400" dirty="0" smtClean="0"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latin typeface="Futura Condensed"/>
                <a:cs typeface="Futura Condensed"/>
              </a:rPr>
              <a:t>proyectos</a:t>
            </a:r>
            <a:r>
              <a:rPr lang="en-US" sz="1400" dirty="0" smtClean="0">
                <a:latin typeface="Futura Condensed"/>
                <a:cs typeface="Futura Condensed"/>
              </a:rPr>
              <a:t>.</a:t>
            </a:r>
            <a:endParaRPr lang="en-US" sz="1400" dirty="0">
              <a:latin typeface="Futura Condensed"/>
              <a:cs typeface="Futura Condensed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484862" y="1436113"/>
            <a:ext cx="3334525" cy="2284309"/>
            <a:chOff x="521923" y="1386521"/>
            <a:chExt cx="2298567" cy="1574628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30000" contrast="-40000"/>
                      </a14:imgEffect>
                    </a14:imgLayer>
                  </a14:imgProps>
                </a:ext>
              </a:extLst>
            </a:blip>
            <a:srcRect b="5595"/>
            <a:stretch/>
          </p:blipFill>
          <p:spPr>
            <a:xfrm>
              <a:off x="1616252" y="1389557"/>
              <a:ext cx="1204238" cy="753177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 rotWithShape="1">
            <a:blip r:embed="rId5">
              <a:alphaModFix/>
            </a:blip>
            <a:srcRect l="1601" t="7649" r="11813" b="5740"/>
            <a:stretch/>
          </p:blipFill>
          <p:spPr>
            <a:xfrm>
              <a:off x="521923" y="1386521"/>
              <a:ext cx="1047728" cy="1572052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 rotWithShape="1">
            <a:blip r:embed="rId6"/>
            <a:srcRect b="3061"/>
            <a:stretch/>
          </p:blipFill>
          <p:spPr>
            <a:xfrm>
              <a:off x="1616252" y="2187764"/>
              <a:ext cx="1204238" cy="773385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035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45295" y="1522398"/>
            <a:ext cx="2357172" cy="1519624"/>
            <a:chOff x="409710" y="1457232"/>
            <a:chExt cx="2357172" cy="1519624"/>
          </a:xfrm>
        </p:grpSpPr>
        <p:sp>
          <p:nvSpPr>
            <p:cNvPr id="10" name="TextBox 9"/>
            <p:cNvSpPr txBox="1"/>
            <p:nvPr/>
          </p:nvSpPr>
          <p:spPr>
            <a:xfrm>
              <a:off x="502845" y="1457232"/>
              <a:ext cx="2159129" cy="55399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¡AYUDA! ¿PUEDES DEPURAR ESTOS CINCO PROGRAMAS?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710" y="2145859"/>
              <a:ext cx="23571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investigarás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está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funcionando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mal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encontrarás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solución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cinco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desafíos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depuración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</p:grpSp>
      <p:cxnSp>
        <p:nvCxnSpPr>
          <p:cNvPr id="70" name="Straight Connector 69"/>
          <p:cNvCxnSpPr/>
          <p:nvPr/>
        </p:nvCxnSpPr>
        <p:spPr>
          <a:xfrm>
            <a:off x="396255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3829978" y="665968"/>
            <a:ext cx="3402084" cy="7122779"/>
            <a:chOff x="4430800" y="773826"/>
            <a:chExt cx="3377972" cy="6702731"/>
          </a:xfrm>
        </p:grpSpPr>
        <p:sp>
          <p:nvSpPr>
            <p:cNvPr id="34" name="Rectangle 33"/>
            <p:cNvSpPr/>
            <p:nvPr/>
          </p:nvSpPr>
          <p:spPr>
            <a:xfrm>
              <a:off x="4430802" y="773826"/>
              <a:ext cx="3377970" cy="912323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b="1" dirty="0" smtClean="0">
                  <a:latin typeface="Futura Condensed"/>
                  <a:cs typeface="Futura Condensed"/>
                </a:rPr>
                <a:t>¡DEPÚRALO! 3.1 </a:t>
              </a:r>
              <a:r>
                <a:rPr lang="en-US" sz="1000" dirty="0">
                  <a:latin typeface="Futura Condensed"/>
                  <a:cs typeface="Futura Condensed"/>
                </a:rPr>
                <a:t>http://</a:t>
              </a:r>
              <a:r>
                <a:rPr lang="en-US" sz="10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000" dirty="0">
                  <a:latin typeface="Futura Condensed"/>
                  <a:cs typeface="Futura Condensed"/>
                </a:rPr>
                <a:t>/projects/</a:t>
              </a:r>
              <a:r>
                <a:rPr lang="en-US" sz="1000" dirty="0" smtClean="0">
                  <a:latin typeface="Futura Condensed"/>
                  <a:cs typeface="Futura Condensed"/>
                </a:rPr>
                <a:t>24269007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en-US" sz="1100" dirty="0" smtClean="0">
                  <a:latin typeface="Futura Condensed"/>
                  <a:cs typeface="Futura Condensed"/>
                </a:rPr>
                <a:t>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Scratch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enseña</a:t>
              </a:r>
              <a:r>
                <a:rPr lang="en-US" sz="1100" dirty="0" smtClean="0">
                  <a:latin typeface="Futura Condensed"/>
                  <a:cs typeface="Futura Condensed"/>
                </a:rPr>
                <a:t> a Gobo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maullar</a:t>
              </a:r>
              <a:r>
                <a:rPr lang="en-US" sz="1100" dirty="0" smtClean="0">
                  <a:latin typeface="Futura Condensed"/>
                  <a:cs typeface="Futura Condensed"/>
                </a:rPr>
                <a:t>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Pero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le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toca</a:t>
              </a:r>
              <a:r>
                <a:rPr lang="en-US" sz="1100" dirty="0" smtClean="0">
                  <a:latin typeface="Futura Condensed"/>
                  <a:cs typeface="Futura Condensed"/>
                </a:rPr>
                <a:t> a Gobo, Gobo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queda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callado</a:t>
              </a:r>
              <a:r>
                <a:rPr lang="en-US" sz="1100" dirty="0" smtClean="0">
                  <a:latin typeface="Futura Condensed"/>
                  <a:cs typeface="Futura Condensed"/>
                </a:rPr>
                <a:t>. ¿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arreglamos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programa</a:t>
              </a:r>
              <a:r>
                <a:rPr lang="en-US" sz="1100" dirty="0" smtClean="0">
                  <a:latin typeface="Futura Condensed"/>
                  <a:cs typeface="Futura Condensed"/>
                </a:rPr>
                <a:t>?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430802" y="1953524"/>
              <a:ext cx="3377970" cy="912323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b="1" dirty="0" smtClean="0">
                  <a:latin typeface="Futura Condensed"/>
                  <a:cs typeface="Futura Condensed"/>
                </a:rPr>
                <a:t>¡DEPÚRALO! </a:t>
              </a:r>
              <a:r>
                <a:rPr lang="en-US" sz="1200" b="1" dirty="0">
                  <a:latin typeface="Futura Condensed"/>
                  <a:cs typeface="Futura Condensed"/>
                </a:rPr>
                <a:t>3</a:t>
              </a:r>
              <a:r>
                <a:rPr lang="en-US" sz="1200" b="1" dirty="0" smtClean="0">
                  <a:latin typeface="Futura Condensed"/>
                  <a:cs typeface="Futura Condensed"/>
                </a:rPr>
                <a:t>.2 </a:t>
              </a:r>
              <a:r>
                <a:rPr lang="en-US" sz="1000" dirty="0">
                  <a:latin typeface="Futura Condensed"/>
                  <a:cs typeface="Futura Condensed"/>
                </a:rPr>
                <a:t>http://</a:t>
              </a:r>
              <a:r>
                <a:rPr lang="en-US" sz="10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000" dirty="0">
                  <a:latin typeface="Futura Condensed"/>
                  <a:cs typeface="Futura Condensed"/>
                </a:rPr>
                <a:t>/projects/</a:t>
              </a:r>
              <a:r>
                <a:rPr lang="en-US" sz="1000" dirty="0" smtClean="0">
                  <a:latin typeface="Futura Condensed"/>
                  <a:cs typeface="Futura Condensed"/>
                </a:rPr>
                <a:t>24269046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en-US" sz="1100" dirty="0" smtClean="0">
                  <a:latin typeface="Futura Condensed"/>
                  <a:cs typeface="Futura Condensed"/>
                </a:rPr>
                <a:t>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Scratch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debería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contar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desde</a:t>
              </a:r>
              <a:r>
                <a:rPr lang="en-US" sz="1100" dirty="0" smtClean="0">
                  <a:latin typeface="Futura Condensed"/>
                  <a:cs typeface="Futura Condensed"/>
                </a:rPr>
                <a:t> el 1 hasta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número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introduzca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usuario</a:t>
              </a:r>
              <a:r>
                <a:rPr lang="en-US" sz="1100" dirty="0" smtClean="0">
                  <a:latin typeface="Futura Condensed"/>
                  <a:cs typeface="Futura Condensed"/>
                </a:rPr>
                <a:t>. Sin embargo,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Scratch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simpre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cuenta</a:t>
              </a:r>
              <a:r>
                <a:rPr lang="en-US" sz="1100" dirty="0" smtClean="0">
                  <a:latin typeface="Futura Condensed"/>
                  <a:cs typeface="Futura Condensed"/>
                </a:rPr>
                <a:t> hasta 10. ¿</a:t>
              </a:r>
              <a:r>
                <a:rPr lang="en-US" sz="1100" dirty="0" err="1">
                  <a:latin typeface="Futura Condensed"/>
                  <a:cs typeface="Futura Condensed"/>
                </a:rPr>
                <a:t>Cómo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arreglamos</a:t>
              </a:r>
              <a:r>
                <a:rPr lang="en-US" sz="1100" dirty="0">
                  <a:latin typeface="Futura Condensed"/>
                  <a:cs typeface="Futura Condensed"/>
                </a:rPr>
                <a:t> el </a:t>
              </a:r>
              <a:r>
                <a:rPr lang="en-US" sz="1100" dirty="0" err="1">
                  <a:latin typeface="Futura Condensed"/>
                  <a:cs typeface="Futura Condensed"/>
                </a:rPr>
                <a:t>programa</a:t>
              </a:r>
              <a:r>
                <a:rPr lang="en-US" sz="1100" dirty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430800" y="3278035"/>
              <a:ext cx="3377972" cy="912322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b="1" dirty="0" smtClean="0">
                  <a:latin typeface="Futura Condensed"/>
                  <a:cs typeface="Futura Condensed"/>
                </a:rPr>
                <a:t>¡DEPÚRALO! </a:t>
              </a:r>
              <a:r>
                <a:rPr lang="en-US" sz="1200" b="1" dirty="0">
                  <a:latin typeface="Futura Condensed"/>
                  <a:cs typeface="Futura Condensed"/>
                </a:rPr>
                <a:t>3</a:t>
              </a:r>
              <a:r>
                <a:rPr lang="en-US" sz="1200" b="1" dirty="0" smtClean="0">
                  <a:latin typeface="Futura Condensed"/>
                  <a:cs typeface="Futura Condensed"/>
                </a:rPr>
                <a:t>.3 </a:t>
              </a:r>
              <a:r>
                <a:rPr lang="en-US" sz="1000" dirty="0">
                  <a:latin typeface="Futura Condensed"/>
                  <a:cs typeface="Futura Condensed"/>
                </a:rPr>
                <a:t>http://</a:t>
              </a:r>
              <a:r>
                <a:rPr lang="en-US" sz="10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000" dirty="0">
                  <a:latin typeface="Futura Condensed"/>
                  <a:cs typeface="Futura Condensed"/>
                </a:rPr>
                <a:t>/projects/</a:t>
              </a:r>
              <a:r>
                <a:rPr lang="en-US" sz="1000" dirty="0" smtClean="0">
                  <a:latin typeface="Futura Condensed"/>
                  <a:cs typeface="Futura Condensed"/>
                </a:rPr>
                <a:t>24269070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en-US" sz="1100" dirty="0" smtClean="0">
                  <a:latin typeface="Futura Condensed"/>
                  <a:cs typeface="Futura Condensed"/>
                </a:rPr>
                <a:t>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Scratch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está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haciendo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ronda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turnos</a:t>
              </a:r>
              <a:r>
                <a:rPr lang="en-US" sz="1100" dirty="0" smtClean="0">
                  <a:latin typeface="Futura Condensed"/>
                  <a:cs typeface="Futura Condensed"/>
                </a:rPr>
                <a:t>, a los amigos de Gobo: Giga, </a:t>
              </a:r>
              <a:r>
                <a:rPr lang="en-US" sz="1100" dirty="0">
                  <a:latin typeface="Futura Condensed"/>
                  <a:cs typeface="Futura Condensed"/>
                </a:rPr>
                <a:t>N</a:t>
              </a:r>
              <a:r>
                <a:rPr lang="en-US" sz="1100" dirty="0" smtClean="0">
                  <a:latin typeface="Futura Condensed"/>
                  <a:cs typeface="Futura Condensed"/>
                </a:rPr>
                <a:t>ano, Pico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Tera</a:t>
              </a:r>
              <a:r>
                <a:rPr lang="en-US" sz="1100" dirty="0" smtClean="0">
                  <a:latin typeface="Futura Condensed"/>
                  <a:cs typeface="Futura Condensed"/>
                </a:rPr>
                <a:t>. Sin embargo,¡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todos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hablan</a:t>
              </a:r>
              <a:r>
                <a:rPr lang="en-US" sz="1100" dirty="0" smtClean="0">
                  <a:latin typeface="Futura Condensed"/>
                  <a:cs typeface="Futura Condensed"/>
                </a:rPr>
                <a:t> al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mismo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100" dirty="0" smtClean="0">
                  <a:latin typeface="Futura Condensed"/>
                  <a:cs typeface="Futura Condensed"/>
                </a:rPr>
                <a:t>! ¿</a:t>
              </a:r>
              <a:r>
                <a:rPr lang="en-US" sz="1100" dirty="0" err="1">
                  <a:latin typeface="Futura Condensed"/>
                  <a:cs typeface="Futura Condensed"/>
                </a:rPr>
                <a:t>Cómo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arreglamos</a:t>
              </a:r>
              <a:r>
                <a:rPr lang="en-US" sz="1100" dirty="0">
                  <a:latin typeface="Futura Condensed"/>
                  <a:cs typeface="Futura Condensed"/>
                </a:rPr>
                <a:t> el </a:t>
              </a:r>
              <a:r>
                <a:rPr lang="en-US" sz="1100" dirty="0" err="1">
                  <a:latin typeface="Futura Condensed"/>
                  <a:cs typeface="Futura Condensed"/>
                </a:rPr>
                <a:t>programa</a:t>
              </a:r>
              <a:r>
                <a:rPr lang="en-US" sz="1100" dirty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430800" y="4602544"/>
              <a:ext cx="3377972" cy="912323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b="1" dirty="0" smtClean="0">
                  <a:latin typeface="Futura Condensed"/>
                  <a:cs typeface="Futura Condensed"/>
                </a:rPr>
                <a:t>¡DEPÚRALO! 3.4 </a:t>
              </a:r>
              <a:r>
                <a:rPr lang="en-US" sz="1000" dirty="0">
                  <a:latin typeface="Futura Condensed"/>
                  <a:cs typeface="Futura Condensed"/>
                </a:rPr>
                <a:t>http://</a:t>
              </a:r>
              <a:r>
                <a:rPr lang="en-US" sz="10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000" dirty="0">
                  <a:latin typeface="Futura Condensed"/>
                  <a:cs typeface="Futura Condensed"/>
                </a:rPr>
                <a:t>/projects/</a:t>
              </a:r>
              <a:r>
                <a:rPr lang="en-US" sz="1000" dirty="0" smtClean="0">
                  <a:latin typeface="Futura Condensed"/>
                  <a:cs typeface="Futura Condensed"/>
                </a:rPr>
                <a:t>24269097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en-US" sz="1100" dirty="0">
                  <a:latin typeface="Futura Condensed"/>
                  <a:cs typeface="Futura Condensed"/>
                </a:rPr>
                <a:t>En </a:t>
              </a:r>
              <a:r>
                <a:rPr lang="en-US" sz="1100" dirty="0" err="1">
                  <a:latin typeface="Futura Condensed"/>
                  <a:cs typeface="Futura Condensed"/>
                </a:rPr>
                <a:t>este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Scratch y Gobo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están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practicando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rutinas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salto</a:t>
              </a:r>
              <a:r>
                <a:rPr lang="en-US" sz="1100" dirty="0" smtClean="0">
                  <a:latin typeface="Futura Condensed"/>
                  <a:cs typeface="Futura Condensed"/>
                </a:rPr>
                <a:t>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Scratch dice “Jump!”, Gobo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debería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saltar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arriba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abajo</a:t>
              </a:r>
              <a:r>
                <a:rPr lang="en-US" sz="1100" dirty="0" smtClean="0">
                  <a:latin typeface="Futura Condensed"/>
                  <a:cs typeface="Futura Condensed"/>
                </a:rPr>
                <a:t>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Pero</a:t>
              </a:r>
              <a:r>
                <a:rPr lang="en-US" sz="1100" dirty="0" smtClean="0">
                  <a:latin typeface="Futura Condensed"/>
                  <a:cs typeface="Futura Condensed"/>
                </a:rPr>
                <a:t> Gobo no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salta</a:t>
              </a:r>
              <a:r>
                <a:rPr lang="en-US" sz="1100" dirty="0" smtClean="0">
                  <a:latin typeface="Futura Condensed"/>
                  <a:cs typeface="Futura Condensed"/>
                </a:rPr>
                <a:t>. ¿</a:t>
              </a:r>
              <a:r>
                <a:rPr lang="en-US" sz="1100" dirty="0" err="1">
                  <a:latin typeface="Futura Condensed"/>
                  <a:cs typeface="Futura Condensed"/>
                </a:rPr>
                <a:t>Cómo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arreglamos</a:t>
              </a:r>
              <a:r>
                <a:rPr lang="en-US" sz="1100" dirty="0">
                  <a:latin typeface="Futura Condensed"/>
                  <a:cs typeface="Futura Condensed"/>
                </a:rPr>
                <a:t> el </a:t>
              </a:r>
              <a:r>
                <a:rPr lang="en-US" sz="1100" dirty="0" err="1">
                  <a:latin typeface="Futura Condensed"/>
                  <a:cs typeface="Futura Condensed"/>
                </a:rPr>
                <a:t>programa</a:t>
              </a:r>
              <a:r>
                <a:rPr lang="en-US" sz="1100" dirty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430800" y="5927057"/>
              <a:ext cx="3377972" cy="1549500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b="1" dirty="0" smtClean="0">
                  <a:latin typeface="Futura Condensed"/>
                  <a:cs typeface="Futura Condensed"/>
                </a:rPr>
                <a:t>¡DEPÚRALO! </a:t>
              </a:r>
              <a:r>
                <a:rPr lang="en-US" sz="1200" b="1" dirty="0">
                  <a:latin typeface="Futura Condensed"/>
                  <a:cs typeface="Futura Condensed"/>
                </a:rPr>
                <a:t>3</a:t>
              </a:r>
              <a:r>
                <a:rPr lang="en-US" sz="1200" b="1" dirty="0" smtClean="0">
                  <a:latin typeface="Futura Condensed"/>
                  <a:cs typeface="Futura Condensed"/>
                </a:rPr>
                <a:t>.5 </a:t>
              </a:r>
              <a:r>
                <a:rPr lang="en-US" sz="1000" dirty="0">
                  <a:latin typeface="Futura Condensed"/>
                  <a:cs typeface="Futura Condensed"/>
                </a:rPr>
                <a:t>http://</a:t>
              </a:r>
              <a:r>
                <a:rPr lang="en-US" sz="10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000" dirty="0">
                  <a:latin typeface="Futura Condensed"/>
                  <a:cs typeface="Futura Condensed"/>
                </a:rPr>
                <a:t>/projects/</a:t>
              </a:r>
              <a:r>
                <a:rPr lang="en-US" sz="1000" dirty="0" smtClean="0">
                  <a:latin typeface="Futura Condensed"/>
                  <a:cs typeface="Futura Condensed"/>
                </a:rPr>
                <a:t>24269131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en-US" sz="1100" dirty="0">
                  <a:latin typeface="Futura Condensed"/>
                  <a:cs typeface="Futura Condensed"/>
                </a:rPr>
                <a:t>En </a:t>
              </a:r>
              <a:r>
                <a:rPr lang="en-US" sz="1100" dirty="0" err="1">
                  <a:latin typeface="Futura Condensed"/>
                  <a:cs typeface="Futura Condensed"/>
                </a:rPr>
                <a:t>este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fondo</a:t>
              </a:r>
              <a:r>
                <a:rPr lang="en-US" sz="1100" dirty="0" smtClean="0">
                  <a:latin typeface="Futura Condensed"/>
                  <a:cs typeface="Futura Condensed"/>
                </a:rPr>
                <a:t> cambia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presionas</a:t>
              </a:r>
              <a:r>
                <a:rPr lang="en-US" sz="1100" dirty="0" smtClean="0">
                  <a:latin typeface="Futura Condensed"/>
                  <a:cs typeface="Futura Condensed"/>
                </a:rPr>
                <a:t>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tecla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flecha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derecha</a:t>
              </a:r>
              <a:r>
                <a:rPr lang="en-US" sz="1100" dirty="0" smtClean="0">
                  <a:latin typeface="Futura Condensed"/>
                  <a:cs typeface="Futura Condensed"/>
                </a:rPr>
                <a:t>.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estrella</a:t>
              </a:r>
              <a:r>
                <a:rPr lang="en-US" sz="1100" dirty="0" smtClean="0">
                  <a:latin typeface="Futura Condensed"/>
                  <a:cs typeface="Futura Condensed"/>
                </a:rPr>
                <a:t> del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–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dinosaurio</a:t>
              </a:r>
              <a:r>
                <a:rPr lang="en-US" sz="1100" dirty="0" smtClean="0">
                  <a:latin typeface="Futura Condensed"/>
                  <a:cs typeface="Futura Condensed"/>
                </a:rPr>
                <a:t> –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debería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escondido</a:t>
              </a:r>
              <a:r>
                <a:rPr lang="en-US" sz="1100" dirty="0" smtClean="0">
                  <a:latin typeface="Futura Condensed"/>
                  <a:cs typeface="Futura Condensed"/>
                </a:rPr>
                <a:t> 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todas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escenas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excepto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se cambia al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fondo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muestra</a:t>
              </a:r>
              <a:r>
                <a:rPr lang="en-US" sz="1100" dirty="0" smtClean="0">
                  <a:latin typeface="Futura Condensed"/>
                  <a:cs typeface="Futura Condensed"/>
                </a:rPr>
                <a:t>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auditorio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momento</a:t>
              </a:r>
              <a:r>
                <a:rPr lang="en-US" sz="110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debería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aparecer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dinosaurio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representar</a:t>
              </a:r>
              <a:r>
                <a:rPr lang="en-US" sz="1100" dirty="0" smtClean="0">
                  <a:latin typeface="Futura Condensed"/>
                  <a:cs typeface="Futura Condensed"/>
                </a:rPr>
                <a:t>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baile</a:t>
              </a:r>
              <a:r>
                <a:rPr lang="en-US" sz="1100" dirty="0" smtClean="0">
                  <a:latin typeface="Futura Condensed"/>
                  <a:cs typeface="Futura Condensed"/>
                </a:rPr>
                <a:t>. Sin embargo,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dinosaurio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está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siempre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presente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además</a:t>
              </a:r>
              <a:r>
                <a:rPr lang="en-US" sz="1100" dirty="0" smtClean="0">
                  <a:latin typeface="Futura Condensed"/>
                  <a:cs typeface="Futura Condensed"/>
                </a:rPr>
                <a:t> no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baila</a:t>
              </a:r>
              <a:r>
                <a:rPr lang="en-US" sz="110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momento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oportuno</a:t>
              </a:r>
              <a:r>
                <a:rPr lang="en-US" sz="1100" dirty="0" smtClean="0">
                  <a:latin typeface="Futura Condensed"/>
                  <a:cs typeface="Futura Condensed"/>
                </a:rPr>
                <a:t>. ¿</a:t>
              </a:r>
              <a:r>
                <a:rPr lang="en-US" sz="1100" dirty="0" err="1">
                  <a:latin typeface="Futura Condensed"/>
                  <a:cs typeface="Futura Condensed"/>
                </a:rPr>
                <a:t>Cómo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arreglamos</a:t>
              </a:r>
              <a:r>
                <a:rPr lang="en-US" sz="1100" dirty="0">
                  <a:latin typeface="Futura Condensed"/>
                  <a:cs typeface="Futura Condensed"/>
                </a:rPr>
                <a:t> el </a:t>
              </a:r>
              <a:r>
                <a:rPr lang="en-US" sz="1100" dirty="0" err="1">
                  <a:latin typeface="Futura Condensed"/>
                  <a:cs typeface="Futura Condensed"/>
                </a:rPr>
                <a:t>programa</a:t>
              </a:r>
              <a:r>
                <a:rPr lang="en-US" sz="1100" dirty="0">
                  <a:latin typeface="Futura Condensed"/>
                  <a:cs typeface="Futura Condensed"/>
                </a:rPr>
                <a:t>?</a:t>
              </a:r>
              <a:endParaRPr lang="en-US" sz="1100" dirty="0" smtClean="0">
                <a:latin typeface="Futura Condensed"/>
                <a:cs typeface="Futura Condensed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27031" y="3857808"/>
            <a:ext cx="2970866" cy="1898083"/>
            <a:chOff x="427031" y="3857808"/>
            <a:chExt cx="2970866" cy="1898083"/>
          </a:xfrm>
        </p:grpSpPr>
        <p:grpSp>
          <p:nvGrpSpPr>
            <p:cNvPr id="8" name="Group 7"/>
            <p:cNvGrpSpPr/>
            <p:nvPr/>
          </p:nvGrpSpPr>
          <p:grpSpPr>
            <a:xfrm>
              <a:off x="427031" y="3857808"/>
              <a:ext cx="2970866" cy="1898083"/>
              <a:chOff x="427031" y="3857808"/>
              <a:chExt cx="2970866" cy="1898083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27031" y="4232397"/>
                <a:ext cx="2885167" cy="1523494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Ve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al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estudio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Debug it! de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unidad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3:</a:t>
                </a:r>
                <a:r>
                  <a:rPr lang="en-US" sz="1200" dirty="0">
                    <a:latin typeface="Futura Condensed"/>
                    <a:cs typeface="Futura Condensed"/>
                  </a:rPr>
                  <a:t/>
                </a:r>
                <a:br>
                  <a:rPr lang="en-US" sz="1200" dirty="0">
                    <a:latin typeface="Futura Condensed"/>
                    <a:cs typeface="Futura Condensed"/>
                  </a:rPr>
                </a:br>
                <a:r>
                  <a:rPr lang="en-US" sz="1200" dirty="0">
                    <a:latin typeface="Futura Condensed"/>
                    <a:cs typeface="Futura Condensed"/>
                  </a:rPr>
                  <a:t>http://scratch.mit.edu/studios/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475554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Prueba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depura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cada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cinco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depuración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Escribe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solución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o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reinventa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programa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con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errores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con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solución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44691" y="3857808"/>
                <a:ext cx="2953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Futura Condensed"/>
                    <a:cs typeface="Futura Condensed"/>
                  </a:rPr>
                  <a:t>COMIENZA POR AQUÍ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48" name="Straight Connector 47"/>
            <p:cNvCxnSpPr/>
            <p:nvPr/>
          </p:nvCxnSpPr>
          <p:spPr>
            <a:xfrm flipV="1">
              <a:off x="535219" y="4194252"/>
              <a:ext cx="2717679" cy="2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2571138" y="443435"/>
            <a:ext cx="651202" cy="1336089"/>
            <a:chOff x="2571138" y="443435"/>
            <a:chExt cx="651202" cy="1336089"/>
          </a:xfrm>
        </p:grpSpPr>
        <p:grpSp>
          <p:nvGrpSpPr>
            <p:cNvPr id="50" name="Group 49"/>
            <p:cNvGrpSpPr/>
            <p:nvPr/>
          </p:nvGrpSpPr>
          <p:grpSpPr>
            <a:xfrm>
              <a:off x="2571138" y="443435"/>
              <a:ext cx="651202" cy="1336089"/>
              <a:chOff x="2169548" y="4643960"/>
              <a:chExt cx="393589" cy="656327"/>
            </a:xfrm>
          </p:grpSpPr>
          <p:cxnSp>
            <p:nvCxnSpPr>
              <p:cNvPr id="60" name="Straight Arrow Connector 59"/>
              <p:cNvCxnSpPr/>
              <p:nvPr/>
            </p:nvCxnSpPr>
            <p:spPr>
              <a:xfrm>
                <a:off x="2169548" y="4646880"/>
                <a:ext cx="39358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Arrow Connector 50"/>
            <p:cNvCxnSpPr/>
            <p:nvPr/>
          </p:nvCxnSpPr>
          <p:spPr>
            <a:xfrm>
              <a:off x="2576323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/>
          <p:cNvSpPr txBox="1"/>
          <p:nvPr/>
        </p:nvSpPr>
        <p:spPr>
          <a:xfrm>
            <a:off x="457994" y="595839"/>
            <a:ext cx="30267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Futura Condensed"/>
                <a:cs typeface="Futura Condensed"/>
              </a:rPr>
              <a:t>¡DEPÚRALO!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3831" y="6335641"/>
            <a:ext cx="7772400" cy="2153959"/>
            <a:chOff x="0" y="6335641"/>
            <a:chExt cx="7772400" cy="2153959"/>
          </a:xfrm>
        </p:grpSpPr>
        <p:sp>
          <p:nvSpPr>
            <p:cNvPr id="45" name="Rectangle 44"/>
            <p:cNvSpPr/>
            <p:nvPr/>
          </p:nvSpPr>
          <p:spPr>
            <a:xfrm>
              <a:off x="0" y="7858307"/>
              <a:ext cx="7772400" cy="410457"/>
            </a:xfrm>
            <a:prstGeom prst="rect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3962555" y="7871867"/>
              <a:ext cx="3809845" cy="507475"/>
              <a:chOff x="3962555" y="7871867"/>
              <a:chExt cx="3809845" cy="507475"/>
            </a:xfrm>
          </p:grpSpPr>
          <p:sp>
            <p:nvSpPr>
              <p:cNvPr id="49" name="Diamond 48"/>
              <p:cNvSpPr/>
              <p:nvPr/>
            </p:nvSpPr>
            <p:spPr>
              <a:xfrm>
                <a:off x="5676977" y="8053258"/>
                <a:ext cx="381000" cy="326084"/>
              </a:xfrm>
              <a:prstGeom prst="diamond">
                <a:avLst/>
              </a:prstGeom>
              <a:solidFill>
                <a:srgbClr val="AA28B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962555" y="7871867"/>
                <a:ext cx="3809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Futura Condensed"/>
                    <a:cs typeface="Futura Condensed"/>
                  </a:rPr>
                  <a:t>¿HAS ACABADO?</a:t>
                </a:r>
                <a:endParaRPr lang="en-US" dirty="0">
                  <a:solidFill>
                    <a:schemeClr val="bg1"/>
                  </a:solidFill>
                  <a:latin typeface="Futura Condensed"/>
                  <a:cs typeface="Futura Condensed"/>
                </a:endParaRPr>
              </a:p>
            </p:txBody>
          </p:sp>
        </p:grpSp>
        <p:sp>
          <p:nvSpPr>
            <p:cNvPr id="47" name="Oval Callout 46"/>
            <p:cNvSpPr/>
            <p:nvPr/>
          </p:nvSpPr>
          <p:spPr>
            <a:xfrm rot="15462013" flipV="1">
              <a:off x="485270" y="6139147"/>
              <a:ext cx="2153959" cy="2546948"/>
            </a:xfrm>
            <a:prstGeom prst="wedgeEllipseCallout">
              <a:avLst>
                <a:gd name="adj1" fmla="val -36970"/>
                <a:gd name="adj2" fmla="val 4818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76200" cap="rnd" cmpd="sng">
              <a:solidFill>
                <a:schemeClr val="bg1"/>
              </a:solidFill>
              <a:prstDash val="solid"/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rmAutofit/>
            </a:bodyPr>
            <a:lstStyle/>
            <a:p>
              <a:pPr algn="ctr"/>
              <a:r>
                <a:rPr lang="en-US" sz="3200" kern="1300" dirty="0" smtClean="0">
                  <a:solidFill>
                    <a:srgbClr val="AA28BA"/>
                  </a:solidFill>
                  <a:latin typeface="Futura Condensed"/>
                  <a:cs typeface="Futura Condensed"/>
                </a:rPr>
                <a:t>¿ATASCADO?</a:t>
              </a:r>
            </a:p>
            <a:p>
              <a:pPr algn="ctr"/>
              <a:r>
                <a:rPr lang="es-ES_tradnl" sz="1600" kern="1300" baseline="-25000" dirty="0" smtClean="0">
                  <a:solidFill>
                    <a:srgbClr val="AA28BA"/>
                  </a:solidFill>
                  <a:latin typeface="Futura Condensed"/>
                  <a:cs typeface="Futura Condensed"/>
                </a:rPr>
                <a:t>¡NO PASA NADA! PRUEBA ESTO…</a:t>
              </a:r>
              <a:endParaRPr lang="en-US" sz="1600" kern="1300" baseline="-25000" dirty="0" smtClean="0">
                <a:solidFill>
                  <a:srgbClr val="AA28BA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32" name="TextBox 25"/>
          <p:cNvSpPr txBox="1"/>
          <p:nvPr/>
        </p:nvSpPr>
        <p:spPr>
          <a:xfrm>
            <a:off x="415665" y="8517982"/>
            <a:ext cx="3227327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Haz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lista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posibles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errores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programa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¡</a:t>
            </a:r>
            <a:r>
              <a:rPr lang="en-US" sz="1200" dirty="0" err="1" smtClean="0">
                <a:latin typeface="Futura Condensed"/>
                <a:cs typeface="Futura Condensed"/>
              </a:rPr>
              <a:t>Haz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seguimiento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trabajo</a:t>
            </a:r>
            <a:r>
              <a:rPr lang="en-US" sz="1200" dirty="0" smtClean="0">
                <a:latin typeface="Futura Condensed"/>
                <a:cs typeface="Futura Condensed"/>
              </a:rPr>
              <a:t>! </a:t>
            </a:r>
            <a:r>
              <a:rPr lang="en-US" sz="1200" dirty="0" err="1" smtClean="0">
                <a:latin typeface="Futura Condensed"/>
                <a:cs typeface="Futura Condensed"/>
              </a:rPr>
              <a:t>Esto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buen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recordatorio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cosas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ya</a:t>
            </a:r>
            <a:r>
              <a:rPr lang="en-US" sz="1200" dirty="0" smtClean="0">
                <a:latin typeface="Futura Condensed"/>
                <a:cs typeface="Futura Condensed"/>
              </a:rPr>
              <a:t> has </a:t>
            </a:r>
            <a:r>
              <a:rPr lang="en-US" sz="1200" dirty="0" err="1" smtClean="0">
                <a:latin typeface="Futura Condensed"/>
                <a:cs typeface="Futura Condensed"/>
              </a:rPr>
              <a:t>probado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indicarte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probar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continuación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Comparte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compara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enfoque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encontrar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solucionar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problemas</a:t>
            </a:r>
            <a:r>
              <a:rPr lang="en-US" sz="1200" dirty="0" smtClean="0">
                <a:latin typeface="Futura Condensed"/>
                <a:cs typeface="Futura Condensed"/>
              </a:rPr>
              <a:t> con un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dirty="0" smtClean="0">
                <a:latin typeface="Futura Condensed"/>
                <a:cs typeface="Futura Condensed"/>
              </a:rPr>
              <a:t> hasta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encuentres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algo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gusta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funciona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bien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sp>
        <p:nvSpPr>
          <p:cNvPr id="36" name="TextBox 37"/>
          <p:cNvSpPr txBox="1"/>
          <p:nvPr/>
        </p:nvSpPr>
        <p:spPr>
          <a:xfrm>
            <a:off x="4076669" y="8517982"/>
            <a:ext cx="3314032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comentarios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código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pinchando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el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botón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derecho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sobre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los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bloques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programas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Debate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sobre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estilo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pruebas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depuración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-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toma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notas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las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similitudes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diferencias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vuestras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estrategias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Ayuda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</a:t>
            </a:r>
            <a:endParaRPr lang="en-US" sz="1200" kern="1100" spc="-2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endParaRPr lang="en-US" sz="1200" kern="1100" spc="-20" dirty="0">
              <a:latin typeface="Futura Condensed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16903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57995" y="2830659"/>
            <a:ext cx="3324338" cy="4375928"/>
            <a:chOff x="422410" y="2830659"/>
            <a:chExt cx="3324338" cy="4375928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877984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dibujarán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“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criatura</a:t>
              </a:r>
              <a:r>
                <a:rPr lang="en-US" sz="1200" dirty="0" smtClean="0">
                  <a:latin typeface="Futura Condensed"/>
                  <a:cs typeface="Futura Condensed"/>
                </a:rPr>
                <a:t>”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partes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 smtClean="0">
                <a:latin typeface="Futura Condensed"/>
                <a:cs typeface="Futura Condensed"/>
              </a:endParaRPr>
            </a:p>
            <a:p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Entrega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hoja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papel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doblada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tres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minuto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dibujen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“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cabeza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” de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criatura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Entonces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haz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doblen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papel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forma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cabeza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quede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escondida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haciendo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pequeñas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marcas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siguiente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parte del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papel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continuar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dibujo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haz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pasen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papel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otro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compañero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minuto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dibujen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“el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tronco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” de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criatura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marcas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continuar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¡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pero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sin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mirar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ya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está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dibujado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!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Pasa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criaturas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Finalmente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otro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minuto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dibujen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“parte inferior” de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criatura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Al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terminar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desdoblad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hojas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descubrir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criaturas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creadas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manera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colaborativa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spc="-1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Cuelga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dibujos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pared o en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tablón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permite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exploren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resultados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contribuciones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creativas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Anima un debate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co-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autoría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colaboración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reutilización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reinvención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spc="-10" dirty="0">
                <a:latin typeface="Futura Condensed"/>
                <a:cs typeface="Futura Condense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214625" y="795405"/>
            <a:ext cx="2999848" cy="1046440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Conocerán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práctica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computacional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reutilización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reinvención</a:t>
            </a:r>
            <a:r>
              <a:rPr lang="en-US" sz="1200" dirty="0" smtClean="0"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latin typeface="Futura Condensed"/>
                <a:cs typeface="Futura Condensed"/>
              </a:rPr>
              <a:t>contribur</a:t>
            </a:r>
            <a:r>
              <a:rPr lang="en-US" sz="1200" dirty="0" smtClean="0">
                <a:latin typeface="Futura Condensed"/>
                <a:cs typeface="Futura Condensed"/>
              </a:rPr>
              <a:t> a un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colaborativo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dibujo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180692" y="647673"/>
            <a:ext cx="28159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Futura Condensed"/>
                <a:cs typeface="Futura Condensed"/>
              </a:rPr>
              <a:t>CONSTRUCCIÓN DE CRIATURAS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007796" y="2830659"/>
            <a:ext cx="3307404" cy="1144275"/>
            <a:chOff x="4007796" y="2830659"/>
            <a:chExt cx="3307404" cy="1144275"/>
          </a:xfrm>
        </p:grpSpPr>
        <p:sp>
          <p:nvSpPr>
            <p:cNvPr id="18" name="TextBox 17"/>
            <p:cNvSpPr txBox="1"/>
            <p:nvPr/>
          </p:nvSpPr>
          <p:spPr>
            <a:xfrm>
              <a:off x="4104914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Folio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blanco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doblado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3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partes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Cosas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pintar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lápices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bolígrafos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rotuladores</a:t>
              </a:r>
              <a:r>
                <a:rPr lang="en-US" sz="1200" dirty="0" smtClean="0">
                  <a:latin typeface="Futura Condensed"/>
                  <a:cs typeface="Futura Condensed"/>
                </a:rPr>
                <a:t>…)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07796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104914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4007796" y="4085824"/>
            <a:ext cx="3307404" cy="2065487"/>
            <a:chOff x="3992282" y="2832776"/>
            <a:chExt cx="3307404" cy="2065487"/>
          </a:xfrm>
        </p:grpSpPr>
        <p:sp>
          <p:nvSpPr>
            <p:cNvPr id="84" name="TextBox 83"/>
            <p:cNvSpPr txBox="1"/>
            <p:nvPr/>
          </p:nvSpPr>
          <p:spPr>
            <a:xfrm>
              <a:off x="4089400" y="3328603"/>
              <a:ext cx="3117152" cy="156966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definirías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reinvención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Piensa</a:t>
              </a:r>
              <a:r>
                <a:rPr lang="en-US" sz="1200" dirty="0" smtClean="0">
                  <a:latin typeface="Futura Condensed"/>
                  <a:cs typeface="Futura Condensed"/>
                </a:rPr>
                <a:t> en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criatura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comenzaste</a:t>
              </a:r>
              <a:r>
                <a:rPr lang="en-US" sz="1200" dirty="0" smtClean="0">
                  <a:latin typeface="Futura Condensed"/>
                  <a:cs typeface="Futura Condensed"/>
                </a:rPr>
                <a:t> (de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dibujaste</a:t>
              </a:r>
              <a:r>
                <a:rPr lang="en-US" sz="1200" dirty="0" smtClean="0">
                  <a:latin typeface="Futura Condensed"/>
                  <a:cs typeface="Futura Condensed"/>
                </a:rPr>
                <a:t> la “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cabeza</a:t>
              </a:r>
              <a:r>
                <a:rPr lang="en-US" sz="1200" dirty="0" smtClean="0">
                  <a:latin typeface="Futura Condensed"/>
                  <a:cs typeface="Futura Condensed"/>
                </a:rPr>
                <a:t>”).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ampliaron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mejoraron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dirty="0" smtClean="0">
                  <a:latin typeface="Futura Condensed"/>
                  <a:cs typeface="Futura Condensed"/>
                </a:rPr>
                <a:t> ideas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contribuciones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Piensa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crituras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extendiste</a:t>
              </a:r>
              <a:r>
                <a:rPr lang="en-US" sz="1200" dirty="0" smtClean="0">
                  <a:latin typeface="Futura Condensed"/>
                  <a:cs typeface="Futura Condensed"/>
                </a:rPr>
                <a:t> (de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dibujaste</a:t>
              </a:r>
              <a:r>
                <a:rPr lang="en-US" sz="1200" dirty="0" smtClean="0">
                  <a:latin typeface="Futura Condensed"/>
                  <a:cs typeface="Futura Condensed"/>
                </a:rPr>
                <a:t> “el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tronco</a:t>
              </a:r>
              <a:r>
                <a:rPr lang="en-US" sz="1200" dirty="0" smtClean="0">
                  <a:latin typeface="Futura Condensed"/>
                  <a:cs typeface="Futura Condensed"/>
                </a:rPr>
                <a:t>” y la ”parte inferior”),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ampliaron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mejoraron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ideas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contribuciones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4007796" y="6251605"/>
            <a:ext cx="3307404" cy="957492"/>
            <a:chOff x="3992282" y="2832776"/>
            <a:chExt cx="3307404" cy="957492"/>
          </a:xfrm>
        </p:grpSpPr>
        <p:sp>
          <p:nvSpPr>
            <p:cNvPr id="88" name="TextBox 87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explicar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consiste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reinvención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beneficios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52" name="TextBox 51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56" name="Straight Connector 55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58" name="Straight Connector 57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64" name="TextBox 63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69" name="Straight Connector 68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8" name="TextBox 77"/>
          <p:cNvSpPr txBox="1"/>
          <p:nvPr/>
        </p:nvSpPr>
        <p:spPr>
          <a:xfrm>
            <a:off x="551129" y="8142739"/>
            <a:ext cx="3231204" cy="101566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calentamiento</a:t>
            </a:r>
            <a:r>
              <a:rPr lang="en-US" sz="1200" dirty="0" smtClean="0">
                <a:latin typeface="Futura Condensed"/>
                <a:cs typeface="Futura Condensed"/>
              </a:rPr>
              <a:t> perfecto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Pásalo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Opcionalmente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podría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firmar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creaciones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participado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identificar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artistas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contribuido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criatura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3661944" y="794340"/>
            <a:ext cx="442062" cy="1123360"/>
            <a:chOff x="2853673" y="794340"/>
            <a:chExt cx="442062" cy="1123360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TextBox 105"/>
          <p:cNvSpPr txBox="1"/>
          <p:nvPr/>
        </p:nvSpPr>
        <p:spPr>
          <a:xfrm>
            <a:off x="2527923" y="169420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15–30 MINUTOS</a:t>
            </a:r>
          </a:p>
        </p:txBody>
      </p:sp>
      <p:pic>
        <p:nvPicPr>
          <p:cNvPr id="107" name="Picture 106" descr="15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408" y="1754376"/>
            <a:ext cx="324022" cy="32402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66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551129" y="-5905"/>
            <a:ext cx="493776" cy="2791968"/>
            <a:chOff x="551129" y="-5905"/>
            <a:chExt cx="493776" cy="2791968"/>
          </a:xfrm>
        </p:grpSpPr>
        <p:pic>
          <p:nvPicPr>
            <p:cNvPr id="46" name="Picture 45" descr="Unit3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-5905"/>
              <a:ext cx="493776" cy="2791968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3 -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6171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it3creatureconstruc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583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7624" y="595840"/>
            <a:ext cx="281594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00" dirty="0" smtClean="0">
                <a:latin typeface="Futura Condensed"/>
                <a:cs typeface="Futura Condensed"/>
              </a:rPr>
              <a:t>PÁSALO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22218" y="795405"/>
            <a:ext cx="2999848" cy="1415772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Serán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capaces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Scratch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cuente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historia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reutilizando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reinventando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trabajo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Experimentarán</a:t>
            </a:r>
            <a:r>
              <a:rPr lang="en-US" sz="1200" dirty="0" smtClean="0">
                <a:latin typeface="Futura Condensed"/>
                <a:cs typeface="Futura Condensed"/>
              </a:rPr>
              <a:t> con la </a:t>
            </a:r>
            <a:r>
              <a:rPr lang="en-US" sz="1200" dirty="0" err="1" smtClean="0">
                <a:latin typeface="Futura Condensed"/>
                <a:cs typeface="Futura Condensed"/>
              </a:rPr>
              <a:t>programación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parejas</a:t>
            </a:r>
            <a:r>
              <a:rPr lang="en-US" sz="1200" dirty="0" smtClean="0"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latin typeface="Futura Condensed"/>
                <a:cs typeface="Futura Condensed"/>
              </a:rPr>
              <a:t>trabajar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parejas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desarrollar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narración</a:t>
            </a:r>
            <a:r>
              <a:rPr lang="en-US" sz="1200" dirty="0">
                <a:latin typeface="Futura Condensed"/>
                <a:cs typeface="Futura Condensed"/>
              </a:rPr>
              <a:t>.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007796" y="2832776"/>
            <a:ext cx="3307404" cy="1326824"/>
            <a:chOff x="3992282" y="2832776"/>
            <a:chExt cx="3307404" cy="1326824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830997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Pásalo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Pass It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smtClean="0">
                  <a:latin typeface="Futura Condensed"/>
                  <a:cs typeface="Futura Condensed"/>
                </a:rPr>
                <a:t>On 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://scratch.mit.edu/studios/</a:t>
              </a:r>
              <a:r>
                <a:rPr lang="en-US" sz="1200" dirty="0" smtClean="0">
                  <a:latin typeface="Futura Condensed"/>
                  <a:cs typeface="Futura Condensed"/>
                </a:rPr>
                <a:t>475543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Proyector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pantalla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opcional</a:t>
              </a:r>
              <a:r>
                <a:rPr lang="en-US" sz="1200" dirty="0" smtClean="0">
                  <a:latin typeface="Futura Condensed"/>
                  <a:cs typeface="Futura Condensed"/>
                </a:rPr>
                <a:t>)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4007796" y="4211178"/>
            <a:ext cx="3307404" cy="1880822"/>
            <a:chOff x="3992282" y="2832776"/>
            <a:chExt cx="3307404" cy="1880822"/>
          </a:xfrm>
        </p:grpSpPr>
        <p:sp>
          <p:nvSpPr>
            <p:cNvPr id="60" name="TextBox 59"/>
            <p:cNvSpPr txBox="1"/>
            <p:nvPr/>
          </p:nvSpPr>
          <p:spPr>
            <a:xfrm>
              <a:off x="4089400" y="3328603"/>
              <a:ext cx="3117152" cy="138499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siente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reinventar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construir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?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siente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reinventan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facetas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vida</a:t>
              </a:r>
              <a:r>
                <a:rPr lang="en-US" sz="1200" dirty="0" smtClean="0">
                  <a:latin typeface="Futura Condensed"/>
                  <a:cs typeface="Futura Condensed"/>
                </a:rPr>
                <a:t>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visto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experimentado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reutilización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y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reinvención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?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Comparte</a:t>
              </a:r>
              <a:r>
                <a:rPr lang="en-US" sz="1200" dirty="0" smtClean="0">
                  <a:latin typeface="Futura Condensed"/>
                  <a:cs typeface="Futura Condensed"/>
                </a:rPr>
                <a:t> dos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ejemplos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ha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ido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trabajar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parejas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compañero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relación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proceso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4007796" y="6122295"/>
            <a:ext cx="3307404" cy="1511490"/>
            <a:chOff x="3992282" y="2832776"/>
            <a:chExt cx="3307404" cy="1511490"/>
          </a:xfrm>
        </p:grpSpPr>
        <p:sp>
          <p:nvSpPr>
            <p:cNvPr id="64" name="TextBox 63"/>
            <p:cNvSpPr txBox="1"/>
            <p:nvPr/>
          </p:nvSpPr>
          <p:spPr>
            <a:xfrm>
              <a:off x="4089400" y="3328603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¿A </a:t>
              </a:r>
              <a:r>
                <a:rPr lang="en-US" sz="1200" dirty="0" err="1">
                  <a:latin typeface="Futura Condensed"/>
                  <a:cs typeface="Futura Condensed"/>
                </a:rPr>
                <a:t>q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partes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contribuyeron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sintieron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cómodos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eventos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paralelismo</a:t>
              </a:r>
              <a:r>
                <a:rPr lang="en-US" sz="1200" dirty="0" smtClean="0">
                  <a:latin typeface="Futura Condensed"/>
                  <a:cs typeface="Futura Condensed"/>
                </a:rPr>
                <a:t> y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prácticas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reutilización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reinvención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? Si no, ¿de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aclararlas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53" name="TextBox 52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54" name="Straight Connector 53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68" name="Straight Connector 67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72" name="TextBox 71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74" name="Straight Connector 73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8" name="TextBox 77"/>
          <p:cNvSpPr txBox="1"/>
          <p:nvPr/>
        </p:nvSpPr>
        <p:spPr>
          <a:xfrm>
            <a:off x="551129" y="8142739"/>
            <a:ext cx="3231204" cy="1569660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¡</a:t>
            </a:r>
            <a:r>
              <a:rPr lang="en-US" sz="1200" dirty="0" err="1" smtClean="0">
                <a:latin typeface="Futura Condensed"/>
                <a:cs typeface="Futura Condensed"/>
              </a:rPr>
              <a:t>Considera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organizar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evento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proyección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Scratch! </a:t>
            </a:r>
            <a:r>
              <a:rPr lang="en-US" sz="1200" dirty="0" err="1" smtClean="0">
                <a:latin typeface="Futura Condensed"/>
                <a:cs typeface="Futura Condensed"/>
              </a:rPr>
              <a:t>Invita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otras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clases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ofrece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bebidas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algo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picar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monta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evento</a:t>
            </a:r>
            <a:r>
              <a:rPr lang="en-US" sz="1200" dirty="0" smtClean="0">
                <a:latin typeface="Futura Condensed"/>
                <a:cs typeface="Futura Condensed"/>
              </a:rPr>
              <a:t> en un </a:t>
            </a:r>
            <a:r>
              <a:rPr lang="en-US" sz="1200" dirty="0" err="1" smtClean="0">
                <a:latin typeface="Futura Condensed"/>
                <a:cs typeface="Futura Condensed"/>
              </a:rPr>
              <a:t>auditorio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sala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gran </a:t>
            </a:r>
            <a:r>
              <a:rPr lang="en-US" sz="1200" dirty="0" err="1" smtClean="0">
                <a:latin typeface="Futura Condensed"/>
                <a:cs typeface="Futura Condensed"/>
              </a:rPr>
              <a:t>pantalla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Presenta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concepto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Mochila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(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situada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en la base del editor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Scratch)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otro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modo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remezclar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Videotutorial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mochila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: </a:t>
            </a:r>
            <a:r>
              <a:rPr lang="en-US" sz="1200" dirty="0" smtClean="0">
                <a:latin typeface="Futura Condensed"/>
                <a:cs typeface="Futura Condensed"/>
              </a:rPr>
              <a:t>http</a:t>
            </a:r>
            <a:r>
              <a:rPr lang="en-US" sz="1200" dirty="0">
                <a:latin typeface="Futura Condensed"/>
                <a:cs typeface="Futura Condensed"/>
              </a:rPr>
              <a:t>://</a:t>
            </a:r>
            <a:r>
              <a:rPr lang="en-US" sz="1200" dirty="0" err="1">
                <a:latin typeface="Futura Condensed"/>
                <a:cs typeface="Futura Condensed"/>
              </a:rPr>
              <a:t>bit.ly</a:t>
            </a:r>
            <a:r>
              <a:rPr lang="en-US" sz="1200" dirty="0">
                <a:latin typeface="Futura Condensed"/>
                <a:cs typeface="Futura Condensed"/>
              </a:rPr>
              <a:t>/</a:t>
            </a:r>
            <a:r>
              <a:rPr lang="en-US" sz="1200" dirty="0" err="1">
                <a:latin typeface="Futura Condensed"/>
                <a:cs typeface="Futura Condensed"/>
              </a:rPr>
              <a:t>scratchbackpack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535516" y="169242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45–60 MINUTOS</a:t>
            </a:r>
          </a:p>
        </p:txBody>
      </p:sp>
      <p:pic>
        <p:nvPicPr>
          <p:cNvPr id="80" name="Picture 79" descr="clock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0"/>
          <a:stretch/>
        </p:blipFill>
        <p:spPr>
          <a:xfrm>
            <a:off x="2278506" y="1808284"/>
            <a:ext cx="324746" cy="267915"/>
          </a:xfrm>
          <a:prstGeom prst="rect">
            <a:avLst/>
          </a:prstGeom>
        </p:spPr>
      </p:pic>
      <p:grpSp>
        <p:nvGrpSpPr>
          <p:cNvPr id="81" name="Group 80"/>
          <p:cNvGrpSpPr/>
          <p:nvPr/>
        </p:nvGrpSpPr>
        <p:grpSpPr>
          <a:xfrm>
            <a:off x="3669537" y="794340"/>
            <a:ext cx="442062" cy="1123360"/>
            <a:chOff x="2853673" y="794340"/>
            <a:chExt cx="442062" cy="1123360"/>
          </a:xfrm>
        </p:grpSpPr>
        <p:cxnSp>
          <p:nvCxnSpPr>
            <p:cNvPr id="82" name="Straight Connector 81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457995" y="2830659"/>
            <a:ext cx="3323543" cy="4560594"/>
            <a:chOff x="457995" y="2830659"/>
            <a:chExt cx="3323543" cy="4560594"/>
          </a:xfrm>
        </p:grpSpPr>
        <p:grpSp>
          <p:nvGrpSpPr>
            <p:cNvPr id="32" name="Group 31"/>
            <p:cNvGrpSpPr/>
            <p:nvPr/>
          </p:nvGrpSpPr>
          <p:grpSpPr>
            <a:xfrm>
              <a:off x="550334" y="3163625"/>
              <a:ext cx="3231204" cy="4227628"/>
              <a:chOff x="515544" y="3163625"/>
              <a:chExt cx="3231204" cy="4227628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515544" y="3328603"/>
                <a:ext cx="3231204" cy="4062650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charset="2"/>
                  <a:buChar char="q"/>
                </a:pPr>
                <a:r>
                  <a:rPr lang="en-US" sz="1200" spc="-20" dirty="0" smtClean="0">
                    <a:latin typeface="Futura Condensed"/>
                    <a:cs typeface="Futura Condensed"/>
                  </a:rPr>
                  <a:t>Divide el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grupo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en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parejas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.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Presenta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a los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alumnos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el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concepto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historia-pásala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, un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proyecto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Scratch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es</a:t>
                </a:r>
                <a:r>
                  <a:rPr lang="en-US" sz="1200" spc="-2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comenzado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por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una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pareja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luego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se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pasa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a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otra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pareja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lo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amplíe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y lo reimagine.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Opcionalmente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,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podrías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repartir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la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ficha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Pásalo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endParaRPr lang="en-US" sz="6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r>
                  <a:rPr lang="en-US" sz="1200" dirty="0" smtClean="0">
                    <a:latin typeface="Futura Condensed"/>
                    <a:cs typeface="Futura Condensed"/>
                  </a:rPr>
                  <a:t>Anima a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alumnos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comiencen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modo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quieran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–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centrándose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en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personajes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,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fondos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, 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argumento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o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cualquier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elemento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deseen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Deja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10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minutos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cada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pareja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trabaje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su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historia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colaborativa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luego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hazlos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rotar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ampliar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otra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historia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reinventando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proyecto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comenzado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por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otra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pareja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 Anima a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estudiantes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crédito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por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reutilizar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o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reinventar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contenido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buFont typeface="Wingdings" charset="2"/>
                  <a:buChar char="q"/>
                </a:pPr>
                <a:endParaRPr lang="en-US" sz="6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Tras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rotaciones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,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permite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alumnos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visiten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proyectos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en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han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participado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Sugerimos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proyección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proyectos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Scratch: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usando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proyector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,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presenta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cada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historia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con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alumnos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alrededor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observar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alumnos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pueden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subir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sus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proyectos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al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estudio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Pass it On o al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estudio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clase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  <a:endParaRPr lang="en-US" sz="1200" spc="-1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endParaRPr lang="en-US" sz="6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Pide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a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alumnos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respondan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las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preguntas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reflexión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sus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diarios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diseño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o en un debate en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grupo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  <a:endParaRPr lang="en-US" sz="1200" dirty="0">
                  <a:latin typeface="Futura Condensed"/>
                  <a:cs typeface="Futura Condensed"/>
                </a:endParaRP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 flipV="1">
                <a:off x="515544" y="3163625"/>
                <a:ext cx="3231204" cy="838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TextBox 90"/>
            <p:cNvSpPr txBox="1"/>
            <p:nvPr/>
          </p:nvSpPr>
          <p:spPr>
            <a:xfrm>
              <a:off x="457995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68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551129" y="-5905"/>
            <a:ext cx="493776" cy="2791968"/>
            <a:chOff x="551129" y="-5905"/>
            <a:chExt cx="493776" cy="2791968"/>
          </a:xfrm>
        </p:grpSpPr>
        <p:pic>
          <p:nvPicPr>
            <p:cNvPr id="51" name="Picture 50" descr="Unit3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29" y="-5905"/>
              <a:ext cx="493776" cy="2791968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3 -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2181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73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275" y="6918815"/>
            <a:ext cx="2780078" cy="755004"/>
          </a:xfrm>
          <a:prstGeom prst="rect">
            <a:avLst/>
          </a:prstGeom>
        </p:spPr>
      </p:pic>
      <p:pic>
        <p:nvPicPr>
          <p:cNvPr id="72" name="Picture 71" descr="Screen Shot 2014-07-25 at 1.48.31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" t="3277" r="-953" b="27620"/>
          <a:stretch/>
        </p:blipFill>
        <p:spPr>
          <a:xfrm>
            <a:off x="3600161" y="755849"/>
            <a:ext cx="3667042" cy="27712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80715" y="7673819"/>
            <a:ext cx="287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Futura Condensed"/>
                <a:cs typeface="Futura Condensed"/>
              </a:rPr>
              <a:t>¿HAS ACABADO?</a:t>
            </a:r>
            <a:endParaRPr lang="en-US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" y="7871074"/>
            <a:ext cx="8010243" cy="532604"/>
            <a:chOff x="-1" y="7871074"/>
            <a:chExt cx="8010243" cy="532604"/>
          </a:xfrm>
        </p:grpSpPr>
        <p:sp>
          <p:nvSpPr>
            <p:cNvPr id="67" name="TextBox 66"/>
            <p:cNvSpPr txBox="1"/>
            <p:nvPr/>
          </p:nvSpPr>
          <p:spPr>
            <a:xfrm>
              <a:off x="5135956" y="7894426"/>
              <a:ext cx="2874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¿HAS ACABADO?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0" y="7871074"/>
              <a:ext cx="7772399" cy="410457"/>
            </a:xfrm>
            <a:prstGeom prst="rect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Diamond 39"/>
            <p:cNvSpPr/>
            <p:nvPr/>
          </p:nvSpPr>
          <p:spPr>
            <a:xfrm>
              <a:off x="2499857" y="8077594"/>
              <a:ext cx="381000" cy="326084"/>
            </a:xfrm>
            <a:prstGeom prst="diamond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iamond 41"/>
            <p:cNvSpPr/>
            <p:nvPr/>
          </p:nvSpPr>
          <p:spPr>
            <a:xfrm>
              <a:off x="6386056" y="8066025"/>
              <a:ext cx="381000" cy="326084"/>
            </a:xfrm>
            <a:prstGeom prst="diamond">
              <a:avLst/>
            </a:prstGeom>
            <a:solidFill>
              <a:srgbClr val="AA28B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-1" y="7879206"/>
              <a:ext cx="5486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BLOQUES CON LOS QUE JUGAR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486405" y="7884634"/>
              <a:ext cx="2285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¿HAS ACABADO?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5690527" y="8460090"/>
            <a:ext cx="1778000" cy="1546577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Pass It On: </a:t>
            </a:r>
            <a:r>
              <a:rPr lang="en-US" sz="1050" dirty="0">
                <a:latin typeface="Futura Condensed"/>
                <a:cs typeface="Futura Condensed"/>
              </a:rPr>
              <a:t>http://</a:t>
            </a:r>
            <a:r>
              <a:rPr lang="en-US" sz="1050" dirty="0" err="1">
                <a:latin typeface="Futura Condensed"/>
                <a:cs typeface="Futura Condensed"/>
              </a:rPr>
              <a:t>scratch.mit.edu</a:t>
            </a:r>
            <a:r>
              <a:rPr lang="en-US" sz="1050" dirty="0">
                <a:latin typeface="Futura Condensed"/>
                <a:cs typeface="Futura Condensed"/>
              </a:rPr>
              <a:t>/studios/</a:t>
            </a:r>
            <a:r>
              <a:rPr lang="en-US" sz="1050" dirty="0" smtClean="0">
                <a:latin typeface="Futura Condensed"/>
                <a:cs typeface="Futura Condensed"/>
              </a:rPr>
              <a:t>475543</a:t>
            </a:r>
            <a:endParaRPr lang="en-US" sz="1200" kern="1100" spc="-2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Aydua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</a:t>
            </a:r>
            <a:endParaRPr lang="en-US" sz="1200" kern="1100" spc="-2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Visita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los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en los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que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has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colaborado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comprueba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cómo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han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evolucionado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las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historias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548640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444500" y="1518982"/>
            <a:ext cx="2348507" cy="1519031"/>
            <a:chOff x="519774" y="1538569"/>
            <a:chExt cx="2348507" cy="1519031"/>
          </a:xfrm>
        </p:grpSpPr>
        <p:sp>
          <p:nvSpPr>
            <p:cNvPr id="10" name="TextBox 9"/>
            <p:cNvSpPr txBox="1"/>
            <p:nvPr/>
          </p:nvSpPr>
          <p:spPr>
            <a:xfrm>
              <a:off x="613831" y="1538569"/>
              <a:ext cx="2159001" cy="55399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¿QUÉ PODEMOS CREAR PARTIENDO DEL TRABAJO DE OTROS?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9774" y="2226603"/>
              <a:ext cx="2348507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comenzarás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desarrollar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historia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animada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luego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pasarás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historia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reinventen</a:t>
              </a:r>
              <a:r>
                <a:rPr lang="en-US" sz="1200" dirty="0" smtClean="0">
                  <a:latin typeface="Futura Condensed"/>
                  <a:cs typeface="Futura Condensed"/>
                </a:rPr>
                <a:t>,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amplíen</a:t>
              </a:r>
              <a:r>
                <a:rPr lang="en-US" sz="1200" dirty="0" smtClean="0">
                  <a:latin typeface="Futura Condensed"/>
                  <a:cs typeface="Futura Condensed"/>
                </a:rPr>
                <a:t> y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reimaginen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28357" y="3527070"/>
            <a:ext cx="2969349" cy="2378686"/>
            <a:chOff x="441661" y="3857808"/>
            <a:chExt cx="2969349" cy="2378686"/>
          </a:xfrm>
        </p:grpSpPr>
        <p:sp>
          <p:nvSpPr>
            <p:cNvPr id="50" name="TextBox 49"/>
            <p:cNvSpPr txBox="1"/>
            <p:nvPr/>
          </p:nvSpPr>
          <p:spPr>
            <a:xfrm>
              <a:off x="457804" y="3857808"/>
              <a:ext cx="2953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COMIENZA POR AQUÍ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41661" y="4194252"/>
              <a:ext cx="2885167" cy="2042242"/>
              <a:chOff x="499401" y="4194252"/>
              <a:chExt cx="2885167" cy="2042242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99401" y="4232868"/>
                <a:ext cx="2885167" cy="2003626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Trabaja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historia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centrándote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en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personajes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,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fondos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, 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argumento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o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cualquier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elemento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atraiga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Tras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10 MINUTOS,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guarda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comparte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proyecto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online.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smtClean="0">
                    <a:latin typeface="Futura Condensed"/>
                    <a:cs typeface="Futura Condensed"/>
                  </a:rPr>
                  <a:t>Rota hasta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otro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ordenador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amplía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historia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otros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compañeros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reinventándola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smtClean="0">
                    <a:latin typeface="Futura Condensed"/>
                    <a:cs typeface="Futura Condensed"/>
                  </a:rPr>
                  <a:t>¡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Repite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!</a:t>
                </a: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 flipV="1">
                <a:off x="606263" y="4194252"/>
                <a:ext cx="2717679" cy="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9" name="Straight Arrow Connector 48"/>
          <p:cNvCxnSpPr/>
          <p:nvPr/>
        </p:nvCxnSpPr>
        <p:spPr>
          <a:xfrm>
            <a:off x="2499857" y="2904158"/>
            <a:ext cx="787636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>
            <a:off x="2007995" y="4578739"/>
            <a:ext cx="1444829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457200" y="5801744"/>
            <a:ext cx="6809055" cy="1884669"/>
            <a:chOff x="457200" y="5814382"/>
            <a:chExt cx="6809055" cy="1884669"/>
          </a:xfrm>
        </p:grpSpPr>
        <p:sp>
          <p:nvSpPr>
            <p:cNvPr id="62" name="TextBox 61"/>
            <p:cNvSpPr txBox="1"/>
            <p:nvPr/>
          </p:nvSpPr>
          <p:spPr>
            <a:xfrm>
              <a:off x="538343" y="6314056"/>
              <a:ext cx="6727912" cy="138499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endParaRPr lang="en-US" sz="1200" dirty="0" smtClean="0">
                <a:latin typeface="Futura Condensed"/>
                <a:cs typeface="Futura Condensed"/>
              </a:endParaRPr>
            </a:p>
            <a:p>
              <a:endParaRPr lang="en-US" sz="1200" dirty="0">
                <a:latin typeface="Futura Condensed"/>
                <a:cs typeface="Futura Condensed"/>
              </a:endParaRPr>
            </a:p>
            <a:p>
              <a:endParaRPr lang="en-US" sz="1200" dirty="0" smtClean="0">
                <a:latin typeface="Futura Condensed"/>
                <a:cs typeface="Futura Condensed"/>
              </a:endParaRPr>
            </a:p>
            <a:p>
              <a:endParaRPr lang="en-US" sz="1200" dirty="0">
                <a:latin typeface="Futura Condensed"/>
                <a:cs typeface="Futura Condensed"/>
              </a:endParaRPr>
            </a:p>
            <a:p>
              <a:endParaRPr lang="en-US" sz="1200" dirty="0" smtClean="0">
                <a:latin typeface="Futura Condensed"/>
                <a:cs typeface="Futura Condensed"/>
              </a:endParaRPr>
            </a:p>
            <a:p>
              <a:endParaRPr lang="en-US" sz="1200" dirty="0">
                <a:latin typeface="Futura Condensed"/>
                <a:cs typeface="Futura Condensed"/>
              </a:endParaRPr>
            </a:p>
            <a:p>
              <a:endParaRPr lang="en-US" sz="1200" dirty="0" smtClean="0">
                <a:latin typeface="Futura Condensed"/>
                <a:cs typeface="Futura Condensed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457200" y="5814382"/>
              <a:ext cx="2795698" cy="1882939"/>
              <a:chOff x="3992282" y="2830659"/>
              <a:chExt cx="3307404" cy="1882939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4089400" y="3328603"/>
                <a:ext cx="3210286" cy="1384995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Haz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lista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ideas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sobre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formas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diferentes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reinventar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, extender o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reimaginar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historia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 ¿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Quieres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añadir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nueva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escena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al final? ¿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Puedes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imaginar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qué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ocurre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antes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historia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comience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? ¿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Qué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parece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añadir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nuevo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personaje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? ¿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Qué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me dices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sobre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incorporar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giro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en 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argumento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? ¿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Qué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más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?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3992282" y="2830659"/>
                <a:ext cx="33074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Futura Condensed"/>
                    <a:cs typeface="Futura Condensed"/>
                  </a:rPr>
                  <a:t>COSAS QUE PROBAR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  <p:cxnSp>
            <p:nvCxnSpPr>
              <p:cNvPr id="48" name="Straight Connector 47"/>
              <p:cNvCxnSpPr/>
              <p:nvPr/>
            </p:nvCxnSpPr>
            <p:spPr>
              <a:xfrm flipV="1">
                <a:off x="4089400" y="3169213"/>
                <a:ext cx="3210286" cy="294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5" name="TextBox 64"/>
          <p:cNvSpPr txBox="1"/>
          <p:nvPr/>
        </p:nvSpPr>
        <p:spPr>
          <a:xfrm>
            <a:off x="3452824" y="6299688"/>
            <a:ext cx="3814379" cy="830997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Añadir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comentarios</a:t>
            </a:r>
            <a:r>
              <a:rPr lang="en-US" sz="1200" dirty="0" smtClean="0">
                <a:latin typeface="Futura Condensed"/>
                <a:cs typeface="Futura Condensed"/>
              </a:rPr>
              <a:t> en el </a:t>
            </a:r>
            <a:r>
              <a:rPr lang="en-US" sz="1200" dirty="0" err="1" smtClean="0">
                <a:latin typeface="Futura Condensed"/>
                <a:cs typeface="Futura Condensed"/>
              </a:rPr>
              <a:t>código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ayudar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entener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distintas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partes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programa</a:t>
            </a:r>
            <a:r>
              <a:rPr lang="en-US" sz="1200" dirty="0" smtClean="0">
                <a:latin typeface="Futura Condensed"/>
                <a:cs typeface="Futura Condensed"/>
              </a:rPr>
              <a:t>. Para </a:t>
            </a:r>
            <a:r>
              <a:rPr lang="en-US" sz="1200" dirty="0" err="1" smtClean="0">
                <a:latin typeface="Futura Condensed"/>
                <a:cs typeface="Futura Condensed"/>
              </a:rPr>
              <a:t>añadir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comentario</a:t>
            </a:r>
            <a:r>
              <a:rPr lang="en-US" sz="1200" dirty="0" smtClean="0">
                <a:latin typeface="Futura Condensed"/>
                <a:cs typeface="Futura Condensed"/>
              </a:rPr>
              <a:t> a un </a:t>
            </a:r>
            <a:r>
              <a:rPr lang="en-US" sz="1200" dirty="0" err="1" smtClean="0">
                <a:latin typeface="Futura Condensed"/>
                <a:cs typeface="Futura Condensed"/>
              </a:rPr>
              <a:t>programa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haz</a:t>
            </a:r>
            <a:r>
              <a:rPr lang="en-US" sz="1200" dirty="0" smtClean="0">
                <a:latin typeface="Futura Condensed"/>
                <a:cs typeface="Futura Condensed"/>
              </a:rPr>
              <a:t> click con el </a:t>
            </a:r>
            <a:r>
              <a:rPr lang="en-US" sz="1200" dirty="0" err="1" smtClean="0">
                <a:latin typeface="Futura Condensed"/>
                <a:cs typeface="Futura Condensed"/>
              </a:rPr>
              <a:t>botón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derecho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bloque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añade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descripción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4344465" y="6970298"/>
            <a:ext cx="1314188" cy="160387"/>
            <a:chOff x="1769666" y="4643960"/>
            <a:chExt cx="825390" cy="1339571"/>
          </a:xfrm>
        </p:grpSpPr>
        <p:cxnSp>
          <p:nvCxnSpPr>
            <p:cNvPr id="80" name="Straight Arrow Connector 79"/>
            <p:cNvCxnSpPr/>
            <p:nvPr/>
          </p:nvCxnSpPr>
          <p:spPr>
            <a:xfrm>
              <a:off x="1769666" y="4649426"/>
              <a:ext cx="825390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 flipH="1">
              <a:off x="2560271" y="4643960"/>
              <a:ext cx="1" cy="1339571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2571138" y="443435"/>
            <a:ext cx="651202" cy="1336089"/>
            <a:chOff x="2571138" y="443435"/>
            <a:chExt cx="651202" cy="1336089"/>
          </a:xfrm>
        </p:grpSpPr>
        <p:grpSp>
          <p:nvGrpSpPr>
            <p:cNvPr id="63" name="Group 62"/>
            <p:cNvGrpSpPr/>
            <p:nvPr/>
          </p:nvGrpSpPr>
          <p:grpSpPr>
            <a:xfrm>
              <a:off x="2571138" y="443435"/>
              <a:ext cx="651202" cy="1336089"/>
              <a:chOff x="2169548" y="4643960"/>
              <a:chExt cx="393589" cy="656327"/>
            </a:xfrm>
          </p:grpSpPr>
          <p:cxnSp>
            <p:nvCxnSpPr>
              <p:cNvPr id="69" name="Straight Arrow Connector 68"/>
              <p:cNvCxnSpPr/>
              <p:nvPr/>
            </p:nvCxnSpPr>
            <p:spPr>
              <a:xfrm>
                <a:off x="2169548" y="4646880"/>
                <a:ext cx="39358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4" name="Straight Arrow Connector 63"/>
            <p:cNvCxnSpPr/>
            <p:nvPr/>
          </p:nvCxnSpPr>
          <p:spPr>
            <a:xfrm>
              <a:off x="2576323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Box 70"/>
          <p:cNvSpPr txBox="1"/>
          <p:nvPr/>
        </p:nvSpPr>
        <p:spPr>
          <a:xfrm>
            <a:off x="869088" y="595840"/>
            <a:ext cx="281594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00" dirty="0" smtClean="0">
                <a:latin typeface="Futura Condensed"/>
                <a:cs typeface="Futura Condensed"/>
              </a:rPr>
              <a:t>PÁSALO</a:t>
            </a:r>
          </a:p>
        </p:txBody>
      </p:sp>
      <p:pic>
        <p:nvPicPr>
          <p:cNvPr id="3" name="Imagen 2" descr="73-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398" y="3831073"/>
            <a:ext cx="3994587" cy="2309225"/>
          </a:xfrm>
          <a:prstGeom prst="rect">
            <a:avLst/>
          </a:prstGeom>
        </p:spPr>
      </p:pic>
      <p:pic>
        <p:nvPicPr>
          <p:cNvPr id="6" name="Imagen 5" descr="73-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56" y="8460090"/>
            <a:ext cx="4785943" cy="151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32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854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t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95"/>
            <a:ext cx="7772400" cy="100584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57200" y="464006"/>
            <a:ext cx="281594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UNIDAD 4</a:t>
            </a:r>
          </a:p>
          <a:p>
            <a:r>
              <a:rPr lang="en-US" sz="5300" dirty="0" smtClean="0">
                <a:latin typeface="Futura Condensed"/>
                <a:cs typeface="Futura Condensed"/>
              </a:rPr>
              <a:t>JUEGOS</a:t>
            </a:r>
            <a:endParaRPr lang="en-US" sz="5300" dirty="0">
              <a:latin typeface="Futura Condensed"/>
              <a:cs typeface="Futura Condensed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732867" y="8192253"/>
            <a:ext cx="2514173" cy="1200329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Futura Condensed"/>
                <a:cs typeface="Futura Condensed"/>
              </a:rPr>
              <a:t>EL JUEGO DE TUS SUEÑOS  		     74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JUEGOS BÁSICOS		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  76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MARCADOR		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  80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EXTENSIONES		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  82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INTERACCIONES</a:t>
            </a:r>
            <a:r>
              <a:rPr lang="en-US" sz="1200" dirty="0">
                <a:latin typeface="Futura Condensed"/>
                <a:cs typeface="Futura Condensed"/>
              </a:rPr>
              <a:t>			 </a:t>
            </a:r>
            <a:r>
              <a:rPr lang="en-US" sz="1200" dirty="0" smtClean="0">
                <a:latin typeface="Futura Condensed"/>
                <a:cs typeface="Futura Condensed"/>
              </a:rPr>
              <a:t>    84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¡DEPÚRALO!	      	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   86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605328" y="8605169"/>
            <a:ext cx="3674608" cy="604226"/>
            <a:chOff x="634075" y="8600752"/>
            <a:chExt cx="3674608" cy="604226"/>
          </a:xfrm>
        </p:grpSpPr>
        <p:grpSp>
          <p:nvGrpSpPr>
            <p:cNvPr id="42" name="Group 41"/>
            <p:cNvGrpSpPr/>
            <p:nvPr/>
          </p:nvGrpSpPr>
          <p:grpSpPr>
            <a:xfrm>
              <a:off x="853841" y="8748598"/>
              <a:ext cx="3218710" cy="456380"/>
              <a:chOff x="1699218" y="4842934"/>
              <a:chExt cx="3218710" cy="456380"/>
            </a:xfrm>
            <a:effectLst/>
          </p:grpSpPr>
          <p:cxnSp>
            <p:nvCxnSpPr>
              <p:cNvPr id="50" name="Straight Connector 49"/>
              <p:cNvCxnSpPr/>
              <p:nvPr/>
            </p:nvCxnSpPr>
            <p:spPr>
              <a:xfrm>
                <a:off x="1699218" y="4849283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1699218" y="5292964"/>
                <a:ext cx="3218710" cy="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2248625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2777846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3328397" y="4842934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3850843" y="4842934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4394979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4917928" y="4846108"/>
                <a:ext cx="0" cy="452556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634075" y="8600752"/>
              <a:ext cx="3674608" cy="470400"/>
              <a:chOff x="1998752" y="6567822"/>
              <a:chExt cx="3674608" cy="47040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1998752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0</a:t>
                </a:r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2532725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1</a:t>
                </a:r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3061946" y="6567822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2</a:t>
                </a: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3612497" y="6567822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3</a:t>
                </a: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4666729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5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202961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6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58" name="Group 57"/>
          <p:cNvGrpSpPr/>
          <p:nvPr/>
        </p:nvGrpSpPr>
        <p:grpSpPr>
          <a:xfrm>
            <a:off x="2718607" y="8464714"/>
            <a:ext cx="516223" cy="516223"/>
            <a:chOff x="1267298" y="8604842"/>
            <a:chExt cx="516223" cy="516223"/>
          </a:xfrm>
        </p:grpSpPr>
        <p:sp>
          <p:nvSpPr>
            <p:cNvPr id="59" name="Teardrop 58"/>
            <p:cNvSpPr/>
            <p:nvPr/>
          </p:nvSpPr>
          <p:spPr>
            <a:xfrm rot="8075815">
              <a:off x="1267298" y="8604842"/>
              <a:ext cx="516223" cy="516223"/>
            </a:xfrm>
            <a:prstGeom prst="teardrop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336401" y="8662999"/>
              <a:ext cx="38100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4</a:t>
              </a:r>
              <a:endParaRPr lang="en-US" sz="4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61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chemeClr val="bg1"/>
                </a:solidFill>
              </a:rPr>
              <a:t>71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-1" y="7559351"/>
            <a:ext cx="7772401" cy="666231"/>
            <a:chOff x="-1" y="7378700"/>
            <a:chExt cx="7772401" cy="666231"/>
          </a:xfrm>
        </p:grpSpPr>
        <p:sp>
          <p:nvSpPr>
            <p:cNvPr id="80" name="Rectangle 79"/>
            <p:cNvSpPr/>
            <p:nvPr/>
          </p:nvSpPr>
          <p:spPr>
            <a:xfrm>
              <a:off x="-1" y="7406951"/>
              <a:ext cx="7772401" cy="479582"/>
            </a:xfrm>
            <a:prstGeom prst="rect">
              <a:avLst/>
            </a:prstGeom>
            <a:solidFill>
              <a:srgbClr val="50AB06"/>
            </a:solidFill>
            <a:ln>
              <a:solidFill>
                <a:srgbClr val="50AB0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Diamond 86"/>
            <p:cNvSpPr/>
            <p:nvPr/>
          </p:nvSpPr>
          <p:spPr>
            <a:xfrm>
              <a:off x="2108219" y="7648251"/>
              <a:ext cx="381000" cy="381000"/>
            </a:xfrm>
            <a:prstGeom prst="diamond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Diamond 87"/>
            <p:cNvSpPr/>
            <p:nvPr/>
          </p:nvSpPr>
          <p:spPr>
            <a:xfrm>
              <a:off x="5681688" y="7663931"/>
              <a:ext cx="384162" cy="381000"/>
            </a:xfrm>
            <a:prstGeom prst="diamond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279937" y="7378700"/>
              <a:ext cx="3187664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QUÉ INCLUYE</a:t>
              </a:r>
              <a:endParaRPr lang="en-US" sz="28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17500" y="7378700"/>
              <a:ext cx="3962438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ESTÁS AQUÍ</a:t>
              </a:r>
              <a:endParaRPr lang="en-US" sz="28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2026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457200" y="2884274"/>
            <a:ext cx="6858000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La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personalización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principío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muy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importante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guía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experiencia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informática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creativa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“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personalización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”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nos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referimos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tanto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conectar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con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intereses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personales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reconocer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intereses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personales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varían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forma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extraordinaria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Existen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muchos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modos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aprender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hacer</a:t>
            </a:r>
            <a:r>
              <a:rPr lang="en-US" sz="1200" dirty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– y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explorar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modos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pueda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resultar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ayuda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promover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motivación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el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interés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la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persistencia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jóvenes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 En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unidad</a:t>
            </a:r>
            <a:r>
              <a:rPr lang="en-US" sz="1200" dirty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explorarán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algunos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conceptos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avanzados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algunos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desafíos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relacionados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con el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videojuegos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conceptos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avanzados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pueden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resultar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sencillos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accesibles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si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enlazan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sean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personalmente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significativas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 Como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ejemplo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poder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contexto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repasamos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historia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compartida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Mitch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Resnick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– el director del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Scratch en el MIT.</a:t>
            </a:r>
            <a:endParaRPr lang="en-US" sz="1200" dirty="0">
              <a:solidFill>
                <a:srgbClr val="000000"/>
              </a:solidFill>
              <a:latin typeface="Futura Condensed"/>
              <a:cs typeface="Futura Condense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4134" y="2354968"/>
            <a:ext cx="2874286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THE “BIG IDEA”</a:t>
            </a:r>
            <a:endParaRPr lang="en-US" sz="28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7200" y="464006"/>
            <a:ext cx="281594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UNIDAD 4</a:t>
            </a:r>
          </a:p>
          <a:p>
            <a:r>
              <a:rPr lang="en-US" sz="5300" dirty="0" smtClean="0">
                <a:latin typeface="Futura Condensed"/>
                <a:cs typeface="Futura Condensed"/>
              </a:rPr>
              <a:t>RESUMEN</a:t>
            </a:r>
            <a:endParaRPr lang="en-US" sz="5300" dirty="0">
              <a:latin typeface="Futura Condensed"/>
              <a:cs typeface="Futura Condense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6329" y="4157052"/>
            <a:ext cx="3747818" cy="3970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Hace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años</a:t>
            </a:r>
            <a:r>
              <a:rPr lang="en-US" sz="1200" dirty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estaba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visitando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nuestros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centros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extraescolares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Computer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CluhHouse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y vi a un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chico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13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años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trabajando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su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propio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videojuego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Ya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era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capaz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controlar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personaje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un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pez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Futura Condensed"/>
                <a:cs typeface="Futura Condensed"/>
              </a:rPr>
              <a:t>p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ero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quería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mantener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marcador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partida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pudiera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comprobar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número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peces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pequeños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había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comido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pez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grande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pero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no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sabía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hacerlo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</a:t>
            </a:r>
            <a:endParaRPr lang="en-US" sz="1200" dirty="0">
              <a:solidFill>
                <a:srgbClr val="000000"/>
              </a:solidFill>
              <a:latin typeface="Futura Condensed"/>
              <a:cs typeface="Futura Condensed"/>
            </a:endParaRPr>
          </a:p>
          <a:p>
            <a:pPr algn="just"/>
            <a:endParaRPr lang="en-US" sz="1200" dirty="0">
              <a:solidFill>
                <a:srgbClr val="000000"/>
              </a:solidFill>
              <a:latin typeface="Futura Condensed"/>
              <a:cs typeface="Futura Condensed"/>
            </a:endParaRPr>
          </a:p>
          <a:p>
            <a:pPr algn="just"/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Me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pareció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oportunidad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estupenda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presentarle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la idea de variables. Le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mostré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funcionan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inmediatamente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vió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podría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usar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llevar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cuenta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peces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comidos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Cogió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bloque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lo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colocó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justo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en el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sitio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donde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pez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grande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comía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pez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pequeño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Rápidamente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hizo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prueba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y,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efectivamente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el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marcador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subía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punto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vez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pez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grande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comía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pez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pequeño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</a:t>
            </a:r>
            <a:endParaRPr lang="en-US" sz="1200" dirty="0">
              <a:solidFill>
                <a:srgbClr val="000000"/>
              </a:solidFill>
              <a:latin typeface="Futura Condensed"/>
              <a:cs typeface="Futura Condensed"/>
            </a:endParaRPr>
          </a:p>
          <a:p>
            <a:pPr algn="just"/>
            <a:endParaRPr lang="en-US" sz="1200" dirty="0">
              <a:solidFill>
                <a:srgbClr val="000000"/>
              </a:solidFill>
              <a:latin typeface="Futura Condensed"/>
              <a:cs typeface="Futura Condensed"/>
            </a:endParaRPr>
          </a:p>
          <a:p>
            <a:pPr algn="just"/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En mi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opinión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el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chico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absorvió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concepto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variables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porque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realmente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quería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hacer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uso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ellas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objetivos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generales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Scratch. No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solo con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variables,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sino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todo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tipo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conceptos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Vemos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jóvenes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consiguen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entender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forma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profunda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conceptos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aprenden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cuando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son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capaces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ponerlos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práctica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un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modo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motivador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significativo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</a:t>
            </a:r>
            <a:endParaRPr lang="en-US" sz="1200" dirty="0">
              <a:solidFill>
                <a:srgbClr val="000000"/>
              </a:solidFill>
              <a:latin typeface="Futura Condensed"/>
              <a:cs typeface="Futura Condensed"/>
            </a:endParaRPr>
          </a:p>
          <a:p>
            <a:endParaRPr lang="en-US" sz="12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4127947" y="8657581"/>
            <a:ext cx="3307404" cy="1324924"/>
            <a:chOff x="4023935" y="8555725"/>
            <a:chExt cx="3307404" cy="1324924"/>
          </a:xfrm>
        </p:grpSpPr>
        <p:grpSp>
          <p:nvGrpSpPr>
            <p:cNvPr id="42" name="Group 41"/>
            <p:cNvGrpSpPr/>
            <p:nvPr/>
          </p:nvGrpSpPr>
          <p:grpSpPr>
            <a:xfrm>
              <a:off x="4023935" y="8555725"/>
              <a:ext cx="3307404" cy="1324924"/>
              <a:chOff x="11663738" y="7649002"/>
              <a:chExt cx="3307404" cy="1324924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11663738" y="7953390"/>
                <a:ext cx="3117153" cy="1020536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1" rtlCol="0" anchor="t">
                <a:spAutoFit/>
              </a:bodyPr>
              <a:lstStyle/>
              <a:p>
                <a:pPr marL="171450" indent="-171450">
                  <a:lnSpc>
                    <a:spcPct val="110000"/>
                  </a:lnSpc>
                  <a:buFont typeface="Lucida Grande"/>
                  <a:buChar char="+"/>
                </a:pP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En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esta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unidad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se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exploran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muchos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nuevos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conceptos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,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así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que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hemos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añadido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soporte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extra a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través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de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estudios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con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proyectos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de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ejemplo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, puzzles de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programación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para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practicar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, y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proyectos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básicos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que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se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pueden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utilizar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como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base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que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os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animamos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 a </a:t>
                </a:r>
                <a:r>
                  <a:rPr lang="en-US" sz="1100" dirty="0" err="1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reinventar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Futura Condensed"/>
                    <a:cs typeface="Futura Condensed"/>
                  </a:rPr>
                  <a:t>.</a:t>
                </a:r>
                <a:endParaRPr lang="en-US" sz="1100" dirty="0">
                  <a:solidFill>
                    <a:srgbClr val="000000"/>
                  </a:solidFill>
                  <a:latin typeface="Futura Condensed"/>
                  <a:cs typeface="Futura Condensed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1663738" y="7649002"/>
                <a:ext cx="330740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Futura Condensed"/>
                    <a:cs typeface="Futura Condensed"/>
                  </a:rPr>
                  <a:t>NOTAS</a:t>
                </a:r>
                <a:endParaRPr lang="en-US" sz="14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43" name="Straight Connector 42"/>
            <p:cNvCxnSpPr/>
            <p:nvPr/>
          </p:nvCxnSpPr>
          <p:spPr>
            <a:xfrm>
              <a:off x="4100135" y="8858151"/>
              <a:ext cx="3110378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4127947" y="7539173"/>
            <a:ext cx="3307404" cy="1020718"/>
            <a:chOff x="4127947" y="7437357"/>
            <a:chExt cx="3307404" cy="1020718"/>
          </a:xfrm>
        </p:grpSpPr>
        <p:grpSp>
          <p:nvGrpSpPr>
            <p:cNvPr id="48" name="Group 47"/>
            <p:cNvGrpSpPr/>
            <p:nvPr/>
          </p:nvGrpSpPr>
          <p:grpSpPr>
            <a:xfrm>
              <a:off x="4127947" y="7437357"/>
              <a:ext cx="3307404" cy="1020718"/>
              <a:chOff x="4127947" y="7666859"/>
              <a:chExt cx="3307404" cy="1020718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4127947" y="7971246"/>
                <a:ext cx="3117153" cy="716331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Ins="91440" numCol="3" spcCol="91440" rtlCol="0" anchor="t">
                <a:normAutofit fontScale="92500" lnSpcReduction="20000"/>
              </a:bodyPr>
              <a:lstStyle/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Abstracción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modularización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condicionales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Operadores</a:t>
                </a:r>
                <a:endParaRPr lang="en-US" sz="11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datos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smtClean="0">
                    <a:latin typeface="Futura Condensed"/>
                    <a:cs typeface="Futura Condensed"/>
                  </a:rPr>
                  <a:t>variables y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listas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Sensores</a:t>
                </a:r>
                <a:endParaRPr lang="en-US" sz="11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smtClean="0">
                    <a:latin typeface="Futura Condensed"/>
                    <a:cs typeface="Futura Condensed"/>
                  </a:rPr>
                  <a:t>Feria del </a:t>
                </a:r>
                <a:br>
                  <a:rPr lang="en-US" sz="1100" dirty="0" smtClean="0">
                    <a:latin typeface="Futura Condensed"/>
                    <a:cs typeface="Futura Condensed"/>
                  </a:rPr>
                </a:br>
                <a:r>
                  <a:rPr lang="en-US" sz="1100" dirty="0" smtClean="0">
                    <a:latin typeface="Futura Condensed"/>
                    <a:cs typeface="Futura Condensed"/>
                  </a:rPr>
                  <a:t>feedback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endParaRPr lang="en-US" sz="11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Día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del arcade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Jarrón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de puzzles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Volcado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cerebro</a:t>
                </a:r>
                <a:endParaRPr lang="en-US" sz="11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4127947" y="7666859"/>
                <a:ext cx="330740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Futura Condensed"/>
                    <a:cs typeface="Futura Condensed"/>
                  </a:rPr>
                  <a:t>PALABRAS CLAVE, CONCEPTOS Y PRÁCTICAS</a:t>
                </a:r>
                <a:endParaRPr lang="en-US" sz="14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49" name="Straight Connector 48"/>
            <p:cNvCxnSpPr/>
            <p:nvPr/>
          </p:nvCxnSpPr>
          <p:spPr>
            <a:xfrm>
              <a:off x="4204147" y="7738841"/>
              <a:ext cx="3108619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457200" y="8050010"/>
            <a:ext cx="3307404" cy="1915567"/>
            <a:chOff x="375350" y="7667820"/>
            <a:chExt cx="3307404" cy="1915567"/>
          </a:xfrm>
        </p:grpSpPr>
        <p:sp>
          <p:nvSpPr>
            <p:cNvPr id="57" name="TextBox 56"/>
            <p:cNvSpPr txBox="1"/>
            <p:nvPr/>
          </p:nvSpPr>
          <p:spPr>
            <a:xfrm>
              <a:off x="375350" y="7667820"/>
              <a:ext cx="33074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Futura Condensed"/>
                  <a:cs typeface="Futura Condensed"/>
                </a:rPr>
                <a:t>OBJETIVOS DE APRENDIZAJE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75350" y="7967560"/>
              <a:ext cx="3231204" cy="1615827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 anchor="t">
              <a:spAutoFit/>
            </a:bodyPr>
            <a:lstStyle/>
            <a:p>
              <a:r>
                <a:rPr lang="en-US" sz="1100" dirty="0" smtClean="0">
                  <a:latin typeface="Futura Condensed"/>
                  <a:cs typeface="Futura Condensed"/>
                </a:rPr>
                <a:t>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100" dirty="0" smtClean="0">
                  <a:latin typeface="Futura Condensed"/>
                  <a:cs typeface="Futura Condensed"/>
                </a:rPr>
                <a:t>: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err="1" smtClean="0">
                  <a:latin typeface="Futura Condensed"/>
                  <a:cs typeface="Futura Condensed"/>
                </a:rPr>
                <a:t>Conocerán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computacionales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condicionales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operadores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datos</a:t>
              </a:r>
              <a:r>
                <a:rPr lang="en-US" sz="1100" dirty="0" smtClean="0">
                  <a:latin typeface="Futura Condensed"/>
                  <a:cs typeface="Futura Condensed"/>
                </a:rPr>
                <a:t> (variables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listas</a:t>
              </a:r>
              <a:r>
                <a:rPr lang="en-US" sz="1100" dirty="0" smtClean="0">
                  <a:latin typeface="Futura Condensed"/>
                  <a:cs typeface="Futura Condensed"/>
                </a:rPr>
                <a:t>)</a:t>
              </a:r>
              <a:endParaRPr lang="en-US" sz="11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smtClean="0">
                  <a:latin typeface="Futura Condensed"/>
                  <a:cs typeface="Futura Condensed"/>
                </a:rPr>
                <a:t>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familiarizarán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con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prácticas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computacionales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experimentación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iteración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pruebas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depuración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reutilización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reinvención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,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abstracción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modularización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construyendo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ampliando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laberinto</a:t>
              </a:r>
              <a:r>
                <a:rPr lang="en-US" sz="1100" dirty="0" smtClean="0">
                  <a:latin typeface="Futura Condensed"/>
                  <a:cs typeface="Futura Condensed"/>
                </a:rPr>
                <a:t>, un pong o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con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múltiples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pantallas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err="1" smtClean="0">
                  <a:latin typeface="Futura Condensed"/>
                  <a:cs typeface="Futura Condensed"/>
                </a:rPr>
                <a:t>Identificarán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comprenderán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elementos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comunes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474134" y="7969285"/>
              <a:ext cx="3110378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 descr="Screen Shot 2014-07-31 at 12.50.03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93" b="95107" l="3922" r="90196">
                        <a14:foregroundMark x1="59069" y1="46177" x2="59069" y2="46177"/>
                        <a14:foregroundMark x1="79167" y1="44648" x2="79167" y2="44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5013" flipH="1">
            <a:off x="3836526" y="4073713"/>
            <a:ext cx="3773114" cy="3024039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76377" y="2282383"/>
            <a:ext cx="7596022" cy="479582"/>
            <a:chOff x="176377" y="2282383"/>
            <a:chExt cx="7596022" cy="479582"/>
          </a:xfrm>
        </p:grpSpPr>
        <p:sp>
          <p:nvSpPr>
            <p:cNvPr id="30" name="Rectangle 13"/>
            <p:cNvSpPr/>
            <p:nvPr/>
          </p:nvSpPr>
          <p:spPr>
            <a:xfrm flipH="1">
              <a:off x="176377" y="2282383"/>
              <a:ext cx="7596022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 flipH="1">
              <a:off x="458848" y="2282383"/>
              <a:ext cx="2459082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LA “IDEA PRINCIPAL”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72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556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roup 180"/>
          <p:cNvGrpSpPr/>
          <p:nvPr/>
        </p:nvGrpSpPr>
        <p:grpSpPr>
          <a:xfrm>
            <a:off x="535217" y="6313615"/>
            <a:ext cx="6806429" cy="2453751"/>
            <a:chOff x="535217" y="6313615"/>
            <a:chExt cx="6806429" cy="2453751"/>
          </a:xfrm>
        </p:grpSpPr>
        <p:grpSp>
          <p:nvGrpSpPr>
            <p:cNvPr id="171" name="Group 170"/>
            <p:cNvGrpSpPr/>
            <p:nvPr/>
          </p:nvGrpSpPr>
          <p:grpSpPr>
            <a:xfrm>
              <a:off x="1701199" y="6314503"/>
              <a:ext cx="927787" cy="2296176"/>
              <a:chOff x="6566259" y="6466903"/>
              <a:chExt cx="927787" cy="2296176"/>
            </a:xfrm>
          </p:grpSpPr>
          <p:cxnSp>
            <p:nvCxnSpPr>
              <p:cNvPr id="165" name="Straight Connector 164"/>
              <p:cNvCxnSpPr/>
              <p:nvPr/>
            </p:nvCxnSpPr>
            <p:spPr>
              <a:xfrm flipH="1" flipV="1">
                <a:off x="7038618" y="6689257"/>
                <a:ext cx="1" cy="178032"/>
              </a:xfrm>
              <a:prstGeom prst="line">
                <a:avLst/>
              </a:prstGeom>
              <a:solidFill>
                <a:schemeClr val="accent3"/>
              </a:solidFill>
              <a:ln w="12700" cmpd="sng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6" name="Rectangle 165"/>
              <p:cNvSpPr/>
              <p:nvPr/>
            </p:nvSpPr>
            <p:spPr>
              <a:xfrm>
                <a:off x="6647558" y="6466903"/>
                <a:ext cx="761747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50" dirty="0" smtClean="0">
                    <a:latin typeface="Futura Condensed"/>
                    <a:cs typeface="Futura Condensed"/>
                  </a:rPr>
                  <a:t>SESIÓNS 1 - 5</a:t>
                </a:r>
                <a:endParaRPr lang="en-US" sz="1050" dirty="0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6566259" y="8055193"/>
                <a:ext cx="927786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00" dirty="0" smtClean="0">
                    <a:latin typeface="Futura Condensed"/>
                    <a:cs typeface="Futura Condensed"/>
                  </a:rPr>
                  <a:t>¿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Cómo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podrías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usar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Scratch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crear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juego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interactivo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?</a:t>
                </a:r>
                <a:endParaRPr lang="en-US" sz="10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168" name="Teardrop 167"/>
              <p:cNvSpPr/>
              <p:nvPr/>
            </p:nvSpPr>
            <p:spPr>
              <a:xfrm rot="8075815">
                <a:off x="6591364" y="6923701"/>
                <a:ext cx="877577" cy="877579"/>
              </a:xfrm>
              <a:prstGeom prst="teardrop">
                <a:avLst/>
              </a:prstGeom>
              <a:solidFill>
                <a:srgbClr val="50AB0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TextBox 168"/>
              <p:cNvSpPr txBox="1"/>
              <p:nvPr/>
            </p:nvSpPr>
            <p:spPr>
              <a:xfrm>
                <a:off x="6566260" y="7164759"/>
                <a:ext cx="927786" cy="461665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1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rgbClr val="FFFFFF"/>
                    </a:solidFill>
                    <a:latin typeface="Futura Condensed"/>
                    <a:cs typeface="Futura Condensed"/>
                  </a:rPr>
                  <a:t>JUEGOS BÁSICOS</a:t>
                </a:r>
              </a:p>
            </p:txBody>
          </p:sp>
        </p:grpSp>
        <p:grpSp>
          <p:nvGrpSpPr>
            <p:cNvPr id="180" name="Group 179"/>
            <p:cNvGrpSpPr/>
            <p:nvPr/>
          </p:nvGrpSpPr>
          <p:grpSpPr>
            <a:xfrm>
              <a:off x="535217" y="6313615"/>
              <a:ext cx="6806429" cy="2453751"/>
              <a:chOff x="535217" y="6313615"/>
              <a:chExt cx="6806429" cy="2453751"/>
            </a:xfrm>
          </p:grpSpPr>
          <p:grpSp>
            <p:nvGrpSpPr>
              <p:cNvPr id="179" name="Group 178"/>
              <p:cNvGrpSpPr/>
              <p:nvPr/>
            </p:nvGrpSpPr>
            <p:grpSpPr>
              <a:xfrm>
                <a:off x="6413860" y="6313615"/>
                <a:ext cx="927786" cy="2145979"/>
                <a:chOff x="1864387" y="6466015"/>
                <a:chExt cx="927786" cy="2145979"/>
              </a:xfrm>
            </p:grpSpPr>
            <p:cxnSp>
              <p:nvCxnSpPr>
                <p:cNvPr id="173" name="Straight Connector 172"/>
                <p:cNvCxnSpPr/>
                <p:nvPr/>
              </p:nvCxnSpPr>
              <p:spPr>
                <a:xfrm flipH="1" flipV="1">
                  <a:off x="2328279" y="6689257"/>
                  <a:ext cx="3775" cy="181748"/>
                </a:xfrm>
                <a:prstGeom prst="line">
                  <a:avLst/>
                </a:prstGeom>
                <a:solidFill>
                  <a:schemeClr val="accent3"/>
                </a:solidFill>
                <a:ln w="12700" cmpd="sng">
                  <a:solidFill>
                    <a:schemeClr val="tx1"/>
                  </a:solidFill>
                  <a:headEnd type="triangle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74" name="Rectangle 173"/>
                <p:cNvSpPr/>
                <p:nvPr/>
              </p:nvSpPr>
              <p:spPr>
                <a:xfrm>
                  <a:off x="2044876" y="6466015"/>
                  <a:ext cx="574355" cy="253916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050" dirty="0" smtClean="0">
                      <a:latin typeface="Futura Condensed"/>
                      <a:cs typeface="Futura Condensed"/>
                    </a:rPr>
                    <a:t>SESIÓN </a:t>
                  </a:r>
                  <a:r>
                    <a:rPr lang="en-US" sz="1050" dirty="0">
                      <a:latin typeface="Futura Condensed"/>
                      <a:cs typeface="Futura Condensed"/>
                    </a:rPr>
                    <a:t>5</a:t>
                  </a:r>
                  <a:endParaRPr lang="en-US" sz="1050" dirty="0"/>
                </a:p>
              </p:txBody>
            </p:sp>
            <p:sp>
              <p:nvSpPr>
                <p:cNvPr id="175" name="Rectangle 174"/>
                <p:cNvSpPr/>
                <p:nvPr/>
              </p:nvSpPr>
              <p:spPr>
                <a:xfrm>
                  <a:off x="1864387" y="8057996"/>
                  <a:ext cx="927786" cy="5539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smtClean="0">
                      <a:latin typeface="Futura Condensed"/>
                      <a:cs typeface="Futura Condensed"/>
                    </a:rPr>
                    <a:t>¡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Ayuda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! ¿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Puedes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depurar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estos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cinco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programas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?</a:t>
                  </a:r>
                </a:p>
              </p:txBody>
            </p:sp>
            <p:sp>
              <p:nvSpPr>
                <p:cNvPr id="176" name="Teardrop 175"/>
                <p:cNvSpPr/>
                <p:nvPr/>
              </p:nvSpPr>
              <p:spPr>
                <a:xfrm rot="8075815">
                  <a:off x="1889490" y="6926503"/>
                  <a:ext cx="877577" cy="877579"/>
                </a:xfrm>
                <a:prstGeom prst="teardrop">
                  <a:avLst/>
                </a:prstGeom>
                <a:solidFill>
                  <a:srgbClr val="50AB06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TextBox 176"/>
                <p:cNvSpPr txBox="1"/>
                <p:nvPr/>
              </p:nvSpPr>
              <p:spPr>
                <a:xfrm>
                  <a:off x="1864387" y="7221354"/>
                  <a:ext cx="927786" cy="276999"/>
                </a:xfrm>
                <a:prstGeom prst="rect">
                  <a:avLst/>
                </a:prstGeom>
                <a:noFill/>
                <a:ln w="6350" cmpd="sng">
                  <a:noFill/>
                  <a:prstDash val="dash"/>
                </a:ln>
              </p:spPr>
              <p:txBody>
                <a:bodyPr wrap="square" numCol="1" rtlCol="0">
                  <a:spAutoFit/>
                </a:bodyPr>
                <a:lstStyle/>
                <a:p>
                  <a:pPr algn="ctr"/>
                  <a:r>
                    <a:rPr lang="en-US" sz="1200" dirty="0" smtClean="0">
                      <a:solidFill>
                        <a:srgbClr val="FFFFFF"/>
                      </a:solidFill>
                      <a:latin typeface="Futura Condensed"/>
                      <a:cs typeface="Futura Condensed"/>
                    </a:rPr>
                    <a:t>¡DEPÚRALO!</a:t>
                  </a:r>
                </a:p>
              </p:txBody>
            </p:sp>
          </p:grpSp>
          <p:grpSp>
            <p:nvGrpSpPr>
              <p:cNvPr id="172" name="Group 171"/>
              <p:cNvGrpSpPr/>
              <p:nvPr/>
            </p:nvGrpSpPr>
            <p:grpSpPr>
              <a:xfrm>
                <a:off x="535217" y="6313615"/>
                <a:ext cx="5628892" cy="2453751"/>
                <a:chOff x="535217" y="6313615"/>
                <a:chExt cx="5628892" cy="2453751"/>
              </a:xfrm>
            </p:grpSpPr>
            <p:grpSp>
              <p:nvGrpSpPr>
                <p:cNvPr id="159" name="Group 158"/>
                <p:cNvGrpSpPr/>
                <p:nvPr/>
              </p:nvGrpSpPr>
              <p:grpSpPr>
                <a:xfrm>
                  <a:off x="535217" y="6313615"/>
                  <a:ext cx="5628892" cy="2453751"/>
                  <a:chOff x="535217" y="6313615"/>
                  <a:chExt cx="5628892" cy="2453751"/>
                </a:xfrm>
              </p:grpSpPr>
              <p:grpSp>
                <p:nvGrpSpPr>
                  <p:cNvPr id="136" name="Group 135"/>
                  <p:cNvGrpSpPr/>
                  <p:nvPr/>
                </p:nvGrpSpPr>
                <p:grpSpPr>
                  <a:xfrm>
                    <a:off x="992120" y="6536857"/>
                    <a:ext cx="4712555" cy="181748"/>
                    <a:chOff x="992120" y="6536857"/>
                    <a:chExt cx="4712555" cy="181748"/>
                  </a:xfrm>
                  <a:solidFill>
                    <a:schemeClr val="accent3"/>
                  </a:solidFill>
                </p:grpSpPr>
                <p:grpSp>
                  <p:nvGrpSpPr>
                    <p:cNvPr id="137" name="Group 136"/>
                    <p:cNvGrpSpPr/>
                    <p:nvPr/>
                  </p:nvGrpSpPr>
                  <p:grpSpPr>
                    <a:xfrm>
                      <a:off x="992120" y="6536857"/>
                      <a:ext cx="3542506" cy="181748"/>
                      <a:chOff x="992120" y="6536857"/>
                      <a:chExt cx="3542506" cy="181748"/>
                    </a:xfrm>
                    <a:grpFill/>
                  </p:grpSpPr>
                  <p:cxnSp>
                    <p:nvCxnSpPr>
                      <p:cNvPr id="152" name="Straight Connector 151"/>
                      <p:cNvCxnSpPr/>
                      <p:nvPr/>
                    </p:nvCxnSpPr>
                    <p:spPr>
                      <a:xfrm flipH="1" flipV="1">
                        <a:off x="3352291" y="6536857"/>
                        <a:ext cx="3775" cy="181748"/>
                      </a:xfrm>
                      <a:prstGeom prst="line">
                        <a:avLst/>
                      </a:prstGeom>
                      <a:grpFill/>
                      <a:ln w="12700" cmpd="sng">
                        <a:solidFill>
                          <a:schemeClr val="tx1"/>
                        </a:solidFill>
                        <a:headEnd type="triangle"/>
                        <a:tailEnd type="none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0" name="Straight Connector 149"/>
                      <p:cNvCxnSpPr/>
                      <p:nvPr/>
                    </p:nvCxnSpPr>
                    <p:spPr>
                      <a:xfrm flipH="1" flipV="1">
                        <a:off x="4530851" y="6536857"/>
                        <a:ext cx="3775" cy="181748"/>
                      </a:xfrm>
                      <a:prstGeom prst="line">
                        <a:avLst/>
                      </a:prstGeom>
                      <a:grpFill/>
                      <a:ln w="12700" cmpd="sng">
                        <a:solidFill>
                          <a:schemeClr val="tx1"/>
                        </a:solidFill>
                        <a:headEnd type="triangle"/>
                        <a:tailEnd type="none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8" name="Straight Connector 147"/>
                      <p:cNvCxnSpPr/>
                      <p:nvPr/>
                    </p:nvCxnSpPr>
                    <p:spPr>
                      <a:xfrm flipH="1" flipV="1">
                        <a:off x="992120" y="6536857"/>
                        <a:ext cx="3775" cy="181748"/>
                      </a:xfrm>
                      <a:prstGeom prst="line">
                        <a:avLst/>
                      </a:prstGeom>
                      <a:grpFill/>
                      <a:ln w="12700" cmpd="sng">
                        <a:solidFill>
                          <a:schemeClr val="tx1"/>
                        </a:solidFill>
                        <a:headEnd type="triangle"/>
                        <a:tailEnd type="none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141" name="Straight Connector 140"/>
                    <p:cNvCxnSpPr/>
                    <p:nvPr/>
                  </p:nvCxnSpPr>
                  <p:spPr>
                    <a:xfrm flipH="1" flipV="1">
                      <a:off x="5704674" y="6540572"/>
                      <a:ext cx="1" cy="178033"/>
                    </a:xfrm>
                    <a:prstGeom prst="line">
                      <a:avLst/>
                    </a:prstGeom>
                    <a:grpFill/>
                    <a:ln w="12700" cmpd="sng">
                      <a:solidFill>
                        <a:schemeClr val="tx1"/>
                      </a:solidFill>
                      <a:headEnd type="triangle"/>
                      <a:tailEnd type="none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3" name="Group 12"/>
                  <p:cNvGrpSpPr/>
                  <p:nvPr/>
                </p:nvGrpSpPr>
                <p:grpSpPr>
                  <a:xfrm>
                    <a:off x="535217" y="6313615"/>
                    <a:ext cx="5628892" cy="2453751"/>
                    <a:chOff x="535217" y="6387222"/>
                    <a:chExt cx="5628892" cy="2453751"/>
                  </a:xfrm>
                </p:grpSpPr>
                <p:grpSp>
                  <p:nvGrpSpPr>
                    <p:cNvPr id="18" name="Group 17"/>
                    <p:cNvGrpSpPr/>
                    <p:nvPr/>
                  </p:nvGrpSpPr>
                  <p:grpSpPr>
                    <a:xfrm>
                      <a:off x="708717" y="6387222"/>
                      <a:ext cx="5280928" cy="253916"/>
                      <a:chOff x="708717" y="6387222"/>
                      <a:chExt cx="5280928" cy="253916"/>
                    </a:xfrm>
                  </p:grpSpPr>
                  <p:sp>
                    <p:nvSpPr>
                      <p:cNvPr id="58" name="Rectangle 57"/>
                      <p:cNvSpPr/>
                      <p:nvPr/>
                    </p:nvSpPr>
                    <p:spPr>
                      <a:xfrm>
                        <a:off x="708717" y="6387222"/>
                        <a:ext cx="574355" cy="25391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ctr"/>
                        <a:r>
                          <a:rPr lang="en-US" sz="1050" dirty="0" smtClean="0">
                            <a:latin typeface="Futura Condensed"/>
                            <a:cs typeface="Futura Condensed"/>
                          </a:rPr>
                          <a:t>SESIÓN </a:t>
                        </a:r>
                        <a:r>
                          <a:rPr lang="en-US" sz="1050" dirty="0">
                            <a:latin typeface="Futura Condensed"/>
                            <a:cs typeface="Futura Condensed"/>
                          </a:rPr>
                          <a:t>1</a:t>
                        </a:r>
                        <a:endParaRPr lang="en-US" sz="1050" dirty="0"/>
                      </a:p>
                    </p:txBody>
                  </p:sp>
                  <p:sp>
                    <p:nvSpPr>
                      <p:cNvPr id="53" name="Rectangle 52"/>
                      <p:cNvSpPr/>
                      <p:nvPr/>
                    </p:nvSpPr>
                    <p:spPr>
                      <a:xfrm>
                        <a:off x="5407434" y="6387222"/>
                        <a:ext cx="582211" cy="25391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ctr"/>
                        <a:r>
                          <a:rPr lang="en-US" sz="1050" dirty="0" smtClean="0">
                            <a:latin typeface="Futura Condensed"/>
                            <a:cs typeface="Futura Condensed"/>
                          </a:rPr>
                          <a:t>SESIÓN 4</a:t>
                        </a:r>
                        <a:endParaRPr lang="en-US" sz="1050" dirty="0"/>
                      </a:p>
                    </p:txBody>
                  </p:sp>
                </p:grpSp>
                <p:grpSp>
                  <p:nvGrpSpPr>
                    <p:cNvPr id="19" name="Group 18"/>
                    <p:cNvGrpSpPr/>
                    <p:nvPr/>
                  </p:nvGrpSpPr>
                  <p:grpSpPr>
                    <a:xfrm>
                      <a:off x="535217" y="6847709"/>
                      <a:ext cx="5628892" cy="1993264"/>
                      <a:chOff x="535217" y="6847709"/>
                      <a:chExt cx="5628892" cy="1993264"/>
                    </a:xfrm>
                  </p:grpSpPr>
                  <p:grpSp>
                    <p:nvGrpSpPr>
                      <p:cNvPr id="20" name="Group 19"/>
                      <p:cNvGrpSpPr/>
                      <p:nvPr/>
                    </p:nvGrpSpPr>
                    <p:grpSpPr>
                      <a:xfrm>
                        <a:off x="535217" y="6847729"/>
                        <a:ext cx="927787" cy="1685492"/>
                        <a:chOff x="535217" y="6847713"/>
                        <a:chExt cx="1030874" cy="1872764"/>
                      </a:xfrm>
                    </p:grpSpPr>
                    <p:sp>
                      <p:nvSpPr>
                        <p:cNvPr id="45" name="Rectangle 44"/>
                        <p:cNvSpPr/>
                        <p:nvPr/>
                      </p:nvSpPr>
                      <p:spPr>
                        <a:xfrm>
                          <a:off x="535217" y="8104925"/>
                          <a:ext cx="1030874" cy="615552"/>
                        </a:xfrm>
                        <a:prstGeom prst="rect">
                          <a:avLst/>
                        </a:prstGeom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 algn="ctr"/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¿</a:t>
                          </a:r>
                          <a:r>
                            <a:rPr lang="en-US" sz="1000" dirty="0" err="1" smtClean="0">
                              <a:latin typeface="Futura Condensed"/>
                              <a:cs typeface="Futura Condensed"/>
                            </a:rPr>
                            <a:t>Qué</a:t>
                          </a:r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 </a:t>
                          </a:r>
                          <a:r>
                            <a:rPr lang="en-US" sz="1000" dirty="0" err="1" smtClean="0">
                              <a:latin typeface="Futura Condensed"/>
                              <a:cs typeface="Futura Condensed"/>
                            </a:rPr>
                            <a:t>tienen</a:t>
                          </a:r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 en </a:t>
                          </a:r>
                          <a:r>
                            <a:rPr lang="en-US" sz="1000" dirty="0" err="1" smtClean="0">
                              <a:latin typeface="Futura Condensed"/>
                              <a:cs typeface="Futura Condensed"/>
                            </a:rPr>
                            <a:t>común</a:t>
                          </a:r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 </a:t>
                          </a:r>
                          <a:r>
                            <a:rPr lang="en-US" sz="1000" dirty="0" err="1" smtClean="0">
                              <a:latin typeface="Futura Condensed"/>
                              <a:cs typeface="Futura Condensed"/>
                            </a:rPr>
                            <a:t>todos</a:t>
                          </a:r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 los </a:t>
                          </a:r>
                          <a:r>
                            <a:rPr lang="en-US" sz="1000" dirty="0" err="1" smtClean="0">
                              <a:latin typeface="Futura Condensed"/>
                              <a:cs typeface="Futura Condensed"/>
                            </a:rPr>
                            <a:t>juegos</a:t>
                          </a:r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?</a:t>
                          </a:r>
                          <a:endParaRPr lang="en-US" sz="1000" dirty="0">
                            <a:latin typeface="Futura Condensed"/>
                            <a:cs typeface="Futura Condensed"/>
                          </a:endParaRPr>
                        </a:p>
                      </p:txBody>
                    </p:sp>
                    <p:grpSp>
                      <p:nvGrpSpPr>
                        <p:cNvPr id="42" name="Group 41"/>
                        <p:cNvGrpSpPr/>
                        <p:nvPr/>
                      </p:nvGrpSpPr>
                      <p:grpSpPr>
                        <a:xfrm>
                          <a:off x="535218" y="6847713"/>
                          <a:ext cx="1030873" cy="975086"/>
                          <a:chOff x="535218" y="6847713"/>
                          <a:chExt cx="1030873" cy="975086"/>
                        </a:xfrm>
                      </p:grpSpPr>
                      <p:sp>
                        <p:nvSpPr>
                          <p:cNvPr id="43" name="Teardrop 42"/>
                          <p:cNvSpPr/>
                          <p:nvPr/>
                        </p:nvSpPr>
                        <p:spPr>
                          <a:xfrm rot="8075815">
                            <a:off x="563111" y="6847712"/>
                            <a:ext cx="975086" cy="975087"/>
                          </a:xfrm>
                          <a:prstGeom prst="teardrop">
                            <a:avLst/>
                          </a:prstGeom>
                          <a:solidFill>
                            <a:srgbClr val="50AB06"/>
                          </a:solidFill>
                          <a:ln>
                            <a:noFill/>
                            <a:prstDash val="solid"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44" name="TextBox 43"/>
                          <p:cNvSpPr txBox="1"/>
                          <p:nvPr/>
                        </p:nvSpPr>
                        <p:spPr>
                          <a:xfrm>
                            <a:off x="535218" y="7112421"/>
                            <a:ext cx="1030873" cy="512960"/>
                          </a:xfrm>
                          <a:prstGeom prst="rect">
                            <a:avLst/>
                          </a:prstGeom>
                          <a:noFill/>
                          <a:ln w="6350" cmpd="sng">
                            <a:noFill/>
                            <a:prstDash val="dash"/>
                          </a:ln>
                        </p:spPr>
                        <p:txBody>
                          <a:bodyPr wrap="square" numCol="1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1200" dirty="0" smtClean="0">
                                <a:solidFill>
                                  <a:srgbClr val="FFFFFF"/>
                                </a:solidFill>
                                <a:latin typeface="Futura Condensed"/>
                                <a:cs typeface="Futura Condensed"/>
                              </a:rPr>
                              <a:t>EL JUEGO DE TUS SUEÑOS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22" name="Group 21"/>
                      <p:cNvGrpSpPr/>
                      <p:nvPr/>
                    </p:nvGrpSpPr>
                    <p:grpSpPr>
                      <a:xfrm>
                        <a:off x="2884866" y="6847710"/>
                        <a:ext cx="927786" cy="1993263"/>
                        <a:chOff x="3026723" y="6847714"/>
                        <a:chExt cx="1030873" cy="2214738"/>
                      </a:xfrm>
                    </p:grpSpPr>
                    <p:sp>
                      <p:nvSpPr>
                        <p:cNvPr id="33" name="Rectangle 32"/>
                        <p:cNvSpPr/>
                        <p:nvPr/>
                      </p:nvSpPr>
                      <p:spPr>
                        <a:xfrm>
                          <a:off x="3026723" y="8104925"/>
                          <a:ext cx="1030873" cy="957527"/>
                        </a:xfrm>
                        <a:prstGeom prst="rect">
                          <a:avLst/>
                        </a:prstGeom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 algn="ctr"/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¿</a:t>
                          </a:r>
                          <a:r>
                            <a:rPr lang="en-US" sz="1000" dirty="0" err="1" smtClean="0">
                              <a:latin typeface="Futura Condensed"/>
                              <a:cs typeface="Futura Condensed"/>
                            </a:rPr>
                            <a:t>Cómo</a:t>
                          </a:r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 se </a:t>
                          </a:r>
                          <a:r>
                            <a:rPr lang="en-US" sz="1000" dirty="0" err="1" smtClean="0">
                              <a:latin typeface="Futura Condensed"/>
                              <a:cs typeface="Futura Condensed"/>
                            </a:rPr>
                            <a:t>puede</a:t>
                          </a:r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 </a:t>
                          </a:r>
                          <a:r>
                            <a:rPr lang="en-US" sz="1000" dirty="0" err="1" smtClean="0">
                              <a:latin typeface="Futura Condensed"/>
                              <a:cs typeface="Futura Condensed"/>
                            </a:rPr>
                            <a:t>añadir</a:t>
                          </a:r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 un </a:t>
                          </a:r>
                          <a:r>
                            <a:rPr lang="en-US" sz="1000" dirty="0" err="1" smtClean="0">
                              <a:latin typeface="Futura Condensed"/>
                              <a:cs typeface="Futura Condensed"/>
                            </a:rPr>
                            <a:t>marcador</a:t>
                          </a:r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 a un </a:t>
                          </a:r>
                          <a:r>
                            <a:rPr lang="en-US" sz="1000" dirty="0" err="1" smtClean="0">
                              <a:latin typeface="Futura Condensed"/>
                              <a:cs typeface="Futura Condensed"/>
                            </a:rPr>
                            <a:t>juego</a:t>
                          </a:r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 </a:t>
                          </a:r>
                          <a:r>
                            <a:rPr lang="en-US" sz="1000" dirty="0" err="1" smtClean="0">
                              <a:latin typeface="Futura Condensed"/>
                              <a:cs typeface="Futura Condensed"/>
                            </a:rPr>
                            <a:t>utilizando</a:t>
                          </a:r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 </a:t>
                          </a:r>
                          <a:r>
                            <a:rPr lang="en-US" sz="1000" dirty="0" err="1" smtClean="0">
                              <a:latin typeface="Futura Condensed"/>
                              <a:cs typeface="Futura Condensed"/>
                            </a:rPr>
                            <a:t>las</a:t>
                          </a:r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 variables?</a:t>
                          </a:r>
                          <a:endParaRPr lang="en-US" sz="1000" dirty="0">
                            <a:latin typeface="Futura Condensed"/>
                            <a:cs typeface="Futura Condensed"/>
                          </a:endParaRPr>
                        </a:p>
                      </p:txBody>
                    </p:sp>
                    <p:grpSp>
                      <p:nvGrpSpPr>
                        <p:cNvPr id="34" name="Group 33"/>
                        <p:cNvGrpSpPr/>
                        <p:nvPr/>
                      </p:nvGrpSpPr>
                      <p:grpSpPr>
                        <a:xfrm>
                          <a:off x="3026723" y="6847714"/>
                          <a:ext cx="1030873" cy="975086"/>
                          <a:chOff x="3026723" y="6847714"/>
                          <a:chExt cx="1030873" cy="975086"/>
                        </a:xfrm>
                      </p:grpSpPr>
                      <p:sp>
                        <p:nvSpPr>
                          <p:cNvPr id="35" name="Teardrop 34"/>
                          <p:cNvSpPr/>
                          <p:nvPr/>
                        </p:nvSpPr>
                        <p:spPr>
                          <a:xfrm rot="8075815">
                            <a:off x="3054616" y="6847713"/>
                            <a:ext cx="975086" cy="975087"/>
                          </a:xfrm>
                          <a:prstGeom prst="teardrop">
                            <a:avLst/>
                          </a:prstGeom>
                          <a:solidFill>
                            <a:srgbClr val="50AB06"/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6" name="TextBox 35"/>
                          <p:cNvSpPr txBox="1"/>
                          <p:nvPr/>
                        </p:nvSpPr>
                        <p:spPr>
                          <a:xfrm>
                            <a:off x="3026723" y="7175324"/>
                            <a:ext cx="1030873" cy="307777"/>
                          </a:xfrm>
                          <a:prstGeom prst="rect">
                            <a:avLst/>
                          </a:prstGeom>
                          <a:noFill/>
                          <a:ln w="6350" cmpd="sng">
                            <a:noFill/>
                            <a:prstDash val="dash"/>
                          </a:ln>
                        </p:spPr>
                        <p:txBody>
                          <a:bodyPr wrap="square" numCol="1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1200" dirty="0" smtClean="0">
                                <a:solidFill>
                                  <a:srgbClr val="FFFFFF"/>
                                </a:solidFill>
                                <a:latin typeface="Futura Condensed"/>
                                <a:cs typeface="Futura Condensed"/>
                              </a:rPr>
                              <a:t>MARCADOR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23" name="Group 22"/>
                      <p:cNvGrpSpPr/>
                      <p:nvPr/>
                    </p:nvGrpSpPr>
                    <p:grpSpPr>
                      <a:xfrm>
                        <a:off x="5236322" y="6847712"/>
                        <a:ext cx="927787" cy="1531601"/>
                        <a:chOff x="5465106" y="6847713"/>
                        <a:chExt cx="1030874" cy="1701779"/>
                      </a:xfrm>
                    </p:grpSpPr>
                    <p:sp>
                      <p:nvSpPr>
                        <p:cNvPr id="29" name="Rectangle 28"/>
                        <p:cNvSpPr/>
                        <p:nvPr/>
                      </p:nvSpPr>
                      <p:spPr>
                        <a:xfrm>
                          <a:off x="5465106" y="8104925"/>
                          <a:ext cx="1030873" cy="444567"/>
                        </a:xfrm>
                        <a:prstGeom prst="rect">
                          <a:avLst/>
                        </a:prstGeom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 algn="ctr"/>
                          <a:r>
                            <a:rPr lang="en-US" sz="1000" dirty="0" err="1" smtClean="0">
                              <a:latin typeface="Futura Condensed"/>
                              <a:cs typeface="Futura Condensed"/>
                            </a:rPr>
                            <a:t>Aborda</a:t>
                          </a:r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 </a:t>
                          </a:r>
                          <a:r>
                            <a:rPr lang="en-US" sz="1000" dirty="0" err="1" smtClean="0">
                              <a:latin typeface="Futura Condensed"/>
                              <a:cs typeface="Futura Condensed"/>
                            </a:rPr>
                            <a:t>nueve</a:t>
                          </a:r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 puzzles Scratch.</a:t>
                          </a:r>
                          <a:endParaRPr lang="en-US" sz="1000" dirty="0">
                            <a:latin typeface="Futura Condensed"/>
                            <a:cs typeface="Futura Condensed"/>
                          </a:endParaRPr>
                        </a:p>
                      </p:txBody>
                    </p:sp>
                    <p:grpSp>
                      <p:nvGrpSpPr>
                        <p:cNvPr id="30" name="Group 29"/>
                        <p:cNvGrpSpPr/>
                        <p:nvPr/>
                      </p:nvGrpSpPr>
                      <p:grpSpPr>
                        <a:xfrm>
                          <a:off x="5465107" y="6847713"/>
                          <a:ext cx="1030873" cy="975086"/>
                          <a:chOff x="5465107" y="6847713"/>
                          <a:chExt cx="1030873" cy="975086"/>
                        </a:xfrm>
                      </p:grpSpPr>
                      <p:sp>
                        <p:nvSpPr>
                          <p:cNvPr id="31" name="Teardrop 30"/>
                          <p:cNvSpPr/>
                          <p:nvPr/>
                        </p:nvSpPr>
                        <p:spPr>
                          <a:xfrm rot="8075815">
                            <a:off x="5493000" y="6847712"/>
                            <a:ext cx="975086" cy="975087"/>
                          </a:xfrm>
                          <a:prstGeom prst="teardrop">
                            <a:avLst/>
                          </a:prstGeom>
                          <a:solidFill>
                            <a:srgbClr val="50AB06"/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2" name="TextBox 31"/>
                          <p:cNvSpPr txBox="1"/>
                          <p:nvPr/>
                        </p:nvSpPr>
                        <p:spPr>
                          <a:xfrm>
                            <a:off x="5465107" y="7175324"/>
                            <a:ext cx="1030873" cy="307777"/>
                          </a:xfrm>
                          <a:prstGeom prst="rect">
                            <a:avLst/>
                          </a:prstGeom>
                          <a:noFill/>
                          <a:ln w="6350" cmpd="sng">
                            <a:noFill/>
                            <a:prstDash val="dash"/>
                          </a:ln>
                        </p:spPr>
                        <p:txBody>
                          <a:bodyPr wrap="square" numCol="1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1200" dirty="0" smtClean="0">
                                <a:solidFill>
                                  <a:srgbClr val="FFFFFF"/>
                                </a:solidFill>
                                <a:latin typeface="Futura Condensed"/>
                                <a:cs typeface="Futura Condensed"/>
                              </a:rPr>
                              <a:t>INTERACCIONES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24" name="Group 23"/>
                      <p:cNvGrpSpPr/>
                      <p:nvPr/>
                    </p:nvGrpSpPr>
                    <p:grpSpPr>
                      <a:xfrm>
                        <a:off x="4060679" y="6847709"/>
                        <a:ext cx="927787" cy="1993263"/>
                        <a:chOff x="4253209" y="6847713"/>
                        <a:chExt cx="1030874" cy="2214738"/>
                      </a:xfrm>
                    </p:grpSpPr>
                    <p:grpSp>
                      <p:nvGrpSpPr>
                        <p:cNvPr id="25" name="Group 24"/>
                        <p:cNvGrpSpPr/>
                        <p:nvPr/>
                      </p:nvGrpSpPr>
                      <p:grpSpPr>
                        <a:xfrm>
                          <a:off x="4253210" y="6847713"/>
                          <a:ext cx="1030873" cy="975087"/>
                          <a:chOff x="4253210" y="6847713"/>
                          <a:chExt cx="1030873" cy="975087"/>
                        </a:xfrm>
                      </p:grpSpPr>
                      <p:sp>
                        <p:nvSpPr>
                          <p:cNvPr id="27" name="Teardrop 26"/>
                          <p:cNvSpPr/>
                          <p:nvPr/>
                        </p:nvSpPr>
                        <p:spPr>
                          <a:xfrm rot="8075815">
                            <a:off x="4281103" y="6847713"/>
                            <a:ext cx="975087" cy="975088"/>
                          </a:xfrm>
                          <a:prstGeom prst="teardrop">
                            <a:avLst/>
                          </a:prstGeom>
                          <a:solidFill>
                            <a:srgbClr val="50AB06"/>
                          </a:solidFill>
                          <a:ln>
                            <a:noFill/>
                          </a:ln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8" name="TextBox 27"/>
                          <p:cNvSpPr txBox="1"/>
                          <p:nvPr/>
                        </p:nvSpPr>
                        <p:spPr>
                          <a:xfrm>
                            <a:off x="4253210" y="7175323"/>
                            <a:ext cx="1030873" cy="307777"/>
                          </a:xfrm>
                          <a:prstGeom prst="rect">
                            <a:avLst/>
                          </a:prstGeom>
                          <a:noFill/>
                          <a:ln w="6350" cmpd="sng">
                            <a:noFill/>
                            <a:prstDash val="dash"/>
                          </a:ln>
                        </p:spPr>
                        <p:txBody>
                          <a:bodyPr wrap="square" numCol="1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1200" dirty="0" smtClean="0">
                                <a:solidFill>
                                  <a:srgbClr val="FFFFFF"/>
                                </a:solidFill>
                                <a:latin typeface="Futura Condensed"/>
                                <a:cs typeface="Futura Condensed"/>
                              </a:rPr>
                              <a:t>EXTENSIONES</a:t>
                            </a:r>
                          </a:p>
                        </p:txBody>
                      </p:sp>
                    </p:grpSp>
                    <p:sp>
                      <p:nvSpPr>
                        <p:cNvPr id="26" name="Rectangle 25"/>
                        <p:cNvSpPr/>
                        <p:nvPr/>
                      </p:nvSpPr>
                      <p:spPr>
                        <a:xfrm>
                          <a:off x="4253209" y="8104924"/>
                          <a:ext cx="1030873" cy="957527"/>
                        </a:xfrm>
                        <a:prstGeom prst="rect">
                          <a:avLst/>
                        </a:prstGeom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 algn="ctr"/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¿De </a:t>
                          </a:r>
                          <a:r>
                            <a:rPr lang="en-US" sz="1000" dirty="0" err="1" smtClean="0">
                              <a:latin typeface="Futura Condensed"/>
                              <a:cs typeface="Futura Condensed"/>
                            </a:rPr>
                            <a:t>qué</a:t>
                          </a:r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 </a:t>
                          </a:r>
                          <a:r>
                            <a:rPr lang="en-US" sz="1000" dirty="0" err="1" smtClean="0">
                              <a:latin typeface="Futura Condensed"/>
                              <a:cs typeface="Futura Condensed"/>
                            </a:rPr>
                            <a:t>modos</a:t>
                          </a:r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 </a:t>
                          </a:r>
                          <a:r>
                            <a:rPr lang="en-US" sz="1000" dirty="0" err="1" smtClean="0">
                              <a:latin typeface="Futura Condensed"/>
                              <a:cs typeface="Futura Condensed"/>
                            </a:rPr>
                            <a:t>puede</a:t>
                          </a:r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 </a:t>
                          </a:r>
                          <a:r>
                            <a:rPr lang="en-US" sz="1000" dirty="0" err="1" smtClean="0">
                              <a:latin typeface="Futura Condensed"/>
                              <a:cs typeface="Futura Condensed"/>
                            </a:rPr>
                            <a:t>ampliarse</a:t>
                          </a:r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 y </a:t>
                          </a:r>
                          <a:r>
                            <a:rPr lang="en-US" sz="1000" dirty="0" err="1" smtClean="0">
                              <a:latin typeface="Futura Condensed"/>
                              <a:cs typeface="Futura Condensed"/>
                            </a:rPr>
                            <a:t>aumentarse</a:t>
                          </a:r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 la </a:t>
                          </a:r>
                          <a:r>
                            <a:rPr lang="en-US" sz="1000" dirty="0" err="1" smtClean="0">
                              <a:latin typeface="Futura Condensed"/>
                              <a:cs typeface="Futura Condensed"/>
                            </a:rPr>
                            <a:t>dificultad</a:t>
                          </a:r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 en un </a:t>
                          </a:r>
                          <a:r>
                            <a:rPr lang="en-US" sz="1000" dirty="0" err="1" smtClean="0">
                              <a:latin typeface="Futura Condensed"/>
                              <a:cs typeface="Futura Condensed"/>
                            </a:rPr>
                            <a:t>juego</a:t>
                          </a:r>
                          <a:r>
                            <a:rPr lang="en-US" sz="1000" dirty="0" smtClean="0">
                              <a:latin typeface="Futura Condensed"/>
                              <a:cs typeface="Futura Condensed"/>
                            </a:rPr>
                            <a:t>?</a:t>
                          </a:r>
                          <a:endParaRPr lang="en-US" sz="1000" dirty="0">
                            <a:latin typeface="Futura Condensed"/>
                            <a:cs typeface="Futura Condensed"/>
                          </a:endParaRPr>
                        </a:p>
                      </p:txBody>
                    </p:sp>
                  </p:grpSp>
                </p:grpSp>
              </p:grpSp>
            </p:grpSp>
            <p:sp>
              <p:nvSpPr>
                <p:cNvPr id="157" name="Rectangle 156"/>
                <p:cNvSpPr/>
                <p:nvPr/>
              </p:nvSpPr>
              <p:spPr>
                <a:xfrm>
                  <a:off x="3065113" y="6313615"/>
                  <a:ext cx="574355" cy="253916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050" dirty="0" smtClean="0">
                      <a:latin typeface="Futura Condensed"/>
                      <a:cs typeface="Futura Condensed"/>
                    </a:rPr>
                    <a:t>SESIÓN 2</a:t>
                  </a:r>
                  <a:endParaRPr lang="en-US" sz="1050" dirty="0"/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>
                  <a:off x="4243673" y="6313615"/>
                  <a:ext cx="574355" cy="253916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050" dirty="0" smtClean="0">
                      <a:latin typeface="Futura Condensed"/>
                      <a:cs typeface="Futura Condensed"/>
                    </a:rPr>
                    <a:t>SESIÓN 3</a:t>
                  </a:r>
                  <a:endParaRPr lang="en-US" sz="1050" dirty="0"/>
                </a:p>
              </p:txBody>
            </p:sp>
          </p:grpSp>
        </p:grpSp>
      </p:grpSp>
      <p:grpSp>
        <p:nvGrpSpPr>
          <p:cNvPr id="2" name="Group 1"/>
          <p:cNvGrpSpPr/>
          <p:nvPr/>
        </p:nvGrpSpPr>
        <p:grpSpPr>
          <a:xfrm>
            <a:off x="479939" y="1540492"/>
            <a:ext cx="6854507" cy="3046987"/>
            <a:chOff x="479939" y="1308371"/>
            <a:chExt cx="6854507" cy="3046987"/>
          </a:xfrm>
        </p:grpSpPr>
        <p:sp>
          <p:nvSpPr>
            <p:cNvPr id="9" name="TextBox 8"/>
            <p:cNvSpPr txBox="1"/>
            <p:nvPr/>
          </p:nvSpPr>
          <p:spPr>
            <a:xfrm>
              <a:off x="4060679" y="1308371"/>
              <a:ext cx="3273767" cy="3046987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convertirán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diseñadores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propios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videojuegos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Scratch.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Guiados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200" dirty="0" smtClean="0">
                  <a:latin typeface="Futura Condensed"/>
                  <a:cs typeface="Futura Condensed"/>
                </a:rPr>
                <a:t>,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conocerán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elementos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comunes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bases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videojuegos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mientras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aprenden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computacionales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condicionales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operadores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datos</a:t>
              </a:r>
              <a:r>
                <a:rPr lang="en-US" sz="1200" dirty="0" smtClean="0">
                  <a:latin typeface="Futura Condensed"/>
                  <a:cs typeface="Futura Condensed"/>
                </a:rPr>
                <a:t>)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prácticas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computacionales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abstracción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modularización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).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algn="just"/>
              <a:endParaRPr lang="en-US" sz="1200" dirty="0">
                <a:latin typeface="Futura Condensed"/>
                <a:cs typeface="Futura Condensed"/>
              </a:endParaRPr>
            </a:p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comenzar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desarrollar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videojuegos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partiendo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Básicos</a:t>
              </a:r>
              <a:r>
                <a:rPr lang="en-US" sz="1200" dirty="0" smtClean="0">
                  <a:latin typeface="Futura Condensed"/>
                  <a:cs typeface="Futura Condensed"/>
                </a:rPr>
                <a:t> 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ampliando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nuevas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actividades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Desde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aprendizaje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elementos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mecánicas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básicas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mantener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marcador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pasando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pantallas</a:t>
              </a:r>
              <a:r>
                <a:rPr lang="en-US" sz="1200" dirty="0" smtClean="0">
                  <a:latin typeface="Futura Condensed"/>
                  <a:cs typeface="Futura Condensed"/>
                </a:rPr>
                <a:t>, a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múltiples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dirty="0" smtClean="0">
                  <a:latin typeface="Futura Condensed"/>
                  <a:cs typeface="Futura Condensed"/>
                </a:rPr>
                <a:t> el Pong),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4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ofrecen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muchas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oportunidades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practicar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desarrollo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videojuegos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pic>
          <p:nvPicPr>
            <p:cNvPr id="62" name="Picture 61" descr="Screen Shot 2014-07-17 at 7.59.18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939" y="1404098"/>
              <a:ext cx="3301989" cy="24763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65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73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668431"/>
            <a:ext cx="7582143" cy="479582"/>
            <a:chOff x="-1" y="668431"/>
            <a:chExt cx="7582143" cy="479582"/>
          </a:xfrm>
        </p:grpSpPr>
        <p:sp>
          <p:nvSpPr>
            <p:cNvPr id="66" name="Rectangle 13"/>
            <p:cNvSpPr/>
            <p:nvPr/>
          </p:nvSpPr>
          <p:spPr>
            <a:xfrm>
              <a:off x="-1" y="668431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026739" y="668431"/>
              <a:ext cx="3307707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ELIGE TU PROPIA AVENTURA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-1" y="5256957"/>
            <a:ext cx="7582144" cy="479582"/>
            <a:chOff x="-1" y="5256957"/>
            <a:chExt cx="7582144" cy="479582"/>
          </a:xfrm>
        </p:grpSpPr>
        <p:sp>
          <p:nvSpPr>
            <p:cNvPr id="69" name="Rectangle 13"/>
            <p:cNvSpPr/>
            <p:nvPr/>
          </p:nvSpPr>
          <p:spPr>
            <a:xfrm>
              <a:off x="-1" y="5256957"/>
              <a:ext cx="7582144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223496" y="5256957"/>
              <a:ext cx="2110950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POSIBLE RUTA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560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57995" y="2830659"/>
            <a:ext cx="3324338" cy="4652927"/>
            <a:chOff x="422410" y="2830659"/>
            <a:chExt cx="3324338" cy="4652927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415498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smtClean="0">
                  <a:latin typeface="Futura Condensed"/>
                  <a:cs typeface="Futura Condensed"/>
                </a:rPr>
                <a:t>Divide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2 o 3 personas.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smtClean="0">
                  <a:latin typeface="Futura Condensed"/>
                  <a:cs typeface="Futura Condensed"/>
                </a:rPr>
                <a:t>En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pequeños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generen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lista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les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gusta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jugar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lista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usando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diarios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hoja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Proponemos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tormenta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ideas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vaciado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cerebro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: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permite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tan solo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breve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periodo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(1 o 2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minutos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)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escriban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tantos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puedan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luego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escojan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favoritos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lista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Tras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minutos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pregunta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listas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: ¿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tienen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común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? ¿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características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convierten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?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Promueve</a:t>
              </a:r>
              <a:r>
                <a:rPr lang="en-US" sz="1200" dirty="0" smtClean="0">
                  <a:latin typeface="Futura Condensed"/>
                  <a:cs typeface="Futura Condensed"/>
                </a:rPr>
                <a:t> un debate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características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tienen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lista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elementos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mecánicas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comunes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.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continuación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imaginen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sueños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escriban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lista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elementos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spc="-1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Invita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listas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sueños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pequeños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200" dirty="0" smtClean="0">
                  <a:latin typeface="Futura Condensed"/>
                  <a:cs typeface="Futura Condensed"/>
                </a:rPr>
                <a:t> o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crítica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Crítica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0)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recibir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opiniones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sugerencias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222218" y="795405"/>
            <a:ext cx="2999848" cy="861774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Identificarán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elementos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comunes</a:t>
            </a:r>
            <a:r>
              <a:rPr lang="en-US" sz="1200" dirty="0" smtClean="0">
                <a:latin typeface="Futura Condensed"/>
                <a:cs typeface="Futura Condensed"/>
              </a:rPr>
              <a:t> de los </a:t>
            </a:r>
            <a:r>
              <a:rPr lang="en-US" sz="1200" dirty="0" err="1" smtClean="0">
                <a:latin typeface="Futura Condensed"/>
                <a:cs typeface="Futura Condensed"/>
              </a:rPr>
              <a:t>juegos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235941" y="686816"/>
            <a:ext cx="2815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Futura Condensed"/>
                <a:cs typeface="Futura Condensed"/>
              </a:rPr>
              <a:t>EL JUEGO DE TUS SUEÑOS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007796" y="2830659"/>
            <a:ext cx="3307404" cy="1144275"/>
            <a:chOff x="4007796" y="2830659"/>
            <a:chExt cx="3307404" cy="1144275"/>
          </a:xfrm>
        </p:grpSpPr>
        <p:sp>
          <p:nvSpPr>
            <p:cNvPr id="18" name="TextBox 17"/>
            <p:cNvSpPr txBox="1"/>
            <p:nvPr/>
          </p:nvSpPr>
          <p:spPr>
            <a:xfrm>
              <a:off x="4104914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Papel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escribir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elementos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Cosas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escribir</a:t>
              </a:r>
              <a:r>
                <a:rPr lang="en-US" sz="1200" dirty="0" smtClean="0">
                  <a:latin typeface="Futura Condensed"/>
                  <a:cs typeface="Futura Condensed"/>
                </a:rPr>
                <a:t> (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lápices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bolígrafos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rotuladores</a:t>
              </a:r>
              <a:r>
                <a:rPr lang="en-US" sz="1200" dirty="0" smtClean="0">
                  <a:latin typeface="Futura Condensed"/>
                  <a:cs typeface="Futura Condensed"/>
                </a:rPr>
                <a:t>, etc.)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07796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104914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4007796" y="4003220"/>
            <a:ext cx="3307404" cy="1696156"/>
            <a:chOff x="3992282" y="2832776"/>
            <a:chExt cx="3307404" cy="1696156"/>
          </a:xfrm>
        </p:grpSpPr>
        <p:sp>
          <p:nvSpPr>
            <p:cNvPr id="84" name="TextBox 83"/>
            <p:cNvSpPr txBox="1"/>
            <p:nvPr/>
          </p:nvSpPr>
          <p:spPr>
            <a:xfrm>
              <a:off x="4089400" y="3328603"/>
              <a:ext cx="3117152" cy="1200329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Haz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lista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favoritos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tienen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común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características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convierten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Crea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lista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elementos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sueños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4007796" y="5774043"/>
            <a:ext cx="3307404" cy="1696156"/>
            <a:chOff x="3992282" y="2832776"/>
            <a:chExt cx="3307404" cy="1696156"/>
          </a:xfrm>
        </p:grpSpPr>
        <p:sp>
          <p:nvSpPr>
            <p:cNvPr id="88" name="TextBox 87"/>
            <p:cNvSpPr txBox="1"/>
            <p:nvPr/>
          </p:nvSpPr>
          <p:spPr>
            <a:xfrm>
              <a:off x="4089400" y="3328603"/>
              <a:ext cx="3117152" cy="1200329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listas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sueños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incluyen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características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elementos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son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similares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diferentes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lista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creó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dice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lista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tipo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escogido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52" name="TextBox 51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56" name="Straight Connector 55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58" name="Straight Connector 57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64" name="TextBox 63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69" name="Straight Connector 68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8" name="TextBox 77"/>
          <p:cNvSpPr txBox="1"/>
          <p:nvPr/>
        </p:nvSpPr>
        <p:spPr>
          <a:xfrm>
            <a:off x="551129" y="8142739"/>
            <a:ext cx="3231204" cy="646331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Invita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revisen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lista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juego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sueños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mientras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programan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juegos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unidad</a:t>
            </a:r>
            <a:r>
              <a:rPr lang="en-US" sz="1200" dirty="0" smtClean="0">
                <a:latin typeface="Futura Condensed"/>
                <a:cs typeface="Futura Condensed"/>
              </a:rPr>
              <a:t> 4.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3669537" y="794340"/>
            <a:ext cx="442062" cy="1123360"/>
            <a:chOff x="2853673" y="794340"/>
            <a:chExt cx="442062" cy="1123360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TextBox 105"/>
          <p:cNvSpPr txBox="1"/>
          <p:nvPr/>
        </p:nvSpPr>
        <p:spPr>
          <a:xfrm>
            <a:off x="2535516" y="169420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15–30 MINUTOS</a:t>
            </a:r>
          </a:p>
        </p:txBody>
      </p:sp>
      <p:pic>
        <p:nvPicPr>
          <p:cNvPr id="107" name="Picture 106" descr="15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001" y="1754376"/>
            <a:ext cx="324022" cy="32402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51130" y="-1"/>
            <a:ext cx="493776" cy="2791969"/>
            <a:chOff x="551130" y="-1"/>
            <a:chExt cx="493776" cy="2791969"/>
          </a:xfrm>
        </p:grpSpPr>
        <p:pic>
          <p:nvPicPr>
            <p:cNvPr id="5" name="Picture 4" descr="Unit4activitie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4 -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47" name="Isosceles Triangle 46"/>
          <p:cNvSpPr/>
          <p:nvPr/>
        </p:nvSpPr>
        <p:spPr>
          <a:xfrm>
            <a:off x="551130" y="2542158"/>
            <a:ext cx="479582" cy="243905"/>
          </a:xfrm>
          <a:prstGeom prst="triangle">
            <a:avLst>
              <a:gd name="adj" fmla="val 5114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74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773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-1" y="658908"/>
            <a:ext cx="7823783" cy="479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57995" y="8352864"/>
            <a:ext cx="6854771" cy="1409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latin typeface="Futura Condensed"/>
                <a:cs typeface="Futura Condensed"/>
              </a:rPr>
              <a:t>Además</a:t>
            </a:r>
            <a:r>
              <a:rPr lang="en-US" sz="1400" dirty="0" smtClean="0"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latin typeface="Futura Condensed"/>
                <a:cs typeface="Futura Condensed"/>
              </a:rPr>
              <a:t>tiempo</a:t>
            </a:r>
            <a:r>
              <a:rPr lang="en-US" sz="1400" dirty="0" smtClean="0">
                <a:latin typeface="Futura Condensed"/>
                <a:cs typeface="Futura Condensed"/>
              </a:rPr>
              <a:t> y </a:t>
            </a:r>
            <a:r>
              <a:rPr lang="en-US" sz="1400" dirty="0" err="1" smtClean="0">
                <a:latin typeface="Futura Condensed"/>
                <a:cs typeface="Futura Condensed"/>
              </a:rPr>
              <a:t>predisposición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para</a:t>
            </a:r>
            <a:r>
              <a:rPr lang="en-US" sz="1400" dirty="0" smtClean="0">
                <a:latin typeface="Futura Condensed"/>
                <a:cs typeface="Futura Condensed"/>
              </a:rPr>
              <a:t> la </a:t>
            </a:r>
            <a:r>
              <a:rPr lang="en-US" sz="1400" dirty="0" err="1" smtClean="0">
                <a:latin typeface="Futura Condensed"/>
                <a:cs typeface="Futura Condensed"/>
              </a:rPr>
              <a:t>aventura</a:t>
            </a:r>
            <a:r>
              <a:rPr lang="en-US" sz="1400" dirty="0" smtClean="0"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latin typeface="Futura Condensed"/>
                <a:cs typeface="Futura Condensed"/>
              </a:rPr>
              <a:t>estos</a:t>
            </a:r>
            <a:r>
              <a:rPr lang="en-US" sz="1400" dirty="0" smtClean="0">
                <a:latin typeface="Futura Condensed"/>
                <a:cs typeface="Futura Condensed"/>
              </a:rPr>
              <a:t> son </a:t>
            </a:r>
            <a:r>
              <a:rPr lang="en-US" sz="1400" dirty="0" err="1" smtClean="0">
                <a:latin typeface="Futura Condensed"/>
                <a:cs typeface="Futura Condensed"/>
              </a:rPr>
              <a:t>otros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recursos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importantes</a:t>
            </a:r>
            <a:r>
              <a:rPr lang="en-US" sz="1400" dirty="0" smtClean="0">
                <a:latin typeface="Futura Condensed"/>
                <a:cs typeface="Futura Condensed"/>
              </a:rPr>
              <a:t>:</a:t>
            </a:r>
            <a:endParaRPr lang="en-US" sz="600" u="sng" dirty="0">
              <a:latin typeface="Futura Condensed"/>
              <a:cs typeface="Futura Condensed"/>
            </a:endParaRPr>
          </a:p>
          <a:p>
            <a:pPr marL="171450" indent="-171450">
              <a:lnSpc>
                <a:spcPct val="120000"/>
              </a:lnSpc>
              <a:buFont typeface="Lucida Grande"/>
              <a:buChar char="+"/>
            </a:pPr>
            <a:r>
              <a:rPr lang="en-US" sz="1200" b="1" dirty="0" err="1" smtClean="0">
                <a:latin typeface="Futura Condensed"/>
                <a:cs typeface="Futura Condensed"/>
              </a:rPr>
              <a:t>Ordenadores</a:t>
            </a:r>
            <a:r>
              <a:rPr lang="en-US" sz="1200" b="1" dirty="0" smtClean="0">
                <a:latin typeface="Futura Condensed"/>
                <a:cs typeface="Futura Condensed"/>
              </a:rPr>
              <a:t> con </a:t>
            </a:r>
            <a:r>
              <a:rPr lang="en-US" sz="1200" b="1" dirty="0" err="1" smtClean="0">
                <a:latin typeface="Futura Condensed"/>
                <a:cs typeface="Futura Condensed"/>
              </a:rPr>
              <a:t>altavoces</a:t>
            </a:r>
            <a:r>
              <a:rPr lang="en-US" sz="1200" b="1" dirty="0" smtClean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(y, </a:t>
            </a:r>
            <a:r>
              <a:rPr lang="en-US" sz="1200" dirty="0" err="1" smtClean="0">
                <a:latin typeface="Futura Condensed"/>
                <a:cs typeface="Futura Condensed"/>
              </a:rPr>
              <a:t>opcionalmente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micrófonos</a:t>
            </a:r>
            <a:r>
              <a:rPr lang="en-US" sz="1200" dirty="0" smtClean="0">
                <a:latin typeface="Futura Condensed"/>
                <a:cs typeface="Futura Condensed"/>
              </a:rPr>
              <a:t> y webcams):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usan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ordenador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lnSpc>
                <a:spcPct val="120000"/>
              </a:lnSpc>
              <a:buFont typeface="Lucida Grande"/>
              <a:buChar char="+"/>
            </a:pPr>
            <a:r>
              <a:rPr lang="en-US" sz="1200" b="1" dirty="0" err="1" smtClean="0">
                <a:latin typeface="Futura Condensed"/>
                <a:cs typeface="Futura Condensed"/>
              </a:rPr>
              <a:t>Conexión</a:t>
            </a:r>
            <a:r>
              <a:rPr lang="en-US" sz="1200" b="1" dirty="0" smtClean="0">
                <a:latin typeface="Futura Condensed"/>
                <a:cs typeface="Futura Condensed"/>
              </a:rPr>
              <a:t> a internet</a:t>
            </a:r>
            <a:r>
              <a:rPr lang="en-US" sz="1200" dirty="0" smtClean="0">
                <a:latin typeface="Futura Condensed"/>
                <a:cs typeface="Futura Condensed"/>
              </a:rPr>
              <a:t>: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conectar</a:t>
            </a:r>
            <a:r>
              <a:rPr lang="en-US" sz="1200" dirty="0" smtClean="0">
                <a:latin typeface="Futura Condensed"/>
                <a:cs typeface="Futura Condensed"/>
              </a:rPr>
              <a:t> a la web de Scratch (</a:t>
            </a:r>
            <a:r>
              <a:rPr lang="en-US" sz="1200" dirty="0" err="1" smtClean="0">
                <a:latin typeface="Futura Condensed"/>
                <a:cs typeface="Futura Condensed"/>
              </a:rPr>
              <a:t>aunque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existe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versión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trabajar</a:t>
            </a:r>
            <a:r>
              <a:rPr lang="en-US" sz="1200" dirty="0" smtClean="0">
                <a:latin typeface="Futura Condensed"/>
                <a:cs typeface="Futura Condensed"/>
              </a:rPr>
              <a:t> de forma offline).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lnSpc>
                <a:spcPct val="120000"/>
              </a:lnSpc>
              <a:buFont typeface="Lucida Grande"/>
              <a:buChar char="+"/>
            </a:pPr>
            <a:r>
              <a:rPr lang="en-US" sz="1200" b="1" dirty="0" err="1" smtClean="0">
                <a:latin typeface="Futura Condensed"/>
                <a:cs typeface="Futura Condensed"/>
              </a:rPr>
              <a:t>Proyector</a:t>
            </a:r>
            <a:r>
              <a:rPr lang="en-US" sz="1200" b="1" dirty="0" smtClean="0">
                <a:latin typeface="Futura Condensed"/>
                <a:cs typeface="Futura Condensed"/>
              </a:rPr>
              <a:t> o </a:t>
            </a:r>
            <a:r>
              <a:rPr lang="en-US" sz="1200" b="1" dirty="0" err="1" smtClean="0">
                <a:latin typeface="Futura Condensed"/>
                <a:cs typeface="Futura Condensed"/>
              </a:rPr>
              <a:t>pizarra</a:t>
            </a:r>
            <a:r>
              <a:rPr lang="en-US" sz="1200" b="1" dirty="0" smtClean="0">
                <a:latin typeface="Futura Condensed"/>
                <a:cs typeface="Futura Condensed"/>
              </a:rPr>
              <a:t> digital con </a:t>
            </a:r>
            <a:r>
              <a:rPr lang="en-US" sz="1200" b="1" dirty="0" err="1" smtClean="0">
                <a:latin typeface="Futura Condensed"/>
                <a:cs typeface="Futura Condensed"/>
              </a:rPr>
              <a:t>altavoces</a:t>
            </a:r>
            <a:r>
              <a:rPr lang="en-US" sz="1200" dirty="0" smtClean="0">
                <a:latin typeface="Futura Condensed"/>
                <a:cs typeface="Futura Condensed"/>
              </a:rPr>
              <a:t>: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compartir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creaciones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desarrollo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realizar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demostraciones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lnSpc>
                <a:spcPct val="120000"/>
              </a:lnSpc>
              <a:buFont typeface="Lucida Grande"/>
              <a:buChar char="+"/>
            </a:pPr>
            <a:r>
              <a:rPr lang="en-US" sz="1200" b="1" dirty="0" err="1" smtClean="0">
                <a:latin typeface="Futura Condensed"/>
                <a:cs typeface="Futura Condensed"/>
              </a:rPr>
              <a:t>Cuadernos</a:t>
            </a:r>
            <a:r>
              <a:rPr lang="en-US" sz="1200" b="1" dirty="0" smtClean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(</a:t>
            </a:r>
            <a:r>
              <a:rPr lang="en-US" sz="1200" dirty="0" err="1" smtClean="0">
                <a:latin typeface="Futura Condensed"/>
                <a:cs typeface="Futura Condensed"/>
              </a:rPr>
              <a:t>físicos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digitales</a:t>
            </a:r>
            <a:r>
              <a:rPr lang="en-US" sz="1200" dirty="0" smtClean="0">
                <a:latin typeface="Futura Condensed"/>
                <a:cs typeface="Futura Condensed"/>
              </a:rPr>
              <a:t>):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documentar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hacer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bocetos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realizar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lluvias</a:t>
            </a:r>
            <a:r>
              <a:rPr lang="en-US" sz="1200" dirty="0" smtClean="0">
                <a:latin typeface="Futura Condensed"/>
                <a:cs typeface="Futura Condensed"/>
              </a:rPr>
              <a:t> de ideas y planes.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457995" y="2356744"/>
            <a:ext cx="3307404" cy="1873265"/>
            <a:chOff x="457995" y="2356744"/>
            <a:chExt cx="3307404" cy="1873265"/>
          </a:xfrm>
        </p:grpSpPr>
        <p:sp>
          <p:nvSpPr>
            <p:cNvPr id="36" name="TextBox 35"/>
            <p:cNvSpPr txBox="1"/>
            <p:nvPr/>
          </p:nvSpPr>
          <p:spPr>
            <a:xfrm>
              <a:off x="555113" y="2783459"/>
              <a:ext cx="3117152" cy="144655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dirty="0" err="1" smtClean="0">
                  <a:latin typeface="Futura Condensed"/>
                  <a:cs typeface="Futura Condensed"/>
                </a:rPr>
                <a:t>Sratch</a:t>
              </a:r>
              <a:r>
                <a:rPr lang="en-US" sz="1100" dirty="0" smtClean="0">
                  <a:latin typeface="Futura Condensed"/>
                  <a:cs typeface="Futura Condensed"/>
                </a:rPr>
                <a:t>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está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en miles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escuelas</a:t>
              </a:r>
              <a:r>
                <a:rPr lang="en-US" sz="1100" dirty="0" smtClean="0">
                  <a:latin typeface="Futura Condensed"/>
                  <a:cs typeface="Futura Condensed"/>
                </a:rPr>
                <a:t> 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institutos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todo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mundo</a:t>
              </a:r>
              <a:r>
                <a:rPr lang="en-US" sz="1100" dirty="0" smtClean="0">
                  <a:latin typeface="Futura Condensed"/>
                  <a:cs typeface="Futura Condensed"/>
                </a:rPr>
                <a:t>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guía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puede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utilizarse</a:t>
              </a:r>
              <a:r>
                <a:rPr lang="en-US" sz="1100" dirty="0" smtClean="0">
                  <a:latin typeface="Futura Condensed"/>
                  <a:cs typeface="Futura Condensed"/>
                </a:rPr>
                <a:t> de forma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completa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un par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trimestres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asignatura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informática</a:t>
              </a:r>
              <a:r>
                <a:rPr lang="en-US" sz="1100" dirty="0" smtClean="0">
                  <a:latin typeface="Futura Condensed"/>
                  <a:cs typeface="Futura Condensed"/>
                </a:rPr>
                <a:t> o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pueden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seleccionar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actividades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tratar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aspectos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concretos</a:t>
              </a:r>
              <a:r>
                <a:rPr lang="en-US" sz="1100" dirty="0" smtClean="0">
                  <a:latin typeface="Futura Condensed"/>
                  <a:cs typeface="Futura Condensed"/>
                </a:rPr>
                <a:t> del curriculum.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Muchos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docentes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introducen</a:t>
              </a:r>
              <a:r>
                <a:rPr lang="en-US" sz="1100" dirty="0" smtClean="0">
                  <a:latin typeface="Futura Condensed"/>
                  <a:cs typeface="Futura Condensed"/>
                </a:rPr>
                <a:t>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informática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creativa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actividades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extraescolares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actividades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inspiración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punto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partida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desarrollen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propios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57995" y="2356744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DOCENTES DE PRIMARIA Y SECUNDARIA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39" name="Straight Connector 38"/>
          <p:cNvCxnSpPr/>
          <p:nvPr/>
        </p:nvCxnSpPr>
        <p:spPr>
          <a:xfrm flipV="1">
            <a:off x="555113" y="2687593"/>
            <a:ext cx="3117152" cy="8523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4007796" y="3784986"/>
            <a:ext cx="3307404" cy="1942377"/>
            <a:chOff x="3992282" y="2832776"/>
            <a:chExt cx="3307404" cy="1942377"/>
          </a:xfrm>
        </p:grpSpPr>
        <p:sp>
          <p:nvSpPr>
            <p:cNvPr id="41" name="TextBox 40"/>
            <p:cNvSpPr txBox="1"/>
            <p:nvPr/>
          </p:nvSpPr>
          <p:spPr>
            <a:xfrm>
              <a:off x="4089400" y="3328603"/>
              <a:ext cx="3117152" cy="144655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dirty="0">
                  <a:latin typeface="Futura Condensed"/>
                  <a:cs typeface="Futura Condensed"/>
                </a:rPr>
                <a:t>Scratch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puede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utilizarse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introducir</a:t>
              </a:r>
              <a:r>
                <a:rPr lang="en-US" sz="1100" dirty="0" smtClean="0">
                  <a:latin typeface="Futura Condensed"/>
                  <a:cs typeface="Futura Condensed"/>
                </a:rPr>
                <a:t> al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alumnado</a:t>
              </a:r>
              <a:r>
                <a:rPr lang="en-US" sz="110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mundo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informática</a:t>
              </a:r>
              <a:r>
                <a:rPr lang="en-US" sz="1100" dirty="0" smtClean="0">
                  <a:latin typeface="Futura Condensed"/>
                  <a:cs typeface="Futura Condensed"/>
                </a:rPr>
                <a:t> y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programación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, lo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habitualmente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seguido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transición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a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lenguaje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programación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tradional</a:t>
              </a:r>
              <a:r>
                <a:rPr lang="en-US" sz="1100" dirty="0" smtClean="0">
                  <a:latin typeface="Futura Condensed"/>
                  <a:cs typeface="Futura Condensed"/>
                </a:rPr>
                <a:t>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ejemplo</a:t>
              </a:r>
              <a:r>
                <a:rPr lang="en-US" sz="1100" dirty="0" smtClean="0">
                  <a:latin typeface="Futura Condensed"/>
                  <a:cs typeface="Futura Condensed"/>
                </a:rPr>
                <a:t>, en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curso</a:t>
              </a:r>
              <a:r>
                <a:rPr lang="en-US" sz="1100" dirty="0" smtClean="0">
                  <a:latin typeface="Futura Condensed"/>
                  <a:cs typeface="Futura Condensed"/>
                </a:rPr>
                <a:t> CS50 en la Universidad de Harvard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utiliza</a:t>
              </a:r>
              <a:r>
                <a:rPr lang="en-US" sz="1100" dirty="0" smtClean="0">
                  <a:latin typeface="Futura Condensed"/>
                  <a:cs typeface="Futura Condensed"/>
                </a:rPr>
                <a:t> Scratch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introducción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a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programación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antes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pasar</a:t>
              </a:r>
              <a:r>
                <a:rPr lang="en-US" sz="1100" dirty="0" smtClean="0">
                  <a:latin typeface="Futura Condensed"/>
                  <a:cs typeface="Futura Condensed"/>
                </a:rPr>
                <a:t>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aprender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lenguaje</a:t>
              </a:r>
              <a:r>
                <a:rPr lang="en-US" sz="1100" dirty="0" smtClean="0">
                  <a:latin typeface="Futura Condensed"/>
                  <a:cs typeface="Futura Condensed"/>
                </a:rPr>
                <a:t> C. Las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actividades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guía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también</a:t>
              </a:r>
              <a:r>
                <a:rPr lang="en-US" sz="1100" dirty="0" smtClean="0">
                  <a:latin typeface="Futura Condensed"/>
                  <a:cs typeface="Futura Condensed"/>
                </a:rPr>
                <a:t>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usado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100" dirty="0" smtClean="0">
                  <a:latin typeface="Futura Condensed"/>
                  <a:cs typeface="Futura Condensed"/>
                </a:rPr>
                <a:t> parte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cursos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educación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artes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comunicación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niveles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universitarios</a:t>
              </a:r>
              <a:r>
                <a:rPr lang="en-US" sz="1100" dirty="0" smtClean="0">
                  <a:latin typeface="Futura Condensed"/>
                  <a:cs typeface="Futura Condensed"/>
                </a:rPr>
                <a:t>. 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DOCENTE UNIVERSITARIO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43" name="Straight Connector 42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455562" y="4267995"/>
            <a:ext cx="3307404" cy="1603823"/>
            <a:chOff x="3992282" y="2832776"/>
            <a:chExt cx="3307404" cy="1603823"/>
          </a:xfrm>
        </p:grpSpPr>
        <p:sp>
          <p:nvSpPr>
            <p:cNvPr id="45" name="TextBox 44"/>
            <p:cNvSpPr txBox="1"/>
            <p:nvPr/>
          </p:nvSpPr>
          <p:spPr>
            <a:xfrm>
              <a:off x="4089400" y="3328603"/>
              <a:ext cx="3117152" cy="1107996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dirty="0" err="1" smtClean="0">
                  <a:latin typeface="Futura Condensed"/>
                  <a:cs typeface="Futura Condensed"/>
                </a:rPr>
                <a:t>Además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entornos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reglados</a:t>
              </a:r>
              <a:r>
                <a:rPr lang="en-US" sz="1100" dirty="0" smtClean="0">
                  <a:latin typeface="Futura Condensed"/>
                  <a:cs typeface="Futura Condensed"/>
                </a:rPr>
                <a:t>, Scratch se ha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utilizado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forma habitual 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espacios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aprendizaje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m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useos</a:t>
              </a:r>
              <a:r>
                <a:rPr lang="en-US" sz="1100" dirty="0" smtClean="0">
                  <a:latin typeface="Futura Condensed"/>
                  <a:cs typeface="Futura Condensed"/>
                </a:rPr>
                <a:t> 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bibliotecas</a:t>
              </a:r>
              <a:r>
                <a:rPr lang="en-US" sz="1100" dirty="0" smtClean="0">
                  <a:latin typeface="Futura Condensed"/>
                  <a:cs typeface="Futura Condensed"/>
                </a:rPr>
                <a:t>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Ya</a:t>
              </a:r>
              <a:r>
                <a:rPr lang="en-US" sz="1100" dirty="0" smtClean="0">
                  <a:latin typeface="Futura Condensed"/>
                  <a:cs typeface="Futura Condensed"/>
                </a:rPr>
                <a:t> sea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100" dirty="0" smtClean="0">
                  <a:latin typeface="Futura Condensed"/>
                  <a:cs typeface="Futura Condensed"/>
                </a:rPr>
                <a:t> un  taller 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experiencia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100" dirty="0" smtClean="0">
                  <a:latin typeface="Futura Condensed"/>
                  <a:cs typeface="Futura Condensed"/>
                </a:rPr>
                <a:t> informal,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entornos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aprendizaje</a:t>
              </a:r>
              <a:r>
                <a:rPr lang="en-US" sz="1100" dirty="0" smtClean="0">
                  <a:latin typeface="Futura Condensed"/>
                  <a:cs typeface="Futura Condensed"/>
                </a:rPr>
                <a:t> son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ideales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poder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explorar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>
                  <a:latin typeface="Futura Condensed"/>
                  <a:cs typeface="Futura Condensed"/>
                </a:rPr>
                <a:t>e</a:t>
              </a:r>
              <a:r>
                <a:rPr lang="en-US" sz="1100" dirty="0" smtClean="0">
                  <a:latin typeface="Futura Condensed"/>
                  <a:cs typeface="Futura Condensed"/>
                </a:rPr>
                <a:t>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mundo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informática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creativa</a:t>
              </a:r>
              <a:r>
                <a:rPr lang="en-US" sz="1100" dirty="0" smtClean="0">
                  <a:latin typeface="Futura Condensed"/>
                  <a:cs typeface="Futura Condensed"/>
                </a:rPr>
                <a:t> sin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algunas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restricciones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presentes</a:t>
              </a:r>
              <a:r>
                <a:rPr lang="en-US" sz="1100" dirty="0" smtClean="0">
                  <a:latin typeface="Futura Condensed"/>
                  <a:cs typeface="Futura Condensed"/>
                </a:rPr>
                <a:t> en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entornos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tradicionales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EDUCADORES DE MUSEOS O BIBLIOTECAS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455562" y="5923579"/>
            <a:ext cx="3307404" cy="1603823"/>
            <a:chOff x="3992282" y="2832776"/>
            <a:chExt cx="3307404" cy="1603823"/>
          </a:xfrm>
        </p:grpSpPr>
        <p:sp>
          <p:nvSpPr>
            <p:cNvPr id="49" name="TextBox 48"/>
            <p:cNvSpPr txBox="1"/>
            <p:nvPr/>
          </p:nvSpPr>
          <p:spPr>
            <a:xfrm>
              <a:off x="4089400" y="3328603"/>
              <a:ext cx="3117152" cy="1107996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dirty="0" smtClean="0">
                  <a:latin typeface="Futura Condensed"/>
                  <a:cs typeface="Futura Condensed"/>
                </a:rPr>
                <a:t>Las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familias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pueden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usar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guía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muchas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formas</a:t>
              </a:r>
              <a:r>
                <a:rPr lang="en-US" sz="1100" dirty="0" smtClean="0">
                  <a:latin typeface="Futura Condensed"/>
                  <a:cs typeface="Futura Condensed"/>
                </a:rPr>
                <a:t>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Desde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impartir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clases</a:t>
              </a:r>
              <a:r>
                <a:rPr lang="en-US" sz="1100" dirty="0" smtClean="0">
                  <a:latin typeface="Futura Condensed"/>
                  <a:cs typeface="Futura Condensed"/>
                </a:rPr>
                <a:t> en casa,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comenzar</a:t>
              </a:r>
              <a:r>
                <a:rPr lang="en-US" sz="1100" dirty="0" smtClean="0">
                  <a:latin typeface="Futura Condensed"/>
                  <a:cs typeface="Futura Condensed"/>
                </a:rPr>
                <a:t> un club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informática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creativa</a:t>
              </a:r>
              <a:r>
                <a:rPr lang="en-US" sz="110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colegio</a:t>
              </a:r>
              <a:r>
                <a:rPr lang="en-US" sz="1100" dirty="0" smtClean="0">
                  <a:latin typeface="Futura Condensed"/>
                  <a:cs typeface="Futura Condensed"/>
                </a:rPr>
                <a:t> u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organizar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talleres</a:t>
              </a:r>
              <a:r>
                <a:rPr lang="en-US" sz="1100" dirty="0" smtClean="0">
                  <a:latin typeface="Futura Condensed"/>
                  <a:cs typeface="Futura Condensed"/>
                </a:rPr>
                <a:t> 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100" dirty="0" smtClean="0">
                  <a:latin typeface="Futura Condensed"/>
                  <a:cs typeface="Futura Condensed"/>
                </a:rPr>
                <a:t> casa de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cultura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animamos</a:t>
              </a:r>
              <a:r>
                <a:rPr lang="en-US" sz="1100" dirty="0" smtClean="0">
                  <a:latin typeface="Futura Condensed"/>
                  <a:cs typeface="Futura Condensed"/>
                </a:rPr>
                <a:t>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familias</a:t>
              </a:r>
              <a:r>
                <a:rPr lang="en-US" sz="1100" dirty="0" smtClean="0">
                  <a:latin typeface="Futura Condensed"/>
                  <a:cs typeface="Futura Condensed"/>
                </a:rPr>
                <a:t>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piensen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pueden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utilizar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guía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ofrecer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experiencias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informática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creativa</a:t>
              </a:r>
              <a:r>
                <a:rPr lang="en-US" sz="11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jóvenes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FAMILIAS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51" name="Straight Connector 50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4007796" y="5761786"/>
            <a:ext cx="3307404" cy="1603823"/>
            <a:chOff x="3992282" y="2832776"/>
            <a:chExt cx="3307404" cy="1603823"/>
          </a:xfrm>
        </p:grpSpPr>
        <p:sp>
          <p:nvSpPr>
            <p:cNvPr id="53" name="TextBox 52"/>
            <p:cNvSpPr txBox="1"/>
            <p:nvPr/>
          </p:nvSpPr>
          <p:spPr>
            <a:xfrm>
              <a:off x="4089400" y="3328603"/>
              <a:ext cx="3117152" cy="1107996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lvl="0"/>
              <a:r>
                <a:rPr lang="en-US" sz="1100" dirty="0" smtClean="0">
                  <a:latin typeface="Futura Condensed"/>
                  <a:cs typeface="Futura Condensed"/>
                </a:rPr>
                <a:t>En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últimos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siete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años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desde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lanzamiento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Scratch,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jóvenes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aprendices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mostrado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pasión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100" dirty="0" smtClean="0">
                  <a:latin typeface="Futura Condensed"/>
                  <a:cs typeface="Futura Condensed"/>
                </a:rPr>
                <a:t>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informática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creativa</a:t>
              </a:r>
              <a:r>
                <a:rPr lang="en-US" sz="1100" dirty="0" smtClean="0">
                  <a:latin typeface="Futura Condensed"/>
                  <a:cs typeface="Futura Condensed"/>
                </a:rPr>
                <a:t> 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diferentes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escenarios</a:t>
              </a:r>
              <a:r>
                <a:rPr lang="en-US" sz="1100" dirty="0" smtClean="0">
                  <a:latin typeface="Futura Condensed"/>
                  <a:cs typeface="Futura Condensed"/>
                </a:rPr>
                <a:t>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Desde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introducir</a:t>
              </a:r>
              <a:r>
                <a:rPr lang="en-US" sz="1100" dirty="0" smtClean="0">
                  <a:latin typeface="Futura Condensed"/>
                  <a:cs typeface="Futura Condensed"/>
                </a:rPr>
                <a:t> a padres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profesores</a:t>
              </a:r>
              <a:r>
                <a:rPr lang="en-US" sz="110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mundo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programación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,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oportunidades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aprendizaje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100" dirty="0" smtClean="0">
                  <a:latin typeface="Futura Condensed"/>
                  <a:cs typeface="Futura Condensed"/>
                </a:rPr>
                <a:t>,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informática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creativa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realiza</a:t>
              </a:r>
              <a:r>
                <a:rPr lang="en-US" sz="1100" dirty="0" smtClean="0">
                  <a:latin typeface="Futura Condensed"/>
                  <a:cs typeface="Futura Condensed"/>
                </a:rPr>
                <a:t> con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ellos</a:t>
              </a:r>
              <a:r>
                <a:rPr lang="en-US" sz="1100" dirty="0" smtClean="0">
                  <a:latin typeface="Futura Condensed"/>
                  <a:cs typeface="Futura Condensed"/>
                </a:rPr>
                <a:t> 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ellos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solo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ellos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APRENDIZ JOVEN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55" name="Straight Connector 54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ectangle 55"/>
          <p:cNvSpPr/>
          <p:nvPr/>
        </p:nvSpPr>
        <p:spPr>
          <a:xfrm>
            <a:off x="455562" y="1238655"/>
            <a:ext cx="321427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 smtClean="0">
                <a:latin typeface="Futura Condensed"/>
                <a:cs typeface="Futura Condensed"/>
              </a:rPr>
              <a:t>No </a:t>
            </a:r>
            <a:r>
              <a:rPr lang="en-US" sz="1400" dirty="0" err="1" smtClean="0">
                <a:latin typeface="Futura Condensed"/>
                <a:cs typeface="Futura Condensed"/>
              </a:rPr>
              <a:t>importa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tu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situación</a:t>
            </a:r>
            <a:r>
              <a:rPr lang="en-US" sz="1400" dirty="0" smtClean="0">
                <a:latin typeface="Futura Condensed"/>
                <a:cs typeface="Futura Condensed"/>
              </a:rPr>
              <a:t> actual </a:t>
            </a:r>
            <a:r>
              <a:rPr lang="en-US" sz="1400" dirty="0" err="1" smtClean="0">
                <a:latin typeface="Futura Condensed"/>
                <a:cs typeface="Futura Condensed"/>
              </a:rPr>
              <a:t>ni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tu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experiencia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previa</a:t>
            </a:r>
            <a:r>
              <a:rPr lang="en-US" sz="1400" dirty="0" smtClean="0">
                <a:latin typeface="Futura Condensed"/>
                <a:cs typeface="Futura Condensed"/>
              </a:rPr>
              <a:t>, </a:t>
            </a:r>
            <a:r>
              <a:rPr lang="en-US" sz="1400" dirty="0" err="1" smtClean="0">
                <a:latin typeface="Futura Condensed"/>
                <a:cs typeface="Futura Condensed"/>
              </a:rPr>
              <a:t>esta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guía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está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diseñada</a:t>
            </a:r>
            <a:r>
              <a:rPr lang="en-US" sz="1400" dirty="0" smtClean="0">
                <a:latin typeface="Futura Condensed"/>
                <a:cs typeface="Futura Condensed"/>
              </a:rPr>
              <a:t> con un </a:t>
            </a:r>
            <a:r>
              <a:rPr lang="en-US" sz="1400" dirty="0" err="1" smtClean="0">
                <a:latin typeface="Futura Condensed"/>
                <a:cs typeface="Futura Condensed"/>
              </a:rPr>
              <a:t>amplio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rango</a:t>
            </a:r>
            <a:r>
              <a:rPr lang="en-US" sz="1400" dirty="0" smtClean="0"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latin typeface="Futura Condensed"/>
                <a:cs typeface="Futura Condensed"/>
              </a:rPr>
              <a:t>aprendices</a:t>
            </a:r>
            <a:r>
              <a:rPr lang="en-US" sz="1400" dirty="0" smtClean="0">
                <a:latin typeface="Futura Condensed"/>
                <a:cs typeface="Futura Condensed"/>
              </a:rPr>
              <a:t> y </a:t>
            </a:r>
            <a:r>
              <a:rPr lang="en-US" sz="1400" dirty="0" err="1" smtClean="0">
                <a:latin typeface="Futura Condensed"/>
                <a:cs typeface="Futura Condensed"/>
              </a:rPr>
              <a:t>educadores</a:t>
            </a:r>
            <a:r>
              <a:rPr lang="en-US" sz="1400" dirty="0" smtClean="0">
                <a:latin typeface="Futura Condensed"/>
                <a:cs typeface="Futura Condensed"/>
              </a:rPr>
              <a:t> en </a:t>
            </a:r>
            <a:r>
              <a:rPr lang="en-US" sz="1400" dirty="0" err="1" smtClean="0">
                <a:latin typeface="Futura Condensed"/>
                <a:cs typeface="Futura Condensed"/>
              </a:rPr>
              <a:t>mente</a:t>
            </a:r>
            <a:r>
              <a:rPr lang="en-US" sz="1400" dirty="0" smtClean="0">
                <a:latin typeface="Futura Condensed"/>
                <a:cs typeface="Futura Condensed"/>
              </a:rPr>
              <a:t>. </a:t>
            </a:r>
            <a:r>
              <a:rPr lang="en-US" sz="1400" dirty="0" err="1" smtClean="0">
                <a:latin typeface="Futura Condensed"/>
                <a:cs typeface="Futura Condensed"/>
              </a:rPr>
              <a:t>Aquí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mostramos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algunos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ejemplos</a:t>
            </a:r>
            <a:r>
              <a:rPr lang="en-US" sz="1400" dirty="0" smtClean="0"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latin typeface="Futura Condensed"/>
                <a:cs typeface="Futura Condensed"/>
              </a:rPr>
              <a:t>quién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podría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utilizar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esta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guía</a:t>
            </a:r>
            <a:r>
              <a:rPr lang="en-US" sz="1400" dirty="0" smtClean="0">
                <a:latin typeface="Futura Condensed"/>
                <a:cs typeface="Futura Condensed"/>
              </a:rPr>
              <a:t> y </a:t>
            </a:r>
            <a:r>
              <a:rPr lang="en-US" sz="1400" dirty="0" err="1" smtClean="0">
                <a:latin typeface="Futura Condensed"/>
                <a:cs typeface="Futura Condensed"/>
              </a:rPr>
              <a:t>cómo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podría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usarse</a:t>
            </a:r>
            <a:r>
              <a:rPr lang="en-US" sz="1400" dirty="0" smtClean="0">
                <a:latin typeface="Futura Condensed"/>
                <a:cs typeface="Futura Condensed"/>
              </a:rPr>
              <a:t>:</a:t>
            </a:r>
            <a:endParaRPr lang="en-US" sz="1400" dirty="0">
              <a:latin typeface="Futura Condensed"/>
              <a:cs typeface="Futura Condensed"/>
            </a:endParaRPr>
          </a:p>
        </p:txBody>
      </p:sp>
      <p:sp>
        <p:nvSpPr>
          <p:cNvPr id="68" name="Oval Callout 67"/>
          <p:cNvSpPr/>
          <p:nvPr/>
        </p:nvSpPr>
        <p:spPr>
          <a:xfrm rot="20968875" flipH="1">
            <a:off x="3899497" y="223970"/>
            <a:ext cx="3635073" cy="3503071"/>
          </a:xfrm>
          <a:prstGeom prst="wedgeEllipseCallout">
            <a:avLst>
              <a:gd name="adj1" fmla="val -41492"/>
              <a:gd name="adj2" fmla="val 52914"/>
            </a:avLst>
          </a:prstGeom>
          <a:solidFill>
            <a:srgbClr val="D9D9D9"/>
          </a:solidFill>
          <a:ln w="1143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40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¡La </a:t>
            </a:r>
            <a:r>
              <a:rPr lang="en-US" sz="40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informática</a:t>
            </a:r>
            <a:r>
              <a:rPr lang="en-US" sz="40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40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creativa</a:t>
            </a:r>
            <a:r>
              <a:rPr lang="en-US" sz="40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40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</a:t>
            </a:r>
            <a:r>
              <a:rPr lang="en-US" sz="40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40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para</a:t>
            </a:r>
            <a:r>
              <a:rPr lang="en-US" sz="40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40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todo</a:t>
            </a:r>
            <a:r>
              <a:rPr lang="en-US" sz="40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el </a:t>
            </a:r>
            <a:r>
              <a:rPr lang="en-US" sz="40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mundo</a:t>
            </a:r>
            <a:r>
              <a:rPr lang="en-US" sz="40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!</a:t>
            </a:r>
            <a:endParaRPr lang="en-US" sz="4000" dirty="0">
              <a:solidFill>
                <a:srgbClr val="000000"/>
              </a:solidFill>
              <a:latin typeface="Futura Condensed"/>
              <a:cs typeface="Futura Condensed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55561" y="653325"/>
            <a:ext cx="4686556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¿PARA QUIÉN ES ESTA GUÍA?</a:t>
            </a:r>
            <a:endParaRPr lang="en-US" sz="24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31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3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" y="7708416"/>
            <a:ext cx="7582143" cy="479582"/>
            <a:chOff x="-1" y="7708416"/>
            <a:chExt cx="7582143" cy="479582"/>
          </a:xfrm>
        </p:grpSpPr>
        <p:sp>
          <p:nvSpPr>
            <p:cNvPr id="72" name="Rectangle 13"/>
            <p:cNvSpPr/>
            <p:nvPr/>
          </p:nvSpPr>
          <p:spPr>
            <a:xfrm>
              <a:off x="-1" y="7708416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996586" y="7726333"/>
              <a:ext cx="5318614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¿QUÉ NECESITO PARA UTILIZAR ESTA GUÍA?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8101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t4dreamgamelis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325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457200" y="2832776"/>
            <a:ext cx="3324338" cy="4558477"/>
            <a:chOff x="422410" y="2832776"/>
            <a:chExt cx="3324338" cy="4558477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4062650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smtClean="0">
                  <a:latin typeface="Futura Condensed"/>
                  <a:cs typeface="Futura Condensed"/>
                </a:rPr>
                <a:t>En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crearán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juego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básico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adelante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ser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revisado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durante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actividades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Marcador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Extensiones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Interacciones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De forma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opcional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mostrar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Maze, Pong y Scrolling,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distribuir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>
                  <a:latin typeface="Futura Condensed"/>
                  <a:cs typeface="Futura Condensed"/>
                </a:rPr>
                <a:t>f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ichas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Laberinto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Pong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Desplazamiento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guiar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Elige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toda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trabaje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él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permite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elija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quiere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200" dirty="0" smtClean="0">
                  <a:latin typeface="Futura Condensed"/>
                  <a:cs typeface="Futura Condensed"/>
                </a:rPr>
                <a:t>: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laberinto</a:t>
              </a:r>
              <a:r>
                <a:rPr lang="en-US" sz="1200" dirty="0" smtClean="0">
                  <a:latin typeface="Futura Condensed"/>
                  <a:cs typeface="Futura Condensed"/>
                </a:rPr>
                <a:t>, pong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pantallas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comiencen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desarrollar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reinventen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base.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Anima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pidan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opiniones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Sugerimos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Feria del Feedback: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mitad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queda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sentada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sitio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abiertos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mientras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mita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pasea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el aula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haciendo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ofreciendo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opinión</a:t>
              </a:r>
              <a:r>
                <a:rPr lang="en-US" sz="1200" dirty="0" smtClean="0">
                  <a:latin typeface="Futura Condensed"/>
                  <a:cs typeface="Futura Condensed"/>
                </a:rPr>
                <a:t>,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luego</a:t>
              </a:r>
              <a:r>
                <a:rPr lang="en-US" sz="1200" dirty="0" smtClean="0">
                  <a:latin typeface="Futura Condensed"/>
                  <a:cs typeface="Futura Condensed"/>
                </a:rPr>
                <a:t> se cambia.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subir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Games o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respondan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debatiendo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214625" y="795405"/>
            <a:ext cx="2999848" cy="1600438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Desarrollarán</a:t>
            </a:r>
            <a:r>
              <a:rPr lang="en-US" sz="1200" dirty="0" smtClean="0">
                <a:latin typeface="Futura Condensed"/>
                <a:cs typeface="Futura Condensed"/>
              </a:rPr>
              <a:t> mayor </a:t>
            </a:r>
            <a:r>
              <a:rPr lang="en-US" sz="1200" dirty="0" err="1" smtClean="0">
                <a:latin typeface="Futura Condensed"/>
                <a:cs typeface="Futura Condensed"/>
              </a:rPr>
              <a:t>fluidez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conceptos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computacionales</a:t>
            </a:r>
            <a:r>
              <a:rPr lang="en-US" sz="1200" dirty="0" smtClean="0">
                <a:latin typeface="Futura Condensed"/>
                <a:cs typeface="Futura Condensed"/>
              </a:rPr>
              <a:t> (</a:t>
            </a:r>
            <a:r>
              <a:rPr lang="en-US" sz="1200" dirty="0" err="1" smtClean="0">
                <a:latin typeface="Futura Condensed"/>
                <a:cs typeface="Futura Condensed"/>
              </a:rPr>
              <a:t>condicionales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operadores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datos</a:t>
            </a:r>
            <a:r>
              <a:rPr lang="en-US" sz="1200" dirty="0" smtClean="0">
                <a:latin typeface="Futura Condensed"/>
                <a:cs typeface="Futura Condensed"/>
              </a:rPr>
              <a:t>) y </a:t>
            </a:r>
            <a:r>
              <a:rPr lang="en-US" sz="1200" dirty="0" err="1" smtClean="0">
                <a:latin typeface="Futura Condensed"/>
                <a:cs typeface="Futura Condensed"/>
              </a:rPr>
              <a:t>prácticas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computacionales</a:t>
            </a:r>
            <a:r>
              <a:rPr lang="en-US" sz="1200" dirty="0" smtClean="0">
                <a:latin typeface="Futura Condensed"/>
                <a:cs typeface="Futura Condensed"/>
              </a:rPr>
              <a:t> (</a:t>
            </a:r>
            <a:r>
              <a:rPr lang="en-US" sz="1200" dirty="0" err="1" smtClean="0">
                <a:latin typeface="Futura Condensed"/>
                <a:cs typeface="Futura Condensed"/>
              </a:rPr>
              <a:t>experimentación</a:t>
            </a:r>
            <a:r>
              <a:rPr lang="en-US" sz="1200" dirty="0" smtClean="0">
                <a:latin typeface="Futura Condensed"/>
                <a:cs typeface="Futura Condensed"/>
              </a:rPr>
              <a:t> e </a:t>
            </a:r>
            <a:r>
              <a:rPr lang="en-US" sz="1200" dirty="0" err="1" smtClean="0">
                <a:latin typeface="Futura Condensed"/>
                <a:cs typeface="Futura Condensed"/>
              </a:rPr>
              <a:t>iteración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pruebas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depuración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reutilización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reinvención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abstracción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modularización</a:t>
            </a:r>
            <a:r>
              <a:rPr lang="en-US" sz="1200" dirty="0" smtClean="0">
                <a:latin typeface="Futura Condensed"/>
                <a:cs typeface="Futura Condensed"/>
              </a:rPr>
              <a:t>) </a:t>
            </a:r>
            <a:r>
              <a:rPr lang="en-US" sz="1200" dirty="0" err="1" smtClean="0">
                <a:latin typeface="Futura Condensed"/>
                <a:cs typeface="Futura Condensed"/>
              </a:rPr>
              <a:t>trabajando</a:t>
            </a:r>
            <a:r>
              <a:rPr lang="en-US" sz="1200" dirty="0" smtClean="0">
                <a:latin typeface="Futura Condensed"/>
                <a:cs typeface="Futura Condensed"/>
              </a:rPr>
              <a:t> en un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de un </a:t>
            </a:r>
            <a:r>
              <a:rPr lang="en-US" sz="1200" dirty="0" err="1" smtClean="0">
                <a:latin typeface="Futura Condensed"/>
                <a:cs typeface="Futura Condensed"/>
              </a:rPr>
              <a:t>juego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su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elección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007796" y="2832776"/>
            <a:ext cx="3307404" cy="2619485"/>
            <a:chOff x="3992282" y="2832776"/>
            <a:chExt cx="3307404" cy="2619485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212365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Laberinto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base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ejemplo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Maze </a:t>
              </a:r>
              <a:r>
                <a:rPr lang="en-US" sz="1200" dirty="0" smtClean="0">
                  <a:latin typeface="Futura Condensed"/>
                  <a:cs typeface="Futura Condensed"/>
                </a:rPr>
                <a:t/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>
                  <a:latin typeface="Futura Condensed"/>
                  <a:cs typeface="Futura Condensed"/>
                </a:rPr>
                <a:t>http://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/projects/</a:t>
              </a:r>
              <a:r>
                <a:rPr lang="en-US" sz="1200" dirty="0" smtClean="0">
                  <a:latin typeface="Futura Condensed"/>
                  <a:cs typeface="Futura Condensed"/>
                </a:rPr>
                <a:t>11414041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Pong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>
                  <a:latin typeface="Futura Condensed"/>
                  <a:cs typeface="Futura Condensed"/>
                </a:rPr>
                <a:t> base de </a:t>
              </a:r>
              <a:r>
                <a:rPr lang="en-US" sz="1200" spc="-20" dirty="0" err="1">
                  <a:latin typeface="Futura Condensed"/>
                  <a:cs typeface="Futura Condensed"/>
                </a:rPr>
                <a:t>ejemplo</a:t>
              </a:r>
              <a:r>
                <a:rPr lang="en-US" sz="1200" spc="-20" dirty="0">
                  <a:latin typeface="Futura Condensed"/>
                  <a:cs typeface="Futura Condensed"/>
                </a:rPr>
                <a:t>, Pong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r>
                <a:rPr lang="en-US" sz="1200" dirty="0">
                  <a:latin typeface="Futura Condensed"/>
                  <a:cs typeface="Futura Condensed"/>
                </a:rPr>
                <a:t>      </a:t>
              </a:r>
              <a:r>
                <a:rPr lang="en-US" sz="1200" dirty="0" smtClean="0">
                  <a:latin typeface="Futura Condensed"/>
                  <a:cs typeface="Futura Condensed"/>
                </a:rPr>
                <a:t>http://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/projects/</a:t>
              </a:r>
              <a:r>
                <a:rPr lang="en-US" sz="1200" dirty="0" smtClean="0">
                  <a:latin typeface="Futura Condensed"/>
                  <a:cs typeface="Futura Condensed"/>
                </a:rPr>
                <a:t>10128515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Desplazamiento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>
                  <a:latin typeface="Futura Condensed"/>
                  <a:cs typeface="Futura Condensed"/>
                </a:rPr>
                <a:t> base de </a:t>
              </a:r>
              <a:r>
                <a:rPr lang="en-US" sz="1200" spc="-20" dirty="0" err="1">
                  <a:latin typeface="Futura Condensed"/>
                  <a:cs typeface="Futura Condensed"/>
                </a:rPr>
                <a:t>ejemplo</a:t>
              </a:r>
              <a:r>
                <a:rPr lang="en-US" sz="1200" spc="-20" dirty="0">
                  <a:latin typeface="Futura Condensed"/>
                  <a:cs typeface="Futura Condensed"/>
                </a:rPr>
                <a:t>, Scrolling 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/>
              </a:r>
              <a:br>
                <a:rPr lang="en-US" sz="1200" spc="-2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://scratch.mit.edu/projects/</a:t>
              </a:r>
              <a:r>
                <a:rPr lang="en-US" sz="1200" dirty="0" smtClean="0">
                  <a:latin typeface="Futura Condensed"/>
                  <a:cs typeface="Futura Condensed"/>
                </a:rPr>
                <a:t>22162012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Games </a:t>
              </a:r>
              <a:r>
                <a:rPr lang="en-US" sz="1200" dirty="0">
                  <a:latin typeface="Futura Condensed"/>
                  <a:cs typeface="Futura Condensed"/>
                </a:rPr>
                <a:t/>
              </a:r>
              <a:br>
                <a:rPr lang="en-US" sz="1200" dirty="0">
                  <a:latin typeface="Futura Condensed"/>
                  <a:cs typeface="Futura Condensed"/>
                </a:rPr>
              </a:br>
              <a:r>
                <a:rPr lang="en-US" sz="1200" dirty="0">
                  <a:latin typeface="Futura Condensed"/>
                  <a:cs typeface="Futura Condensed"/>
                </a:rPr>
                <a:t>http://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</a:t>
              </a:r>
              <a:r>
                <a:rPr lang="en-US" sz="1200" dirty="0" smtClean="0">
                  <a:latin typeface="Futura Condensed"/>
                  <a:cs typeface="Futura Condensed"/>
                </a:rPr>
                <a:t>487504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4007796" y="5485903"/>
            <a:ext cx="3307404" cy="1142158"/>
            <a:chOff x="3992282" y="2832776"/>
            <a:chExt cx="3307404" cy="1142158"/>
          </a:xfrm>
        </p:grpSpPr>
        <p:sp>
          <p:nvSpPr>
            <p:cNvPr id="60" name="TextBox 59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ha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parecido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desafiante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propio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orgulloso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4007796" y="6678619"/>
            <a:ext cx="3307404" cy="741341"/>
            <a:chOff x="3992282" y="2832776"/>
            <a:chExt cx="3307404" cy="741341"/>
          </a:xfrm>
        </p:grpSpPr>
        <p:sp>
          <p:nvSpPr>
            <p:cNvPr id="64" name="TextBox 63"/>
            <p:cNvSpPr txBox="1"/>
            <p:nvPr/>
          </p:nvSpPr>
          <p:spPr>
            <a:xfrm>
              <a:off x="4089400" y="3297118"/>
              <a:ext cx="3117152" cy="276999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incluyen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condicionales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operadores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datos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54" name="TextBox 53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7" name="Straight Connector 66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70" name="Straight Connector 69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73" name="TextBox 72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75" name="Straight Connector 74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TextBox 78"/>
          <p:cNvSpPr txBox="1"/>
          <p:nvPr/>
        </p:nvSpPr>
        <p:spPr>
          <a:xfrm>
            <a:off x="551129" y="8142739"/>
            <a:ext cx="3231204" cy="1754327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Para </a:t>
            </a:r>
            <a:r>
              <a:rPr lang="en-US" sz="1200" dirty="0" err="1" smtClean="0">
                <a:latin typeface="Futura Condensed"/>
                <a:cs typeface="Futura Condensed"/>
              </a:rPr>
              <a:t>celebrar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compartir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juegos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creados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recomendamos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organizar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Día</a:t>
            </a:r>
            <a:r>
              <a:rPr lang="en-US" sz="1200" dirty="0" smtClean="0">
                <a:latin typeface="Futura Condensed"/>
                <a:cs typeface="Futura Condensed"/>
              </a:rPr>
              <a:t> Arcade. Los </a:t>
            </a:r>
            <a:r>
              <a:rPr lang="en-US" sz="1200" dirty="0" err="1" smtClean="0">
                <a:latin typeface="Futura Condensed"/>
                <a:cs typeface="Futura Condensed"/>
              </a:rPr>
              <a:t>juegos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ponen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modo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visualización</a:t>
            </a:r>
            <a:r>
              <a:rPr lang="en-US" sz="1200" dirty="0" smtClean="0">
                <a:latin typeface="Futura Condensed"/>
                <a:cs typeface="Futura Condensed"/>
              </a:rPr>
              <a:t> y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van </a:t>
            </a:r>
            <a:r>
              <a:rPr lang="en-US" sz="1200" dirty="0" err="1" smtClean="0">
                <a:latin typeface="Futura Condensed"/>
                <a:cs typeface="Futura Condensed"/>
              </a:rPr>
              <a:t>paseando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el aula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jugar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creaciones</a:t>
            </a:r>
            <a:r>
              <a:rPr lang="en-US" sz="1200" dirty="0" smtClean="0">
                <a:latin typeface="Futura Condensed"/>
                <a:cs typeface="Futura Condensed"/>
              </a:rPr>
              <a:t> de los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El </a:t>
            </a:r>
            <a:r>
              <a:rPr lang="en-US" sz="1200" dirty="0" err="1" smtClean="0">
                <a:latin typeface="Futura Condensed"/>
                <a:cs typeface="Futura Condensed"/>
              </a:rPr>
              <a:t>juego</a:t>
            </a:r>
            <a:r>
              <a:rPr lang="en-US" sz="1200" dirty="0" smtClean="0">
                <a:latin typeface="Futura Condensed"/>
                <a:cs typeface="Futura Condensed"/>
              </a:rPr>
              <a:t> Scrolling o </a:t>
            </a:r>
            <a:r>
              <a:rPr lang="en-US" sz="1200" dirty="0" err="1" smtClean="0">
                <a:latin typeface="Futura Condensed"/>
                <a:cs typeface="Futura Condensed"/>
              </a:rPr>
              <a:t>Desplazamiento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introduce los clones. </a:t>
            </a:r>
            <a:r>
              <a:rPr lang="en-US" sz="1200" dirty="0" err="1" smtClean="0">
                <a:latin typeface="Futura Condensed"/>
                <a:cs typeface="Futura Condensed"/>
              </a:rPr>
              <a:t>Puedes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utilizar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ficha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unidad</a:t>
            </a:r>
            <a:r>
              <a:rPr lang="en-US" sz="1200" dirty="0" smtClean="0">
                <a:latin typeface="Futura Condensed"/>
                <a:cs typeface="Futura Condensed"/>
              </a:rPr>
              <a:t> 5 </a:t>
            </a:r>
            <a:r>
              <a:rPr lang="en-US" sz="1200" dirty="0" err="1" smtClean="0">
                <a:latin typeface="Futura Condensed"/>
                <a:cs typeface="Futura Condensed"/>
              </a:rPr>
              <a:t>Opciones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Avanzadas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conozcan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funcionan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de clones. 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2527923" y="169242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45–60 MINUTOS</a:t>
            </a:r>
          </a:p>
        </p:txBody>
      </p:sp>
      <p:pic>
        <p:nvPicPr>
          <p:cNvPr id="81" name="Picture 80" descr="clock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0"/>
          <a:stretch/>
        </p:blipFill>
        <p:spPr>
          <a:xfrm>
            <a:off x="2270913" y="1808284"/>
            <a:ext cx="324746" cy="267915"/>
          </a:xfrm>
          <a:prstGeom prst="rect">
            <a:avLst/>
          </a:prstGeom>
        </p:spPr>
      </p:pic>
      <p:grpSp>
        <p:nvGrpSpPr>
          <p:cNvPr id="82" name="Group 81"/>
          <p:cNvGrpSpPr/>
          <p:nvPr/>
        </p:nvGrpSpPr>
        <p:grpSpPr>
          <a:xfrm>
            <a:off x="3661944" y="794340"/>
            <a:ext cx="442062" cy="1123360"/>
            <a:chOff x="2853673" y="794340"/>
            <a:chExt cx="442062" cy="1123360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/>
          <p:cNvSpPr txBox="1"/>
          <p:nvPr/>
        </p:nvSpPr>
        <p:spPr>
          <a:xfrm>
            <a:off x="1200438" y="760747"/>
            <a:ext cx="2682537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00" dirty="0" smtClean="0">
                <a:latin typeface="Futura Condensed"/>
                <a:cs typeface="Futura Condensed"/>
              </a:rPr>
              <a:t>JUEGOS BÁSICOS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76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551130" y="0"/>
            <a:ext cx="493776" cy="2791968"/>
            <a:chOff x="551130" y="0"/>
            <a:chExt cx="493776" cy="2791968"/>
          </a:xfrm>
        </p:grpSpPr>
        <p:pic>
          <p:nvPicPr>
            <p:cNvPr id="46" name="Picture 45" descr="Unit4activitie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 rot="5400000">
              <a:off x="-422952" y="987466"/>
              <a:ext cx="2436596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4 -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0493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17 at 7.59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597" y="760792"/>
            <a:ext cx="3700480" cy="275129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9" name="Group 128"/>
          <p:cNvGrpSpPr/>
          <p:nvPr/>
        </p:nvGrpSpPr>
        <p:grpSpPr>
          <a:xfrm>
            <a:off x="444500" y="584761"/>
            <a:ext cx="2828642" cy="2641978"/>
            <a:chOff x="444500" y="543979"/>
            <a:chExt cx="2828642" cy="2641978"/>
          </a:xfrm>
        </p:grpSpPr>
        <p:grpSp>
          <p:nvGrpSpPr>
            <p:cNvPr id="30" name="Group 29"/>
            <p:cNvGrpSpPr/>
            <p:nvPr/>
          </p:nvGrpSpPr>
          <p:grpSpPr>
            <a:xfrm>
              <a:off x="444500" y="543979"/>
              <a:ext cx="2828642" cy="2641978"/>
              <a:chOff x="444500" y="543979"/>
              <a:chExt cx="2828642" cy="2641978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444500" y="1485073"/>
                <a:ext cx="2348507" cy="1700884"/>
                <a:chOff x="519774" y="1504660"/>
                <a:chExt cx="2348507" cy="1700884"/>
              </a:xfrm>
            </p:grpSpPr>
            <p:sp>
              <p:nvSpPr>
                <p:cNvPr id="10" name="TextBox 9"/>
                <p:cNvSpPr txBox="1"/>
                <p:nvPr/>
              </p:nvSpPr>
              <p:spPr>
                <a:xfrm>
                  <a:off x="613831" y="1504660"/>
                  <a:ext cx="2159001" cy="553998"/>
                </a:xfrm>
                <a:prstGeom prst="rect">
                  <a:avLst/>
                </a:prstGeom>
                <a:noFill/>
                <a:ln w="6350" cmpd="sng">
                  <a:solidFill>
                    <a:schemeClr val="tx1"/>
                  </a:solidFill>
                  <a:prstDash val="dash"/>
                </a:ln>
              </p:spPr>
              <p:txBody>
                <a:bodyPr wrap="square" tIns="91440" bIns="91440" rtlCol="0" anchor="ctr" anchorCtr="0">
                  <a:spAutoFit/>
                </a:bodyPr>
                <a:lstStyle/>
                <a:p>
                  <a:pPr algn="just"/>
                  <a:r>
                    <a:rPr lang="en-US" sz="1200" dirty="0" smtClean="0">
                      <a:latin typeface="Futura Condensed"/>
                      <a:cs typeface="Futura Condensed"/>
                    </a:rPr>
                    <a:t>¿CÓMO PUEDES USAR SCRATCH PARA CREAR UN JUEGO INTERACTIVO?</a:t>
                  </a:r>
                  <a:endParaRPr lang="en-US" sz="1200" dirty="0">
                    <a:latin typeface="Futura Condensed"/>
                    <a:cs typeface="Futura Condensed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519774" y="2189881"/>
                  <a:ext cx="2348507" cy="101566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US" sz="1200" dirty="0" smtClean="0">
                      <a:latin typeface="Futura Condensed"/>
                      <a:cs typeface="Futura Condensed"/>
                    </a:rPr>
                    <a:t>En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este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proyecto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crearás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un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juego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. Este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juego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incluye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interacciones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entre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objetos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, un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marcador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y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niveles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. El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objetivo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es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llevar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al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personaje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desde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el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comienzo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del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laberinto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hasta el final sin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tocar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las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200" dirty="0" err="1" smtClean="0">
                      <a:latin typeface="Futura Condensed"/>
                      <a:cs typeface="Futura Condensed"/>
                    </a:rPr>
                    <a:t>paredes</a:t>
                  </a:r>
                  <a:r>
                    <a:rPr lang="en-US" sz="1200" dirty="0" smtClean="0">
                      <a:latin typeface="Futura Condensed"/>
                      <a:cs typeface="Futura Condensed"/>
                    </a:rPr>
                    <a:t>.</a:t>
                  </a:r>
                  <a:endParaRPr lang="en-US" sz="1200" dirty="0">
                    <a:latin typeface="Futura Condensed"/>
                    <a:cs typeface="Futura Condensed"/>
                  </a:endParaRPr>
                </a:p>
              </p:txBody>
            </p:sp>
          </p:grpSp>
          <p:sp>
            <p:nvSpPr>
              <p:cNvPr id="41" name="TextBox 40"/>
              <p:cNvSpPr txBox="1"/>
              <p:nvPr/>
            </p:nvSpPr>
            <p:spPr>
              <a:xfrm>
                <a:off x="457200" y="543979"/>
                <a:ext cx="2815942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5400" dirty="0" smtClean="0">
                    <a:latin typeface="Futura Condensed"/>
                    <a:cs typeface="Futura Condensed"/>
                  </a:rPr>
                  <a:t>LABERINTO</a:t>
                </a:r>
              </a:p>
            </p:txBody>
          </p:sp>
        </p:grpSp>
        <p:cxnSp>
          <p:nvCxnSpPr>
            <p:cNvPr id="49" name="Straight Arrow Connector 48"/>
            <p:cNvCxnSpPr/>
            <p:nvPr/>
          </p:nvCxnSpPr>
          <p:spPr>
            <a:xfrm>
              <a:off x="2499857" y="3034807"/>
              <a:ext cx="722486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5380715" y="7673819"/>
            <a:ext cx="287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Futura Condensed"/>
                <a:cs typeface="Futura Condensed"/>
              </a:rPr>
              <a:t>¿HAS ACABADO?</a:t>
            </a:r>
            <a:endParaRPr lang="en-US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135956" y="7894426"/>
            <a:ext cx="287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Futura Condensed"/>
                <a:cs typeface="Futura Condensed"/>
              </a:rPr>
              <a:t>¿HAS ACABADO?</a:t>
            </a:r>
            <a:endParaRPr lang="en-US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1" y="7871074"/>
            <a:ext cx="7772400" cy="532604"/>
            <a:chOff x="-1" y="7871074"/>
            <a:chExt cx="7772400" cy="532604"/>
          </a:xfrm>
        </p:grpSpPr>
        <p:sp>
          <p:nvSpPr>
            <p:cNvPr id="39" name="Rectangle 38"/>
            <p:cNvSpPr/>
            <p:nvPr/>
          </p:nvSpPr>
          <p:spPr>
            <a:xfrm>
              <a:off x="0" y="7871074"/>
              <a:ext cx="7772399" cy="410457"/>
            </a:xfrm>
            <a:prstGeom prst="rect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Diamond 39"/>
            <p:cNvSpPr/>
            <p:nvPr/>
          </p:nvSpPr>
          <p:spPr>
            <a:xfrm>
              <a:off x="2499857" y="8077594"/>
              <a:ext cx="381000" cy="326084"/>
            </a:xfrm>
            <a:prstGeom prst="diamond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iamond 41"/>
            <p:cNvSpPr/>
            <p:nvPr/>
          </p:nvSpPr>
          <p:spPr>
            <a:xfrm>
              <a:off x="6386056" y="8066025"/>
              <a:ext cx="381000" cy="326084"/>
            </a:xfrm>
            <a:prstGeom prst="diamond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-1" y="7879206"/>
              <a:ext cx="5486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BLOQUES CON LOS QUE JUGAR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486405" y="7884634"/>
              <a:ext cx="2285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¿HAS ACABADO?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cxnSp>
        <p:nvCxnSpPr>
          <p:cNvPr id="61" name="Straight Connector 60"/>
          <p:cNvCxnSpPr/>
          <p:nvPr/>
        </p:nvCxnSpPr>
        <p:spPr>
          <a:xfrm>
            <a:off x="548640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428357" y="3857808"/>
            <a:ext cx="2969349" cy="1418423"/>
            <a:chOff x="441661" y="3857808"/>
            <a:chExt cx="2969349" cy="1418423"/>
          </a:xfrm>
        </p:grpSpPr>
        <p:sp>
          <p:nvSpPr>
            <p:cNvPr id="50" name="TextBox 49"/>
            <p:cNvSpPr txBox="1"/>
            <p:nvPr/>
          </p:nvSpPr>
          <p:spPr>
            <a:xfrm>
              <a:off x="457804" y="3857808"/>
              <a:ext cx="2953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COMIENZA POR AQUÍ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41661" y="4194252"/>
              <a:ext cx="2885167" cy="1081979"/>
              <a:chOff x="499401" y="4194252"/>
              <a:chExt cx="2885167" cy="1081979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99401" y="4232868"/>
                <a:ext cx="2885167" cy="1043363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Dibuja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fondo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utilizando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colores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distintos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las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peredes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marca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del final del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laberinto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Añade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personaje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smtClean="0">
                    <a:latin typeface="Futura Condensed"/>
                    <a:cs typeface="Futura Condensed"/>
                  </a:rPr>
                  <a:t>¡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Haz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juego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interactivo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!</a:t>
                </a: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 flipV="1">
                <a:off x="606263" y="4194252"/>
                <a:ext cx="2717679" cy="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1" name="Group 160"/>
          <p:cNvGrpSpPr/>
          <p:nvPr/>
        </p:nvGrpSpPr>
        <p:grpSpPr>
          <a:xfrm>
            <a:off x="2191648" y="5141334"/>
            <a:ext cx="1627805" cy="739090"/>
            <a:chOff x="2191648" y="5123856"/>
            <a:chExt cx="1627805" cy="739090"/>
          </a:xfrm>
        </p:grpSpPr>
        <p:cxnSp>
          <p:nvCxnSpPr>
            <p:cNvPr id="153" name="Straight Arrow Connector 152"/>
            <p:cNvCxnSpPr/>
            <p:nvPr/>
          </p:nvCxnSpPr>
          <p:spPr>
            <a:xfrm>
              <a:off x="2191648" y="5128956"/>
              <a:ext cx="1206057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0" name="Group 159"/>
            <p:cNvGrpSpPr/>
            <p:nvPr/>
          </p:nvGrpSpPr>
          <p:grpSpPr>
            <a:xfrm>
              <a:off x="3387708" y="5123856"/>
              <a:ext cx="431745" cy="739090"/>
              <a:chOff x="3392809" y="4466170"/>
              <a:chExt cx="316364" cy="1388957"/>
            </a:xfrm>
          </p:grpSpPr>
          <p:cxnSp>
            <p:nvCxnSpPr>
              <p:cNvPr id="150" name="Straight Arrow Connector 149"/>
              <p:cNvCxnSpPr/>
              <p:nvPr/>
            </p:nvCxnSpPr>
            <p:spPr>
              <a:xfrm>
                <a:off x="3394399" y="4466170"/>
                <a:ext cx="0" cy="138895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150"/>
              <p:cNvCxnSpPr/>
              <p:nvPr/>
            </p:nvCxnSpPr>
            <p:spPr>
              <a:xfrm>
                <a:off x="3394399" y="4884052"/>
                <a:ext cx="314774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Arrow Connector 156"/>
              <p:cNvCxnSpPr/>
              <p:nvPr/>
            </p:nvCxnSpPr>
            <p:spPr>
              <a:xfrm flipV="1">
                <a:off x="3392809" y="5847646"/>
                <a:ext cx="314774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63" name="Straight Arrow Connector 162"/>
          <p:cNvCxnSpPr/>
          <p:nvPr/>
        </p:nvCxnSpPr>
        <p:spPr>
          <a:xfrm>
            <a:off x="2696457" y="4675463"/>
            <a:ext cx="936942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>
            <a:off x="3633399" y="3643297"/>
            <a:ext cx="0" cy="1037992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>
            <a:off x="3633399" y="3643297"/>
            <a:ext cx="3417012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headEnd type="none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3" name="Group 192"/>
          <p:cNvGrpSpPr/>
          <p:nvPr/>
        </p:nvGrpSpPr>
        <p:grpSpPr>
          <a:xfrm>
            <a:off x="457200" y="5857618"/>
            <a:ext cx="2795698" cy="1821791"/>
            <a:chOff x="3992282" y="2830659"/>
            <a:chExt cx="3307404" cy="2076830"/>
          </a:xfrm>
        </p:grpSpPr>
        <p:sp>
          <p:nvSpPr>
            <p:cNvPr id="194" name="TextBox 193"/>
            <p:cNvSpPr txBox="1"/>
            <p:nvPr/>
          </p:nvSpPr>
          <p:spPr>
            <a:xfrm>
              <a:off x="4089400" y="3328604"/>
              <a:ext cx="3210286" cy="1578885"/>
            </a:xfrm>
            <a:prstGeom prst="rect">
              <a:avLst/>
            </a:prstGeom>
            <a:noFill/>
            <a:ln w="6350" cmpd="sng">
              <a:solidFill>
                <a:srgbClr val="00000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¡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múltiples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niveles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</a:t>
              </a:r>
              <a:r>
                <a:rPr lang="en-US" sz="1200" dirty="0" smtClean="0">
                  <a:latin typeface="Futura Condensed"/>
                  <a:cs typeface="Futura Condensed"/>
                </a:rPr>
                <a:t>!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Esto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consigue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haciendo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uso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fondos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fondos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pasar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siguiente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nivel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¡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variable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mantener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marcador</a:t>
              </a:r>
              <a:r>
                <a:rPr lang="en-US" sz="1200" dirty="0" smtClean="0">
                  <a:latin typeface="Futura Condensed"/>
                  <a:cs typeface="Futura Condensed"/>
                </a:rPr>
                <a:t>!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¡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Experimenta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cronómetro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reto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laberinto</a:t>
              </a:r>
              <a:r>
                <a:rPr lang="en-US" sz="1200" dirty="0" smtClean="0">
                  <a:latin typeface="Futura Condensed"/>
                  <a:cs typeface="Futura Condensed"/>
                </a:rPr>
                <a:t>!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3992282" y="2830659"/>
              <a:ext cx="3307404" cy="385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COSAS QUE PROBAR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96" name="Straight Connector 195"/>
            <p:cNvCxnSpPr/>
            <p:nvPr/>
          </p:nvCxnSpPr>
          <p:spPr>
            <a:xfrm flipV="1">
              <a:off x="4089400" y="3169213"/>
              <a:ext cx="3210286" cy="294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7" name="TextBox 196"/>
          <p:cNvSpPr txBox="1"/>
          <p:nvPr/>
        </p:nvSpPr>
        <p:spPr>
          <a:xfrm>
            <a:off x="5690527" y="8522432"/>
            <a:ext cx="1778000" cy="1369606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Games:</a:t>
            </a:r>
            <a:r>
              <a:rPr lang="en-US" sz="1200" kern="1100" spc="-2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kern="1100" spc="-2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http://scratch.mit.edu/studios/487504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Intercambia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explicaos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mutuamente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vuestras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creaciones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</p:txBody>
      </p:sp>
      <p:grpSp>
        <p:nvGrpSpPr>
          <p:cNvPr id="23" name="Agrupar 22"/>
          <p:cNvGrpSpPr/>
          <p:nvPr/>
        </p:nvGrpSpPr>
        <p:grpSpPr>
          <a:xfrm>
            <a:off x="3787582" y="5550710"/>
            <a:ext cx="1671239" cy="908085"/>
            <a:chOff x="3787582" y="5550710"/>
            <a:chExt cx="1671239" cy="908085"/>
          </a:xfrm>
        </p:grpSpPr>
        <p:pic>
          <p:nvPicPr>
            <p:cNvPr id="8" name="Imagen 7" descr="81-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0447" y="5550710"/>
              <a:ext cx="944612" cy="574981"/>
            </a:xfrm>
            <a:prstGeom prst="rect">
              <a:avLst/>
            </a:prstGeom>
          </p:spPr>
        </p:pic>
        <p:sp>
          <p:nvSpPr>
            <p:cNvPr id="124" name="TextBox 123"/>
            <p:cNvSpPr txBox="1"/>
            <p:nvPr/>
          </p:nvSpPr>
          <p:spPr>
            <a:xfrm>
              <a:off x="3787582" y="6058685"/>
              <a:ext cx="16712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latin typeface="Futura Condensed"/>
                  <a:cs typeface="Futura Condensed"/>
                </a:rPr>
                <a:t>Este le dice a </a:t>
              </a:r>
              <a:r>
                <a:rPr lang="en-US" sz="10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000" dirty="0" smtClean="0">
                  <a:latin typeface="Futura Condensed"/>
                  <a:cs typeface="Futura Condensed"/>
                </a:rPr>
                <a:t> </a:t>
              </a:r>
              <a:r>
                <a:rPr lang="en-US" sz="1000" dirty="0" err="1" smtClean="0">
                  <a:latin typeface="Futura Condensed"/>
                  <a:cs typeface="Futura Condensed"/>
                </a:rPr>
                <a:t>objeto</a:t>
              </a:r>
              <a:r>
                <a:rPr lang="en-US" sz="1000" dirty="0" smtClean="0">
                  <a:latin typeface="Futura Condensed"/>
                  <a:cs typeface="Futura Condensed"/>
                </a:rPr>
                <a:t> </a:t>
              </a:r>
              <a:r>
                <a:rPr lang="en-US" sz="1000" dirty="0" err="1" smtClean="0">
                  <a:latin typeface="Futura Condensed"/>
                  <a:cs typeface="Futura Condensed"/>
                </a:rPr>
                <a:t>dónde</a:t>
              </a:r>
              <a:r>
                <a:rPr lang="en-US" sz="1000" dirty="0" smtClean="0">
                  <a:latin typeface="Futura Condensed"/>
                  <a:cs typeface="Futura Condensed"/>
                </a:rPr>
                <a:t> </a:t>
              </a:r>
              <a:r>
                <a:rPr lang="en-US" sz="1000" dirty="0" err="1" smtClean="0">
                  <a:latin typeface="Futura Condensed"/>
                  <a:cs typeface="Futura Condensed"/>
                </a:rPr>
                <a:t>debe</a:t>
              </a:r>
              <a:r>
                <a:rPr lang="en-US" sz="1000" dirty="0" smtClean="0">
                  <a:latin typeface="Futura Condensed"/>
                  <a:cs typeface="Futura Condensed"/>
                </a:rPr>
                <a:t> </a:t>
              </a:r>
              <a:r>
                <a:rPr lang="en-US" sz="1000" dirty="0" err="1" smtClean="0">
                  <a:latin typeface="Futura Condensed"/>
                  <a:cs typeface="Futura Condensed"/>
                </a:rPr>
                <a:t>colocarse</a:t>
              </a:r>
              <a:r>
                <a:rPr lang="en-US" sz="1000" dirty="0" smtClean="0">
                  <a:latin typeface="Futura Condensed"/>
                  <a:cs typeface="Futura Condensed"/>
                </a:rPr>
                <a:t> al </a:t>
              </a:r>
              <a:r>
                <a:rPr lang="en-US" sz="1000" dirty="0" err="1" smtClean="0">
                  <a:latin typeface="Futura Condensed"/>
                  <a:cs typeface="Futura Condensed"/>
                </a:rPr>
                <a:t>comenzar</a:t>
              </a:r>
              <a:endParaRPr lang="en-US" sz="1000" dirty="0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1560231" y="443435"/>
            <a:ext cx="1662109" cy="1336089"/>
            <a:chOff x="1560231" y="443435"/>
            <a:chExt cx="1662109" cy="1336089"/>
          </a:xfrm>
        </p:grpSpPr>
        <p:grpSp>
          <p:nvGrpSpPr>
            <p:cNvPr id="72" name="Group 71"/>
            <p:cNvGrpSpPr/>
            <p:nvPr/>
          </p:nvGrpSpPr>
          <p:grpSpPr>
            <a:xfrm>
              <a:off x="1560231" y="443435"/>
              <a:ext cx="1662109" cy="1336089"/>
              <a:chOff x="1558552" y="4643960"/>
              <a:chExt cx="1004585" cy="656327"/>
            </a:xfrm>
          </p:grpSpPr>
          <p:cxnSp>
            <p:nvCxnSpPr>
              <p:cNvPr id="75" name="Straight Arrow Connector 74"/>
              <p:cNvCxnSpPr/>
              <p:nvPr/>
            </p:nvCxnSpPr>
            <p:spPr>
              <a:xfrm>
                <a:off x="1558552" y="4646880"/>
                <a:ext cx="1004584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3" name="Straight Arrow Connector 72"/>
            <p:cNvCxnSpPr/>
            <p:nvPr/>
          </p:nvCxnSpPr>
          <p:spPr>
            <a:xfrm>
              <a:off x="1560231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7" name="Straight Arrow Connector 76"/>
          <p:cNvCxnSpPr/>
          <p:nvPr/>
        </p:nvCxnSpPr>
        <p:spPr>
          <a:xfrm flipV="1">
            <a:off x="7047474" y="3512090"/>
            <a:ext cx="0" cy="131208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Agrupar 4"/>
          <p:cNvGrpSpPr/>
          <p:nvPr/>
        </p:nvGrpSpPr>
        <p:grpSpPr>
          <a:xfrm>
            <a:off x="3783754" y="3691222"/>
            <a:ext cx="3602990" cy="1867052"/>
            <a:chOff x="3783754" y="3691222"/>
            <a:chExt cx="3602990" cy="1867052"/>
          </a:xfrm>
        </p:grpSpPr>
        <p:sp>
          <p:nvSpPr>
            <p:cNvPr id="31" name="TextBox 30"/>
            <p:cNvSpPr txBox="1"/>
            <p:nvPr/>
          </p:nvSpPr>
          <p:spPr>
            <a:xfrm>
              <a:off x="3783754" y="5158164"/>
              <a:ext cx="30248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 smtClean="0">
                  <a:latin typeface="Futura Condensed"/>
                  <a:cs typeface="Futura Condensed"/>
                </a:rPr>
                <a:t>Estos</a:t>
              </a:r>
              <a:r>
                <a:rPr lang="en-US" sz="1000" dirty="0" smtClean="0">
                  <a:latin typeface="Futura Condensed"/>
                  <a:cs typeface="Futura Condensed"/>
                </a:rPr>
                <a:t> </a:t>
              </a:r>
              <a:r>
                <a:rPr lang="en-US" sz="1000" dirty="0" err="1" smtClean="0">
                  <a:latin typeface="Futura Condensed"/>
                  <a:cs typeface="Futura Condensed"/>
                </a:rPr>
                <a:t>programas</a:t>
              </a:r>
              <a:r>
                <a:rPr lang="en-US" sz="1000" dirty="0" smtClean="0">
                  <a:latin typeface="Futura Condensed"/>
                  <a:cs typeface="Futura Condensed"/>
                </a:rPr>
                <a:t> </a:t>
              </a:r>
              <a:r>
                <a:rPr lang="en-US" sz="1000" dirty="0" err="1" smtClean="0">
                  <a:latin typeface="Futura Condensed"/>
                  <a:cs typeface="Futura Condensed"/>
                </a:rPr>
                <a:t>permiten</a:t>
              </a:r>
              <a:r>
                <a:rPr lang="en-US" sz="1000" dirty="0" smtClean="0">
                  <a:latin typeface="Futura Condensed"/>
                  <a:cs typeface="Futura Condensed"/>
                </a:rPr>
                <a:t> </a:t>
              </a:r>
              <a:r>
                <a:rPr lang="en-US" sz="10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000" dirty="0" smtClean="0">
                  <a:latin typeface="Futura Condensed"/>
                  <a:cs typeface="Futura Condensed"/>
                </a:rPr>
                <a:t> el </a:t>
              </a:r>
              <a:r>
                <a:rPr lang="en-US" sz="1000" dirty="0" err="1" smtClean="0">
                  <a:latin typeface="Futura Condensed"/>
                  <a:cs typeface="Futura Condensed"/>
                </a:rPr>
                <a:t>usuario</a:t>
              </a:r>
              <a:r>
                <a:rPr lang="en-US" sz="1000" dirty="0" smtClean="0">
                  <a:latin typeface="Futura Condensed"/>
                  <a:cs typeface="Futura Condensed"/>
                </a:rPr>
                <a:t> </a:t>
              </a:r>
              <a:r>
                <a:rPr lang="en-US" sz="1000" dirty="0" err="1" smtClean="0">
                  <a:latin typeface="Futura Condensed"/>
                  <a:cs typeface="Futura Condensed"/>
                </a:rPr>
                <a:t>controle</a:t>
              </a:r>
              <a:r>
                <a:rPr lang="en-US" sz="1000" dirty="0" smtClean="0">
                  <a:latin typeface="Futura Condensed"/>
                  <a:cs typeface="Futura Condensed"/>
                </a:rPr>
                <a:t> el </a:t>
              </a:r>
              <a:r>
                <a:rPr lang="en-US" sz="1000" dirty="0" err="1" smtClean="0">
                  <a:latin typeface="Futura Condensed"/>
                  <a:cs typeface="Futura Condensed"/>
                </a:rPr>
                <a:t>movimiento</a:t>
              </a:r>
              <a:r>
                <a:rPr lang="en-US" sz="1000" dirty="0" smtClean="0">
                  <a:latin typeface="Futura Condensed"/>
                  <a:cs typeface="Futura Condensed"/>
                </a:rPr>
                <a:t> del </a:t>
              </a:r>
              <a:r>
                <a:rPr lang="en-US" sz="1000" dirty="0" err="1" smtClean="0">
                  <a:latin typeface="Futura Condensed"/>
                  <a:cs typeface="Futura Condensed"/>
                </a:rPr>
                <a:t>objeto</a:t>
              </a:r>
              <a:r>
                <a:rPr lang="en-US" sz="100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000" dirty="0" err="1" smtClean="0">
                  <a:latin typeface="Futura Condensed"/>
                  <a:cs typeface="Futura Condensed"/>
                </a:rPr>
                <a:t>laberinto</a:t>
              </a:r>
              <a:r>
                <a:rPr lang="en-US" sz="1000" dirty="0" smtClean="0">
                  <a:latin typeface="Futura Condensed"/>
                  <a:cs typeface="Futura Condensed"/>
                </a:rPr>
                <a:t>.</a:t>
              </a:r>
              <a:endParaRPr lang="en-US" sz="1000" dirty="0"/>
            </a:p>
          </p:txBody>
        </p:sp>
        <p:pic>
          <p:nvPicPr>
            <p:cNvPr id="4" name="Imagen 3" descr="81-1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5405" y="3691222"/>
              <a:ext cx="3551339" cy="1550902"/>
            </a:xfrm>
            <a:prstGeom prst="rect">
              <a:avLst/>
            </a:prstGeom>
          </p:spPr>
        </p:pic>
      </p:grpSp>
      <p:sp>
        <p:nvSpPr>
          <p:cNvPr id="94" name="TextBox 93"/>
          <p:cNvSpPr txBox="1"/>
          <p:nvPr/>
        </p:nvSpPr>
        <p:spPr>
          <a:xfrm>
            <a:off x="3768703" y="7479096"/>
            <a:ext cx="1738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Futura Condensed"/>
                <a:cs typeface="Futura Condensed"/>
              </a:rPr>
              <a:t>Este </a:t>
            </a:r>
            <a:r>
              <a:rPr lang="en-US" sz="1000" dirty="0" err="1" smtClean="0">
                <a:latin typeface="Futura Condensed"/>
                <a:cs typeface="Futura Condensed"/>
              </a:rPr>
              <a:t>provoca</a:t>
            </a:r>
            <a:r>
              <a:rPr lang="en-US" sz="1000" dirty="0" smtClean="0">
                <a:latin typeface="Futura Condensed"/>
                <a:cs typeface="Futura Condensed"/>
              </a:rPr>
              <a:t> </a:t>
            </a:r>
            <a:r>
              <a:rPr lang="en-US" sz="1000" dirty="0" err="1" smtClean="0">
                <a:latin typeface="Futura Condensed"/>
                <a:cs typeface="Futura Condensed"/>
              </a:rPr>
              <a:t>que</a:t>
            </a:r>
            <a:r>
              <a:rPr lang="en-US" sz="1000" dirty="0" smtClean="0">
                <a:latin typeface="Futura Condensed"/>
                <a:cs typeface="Futura Condensed"/>
              </a:rPr>
              <a:t> </a:t>
            </a:r>
            <a:r>
              <a:rPr lang="en-US" sz="1000" dirty="0" err="1" smtClean="0">
                <a:latin typeface="Futura Condensed"/>
                <a:cs typeface="Futura Condensed"/>
              </a:rPr>
              <a:t>tu</a:t>
            </a:r>
            <a:r>
              <a:rPr lang="en-US" sz="1000" dirty="0" smtClean="0">
                <a:latin typeface="Futura Condensed"/>
                <a:cs typeface="Futura Condensed"/>
              </a:rPr>
              <a:t> </a:t>
            </a:r>
            <a:r>
              <a:rPr lang="en-US" sz="1000" dirty="0" err="1" smtClean="0">
                <a:latin typeface="Futura Condensed"/>
                <a:cs typeface="Futura Condensed"/>
              </a:rPr>
              <a:t>objeto</a:t>
            </a:r>
            <a:r>
              <a:rPr lang="en-US" sz="1000" dirty="0" smtClean="0">
                <a:latin typeface="Futura Condensed"/>
                <a:cs typeface="Futura Condensed"/>
              </a:rPr>
              <a:t> </a:t>
            </a:r>
            <a:r>
              <a:rPr lang="en-US" sz="1000" dirty="0" err="1" smtClean="0">
                <a:latin typeface="Futura Condensed"/>
                <a:cs typeface="Futura Condensed"/>
              </a:rPr>
              <a:t>rebote</a:t>
            </a:r>
            <a:r>
              <a:rPr lang="en-US" sz="1000" dirty="0" smtClean="0">
                <a:latin typeface="Futura Condensed"/>
                <a:cs typeface="Futura Condensed"/>
              </a:rPr>
              <a:t> al </a:t>
            </a:r>
            <a:r>
              <a:rPr lang="en-US" sz="1000" dirty="0" err="1" smtClean="0">
                <a:latin typeface="Futura Condensed"/>
                <a:cs typeface="Futura Condensed"/>
              </a:rPr>
              <a:t>tocar</a:t>
            </a:r>
            <a:r>
              <a:rPr lang="en-US" sz="1000" dirty="0" smtClean="0">
                <a:latin typeface="Futura Condensed"/>
                <a:cs typeface="Futura Condensed"/>
              </a:rPr>
              <a:t> </a:t>
            </a:r>
            <a:r>
              <a:rPr lang="en-US" sz="1000" dirty="0" err="1" smtClean="0">
                <a:latin typeface="Futura Condensed"/>
                <a:cs typeface="Futura Condensed"/>
              </a:rPr>
              <a:t>las</a:t>
            </a:r>
            <a:r>
              <a:rPr lang="en-US" sz="1000" dirty="0" smtClean="0">
                <a:latin typeface="Futura Condensed"/>
                <a:cs typeface="Futura Condensed"/>
              </a:rPr>
              <a:t> </a:t>
            </a:r>
            <a:r>
              <a:rPr lang="en-US" sz="1000" dirty="0" err="1" smtClean="0">
                <a:latin typeface="Futura Condensed"/>
                <a:cs typeface="Futura Condensed"/>
              </a:rPr>
              <a:t>paredes</a:t>
            </a:r>
            <a:r>
              <a:rPr lang="en-US" sz="1000" dirty="0" smtClean="0">
                <a:latin typeface="Futura Condensed"/>
                <a:cs typeface="Futura Condensed"/>
              </a:rPr>
              <a:t> </a:t>
            </a:r>
            <a:r>
              <a:rPr lang="en-US" sz="1000" dirty="0" err="1" smtClean="0">
                <a:latin typeface="Futura Condensed"/>
                <a:cs typeface="Futura Condensed"/>
              </a:rPr>
              <a:t>azules</a:t>
            </a:r>
            <a:endParaRPr lang="en-US" sz="1000" dirty="0"/>
          </a:p>
        </p:txBody>
      </p:sp>
      <p:sp>
        <p:nvSpPr>
          <p:cNvPr id="81" name="TextBox 80"/>
          <p:cNvSpPr txBox="1"/>
          <p:nvPr/>
        </p:nvSpPr>
        <p:spPr>
          <a:xfrm>
            <a:off x="5550436" y="7476162"/>
            <a:ext cx="1671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Futura Condensed"/>
                <a:cs typeface="Futura Condensed"/>
              </a:rPr>
              <a:t>Este </a:t>
            </a:r>
            <a:r>
              <a:rPr lang="en-US" sz="1000" dirty="0" err="1" smtClean="0">
                <a:latin typeface="Futura Condensed"/>
                <a:cs typeface="Futura Condensed"/>
              </a:rPr>
              <a:t>detecta</a:t>
            </a:r>
            <a:r>
              <a:rPr lang="en-US" sz="1000" dirty="0" smtClean="0">
                <a:latin typeface="Futura Condensed"/>
                <a:cs typeface="Futura Condensed"/>
              </a:rPr>
              <a:t> </a:t>
            </a:r>
            <a:r>
              <a:rPr lang="en-US" sz="1000" dirty="0" err="1" smtClean="0">
                <a:latin typeface="Futura Condensed"/>
                <a:cs typeface="Futura Condensed"/>
              </a:rPr>
              <a:t>que</a:t>
            </a:r>
            <a:r>
              <a:rPr lang="en-US" sz="1000" dirty="0" smtClean="0">
                <a:latin typeface="Futura Condensed"/>
                <a:cs typeface="Futura Condensed"/>
              </a:rPr>
              <a:t> se ha </a:t>
            </a:r>
            <a:r>
              <a:rPr lang="en-US" sz="1000" dirty="0" err="1" smtClean="0">
                <a:latin typeface="Futura Condensed"/>
                <a:cs typeface="Futura Condensed"/>
              </a:rPr>
              <a:t>llegado</a:t>
            </a:r>
            <a:r>
              <a:rPr lang="en-US" sz="1000" dirty="0" smtClean="0">
                <a:latin typeface="Futura Condensed"/>
                <a:cs typeface="Futura Condensed"/>
              </a:rPr>
              <a:t> al final del </a:t>
            </a:r>
            <a:r>
              <a:rPr lang="en-US" sz="1000" dirty="0" err="1" smtClean="0">
                <a:latin typeface="Futura Condensed"/>
                <a:cs typeface="Futura Condensed"/>
              </a:rPr>
              <a:t>laberinto</a:t>
            </a:r>
            <a:endParaRPr lang="en-US" sz="1000" dirty="0"/>
          </a:p>
        </p:txBody>
      </p:sp>
      <p:pic>
        <p:nvPicPr>
          <p:cNvPr id="12" name="Imagen 11" descr="81-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133" y="6459961"/>
            <a:ext cx="1792120" cy="1065945"/>
          </a:xfrm>
          <a:prstGeom prst="rect">
            <a:avLst/>
          </a:prstGeom>
        </p:spPr>
      </p:pic>
      <p:pic>
        <p:nvPicPr>
          <p:cNvPr id="28" name="Imagen 27" descr="Captura de pantalla 2014-11-20 a la(s) 17.29.3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8" y="8466470"/>
            <a:ext cx="5380715" cy="143344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7253" y="6458794"/>
            <a:ext cx="1674052" cy="106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393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287" y="5447244"/>
            <a:ext cx="1763538" cy="130697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934" y="5448500"/>
            <a:ext cx="2379911" cy="1861366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457200" y="590145"/>
            <a:ext cx="2815942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Futura Condensed"/>
                <a:cs typeface="Futura Condensed"/>
              </a:rPr>
              <a:t>PONG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80715" y="7673819"/>
            <a:ext cx="287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Futura Condensed"/>
                <a:cs typeface="Futura Condensed"/>
              </a:rPr>
              <a:t>¿HAS ACABADO?</a:t>
            </a:r>
            <a:endParaRPr lang="en-US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135956" y="7894426"/>
            <a:ext cx="287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Futura Condensed"/>
                <a:cs typeface="Futura Condensed"/>
              </a:rPr>
              <a:t>¿HAS ACABADO?</a:t>
            </a:r>
            <a:endParaRPr lang="en-US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548640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428357" y="3857808"/>
            <a:ext cx="2969349" cy="1418423"/>
            <a:chOff x="441661" y="3857808"/>
            <a:chExt cx="2969349" cy="1418423"/>
          </a:xfrm>
        </p:grpSpPr>
        <p:sp>
          <p:nvSpPr>
            <p:cNvPr id="50" name="TextBox 49"/>
            <p:cNvSpPr txBox="1"/>
            <p:nvPr/>
          </p:nvSpPr>
          <p:spPr>
            <a:xfrm>
              <a:off x="457804" y="3857808"/>
              <a:ext cx="2953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COMIENZA POR AQUÍ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41661" y="4194252"/>
              <a:ext cx="2885167" cy="1081979"/>
              <a:chOff x="499401" y="4194252"/>
              <a:chExt cx="2885167" cy="1081979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99401" y="4232868"/>
                <a:ext cx="2885167" cy="1043363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Crea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objetos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: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base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controlará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usuario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pelota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con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se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jugará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Haz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la base sea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interactiva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smtClean="0">
                    <a:latin typeface="Futura Condensed"/>
                    <a:cs typeface="Futura Condensed"/>
                  </a:rPr>
                  <a:t>¡Dale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vida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juego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!</a:t>
                </a: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 flipV="1">
                <a:off x="606263" y="4194252"/>
                <a:ext cx="2717679" cy="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4" name="TextBox 123"/>
          <p:cNvSpPr txBox="1"/>
          <p:nvPr/>
        </p:nvSpPr>
        <p:spPr>
          <a:xfrm>
            <a:off x="3791517" y="7339883"/>
            <a:ext cx="33667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Futura Condensed"/>
                <a:cs typeface="Futura Condensed"/>
              </a:rPr>
              <a:t>Este </a:t>
            </a:r>
            <a:r>
              <a:rPr lang="en-US" sz="1000" dirty="0" err="1" smtClean="0">
                <a:latin typeface="Futura Condensed"/>
                <a:cs typeface="Futura Condensed"/>
              </a:rPr>
              <a:t>programa</a:t>
            </a:r>
            <a:r>
              <a:rPr lang="en-US" sz="1000" dirty="0" smtClean="0">
                <a:latin typeface="Futura Condensed"/>
                <a:cs typeface="Futura Condensed"/>
              </a:rPr>
              <a:t> </a:t>
            </a:r>
            <a:r>
              <a:rPr lang="en-US" sz="1000" dirty="0" err="1" smtClean="0">
                <a:latin typeface="Futura Condensed"/>
                <a:cs typeface="Futura Condensed"/>
              </a:rPr>
              <a:t>controla</a:t>
            </a:r>
            <a:r>
              <a:rPr lang="en-US" sz="1000" dirty="0" smtClean="0">
                <a:latin typeface="Futura Condensed"/>
                <a:cs typeface="Futura Condensed"/>
              </a:rPr>
              <a:t> la </a:t>
            </a:r>
            <a:r>
              <a:rPr lang="en-US" sz="1000" dirty="0" err="1" smtClean="0">
                <a:latin typeface="Futura Condensed"/>
                <a:cs typeface="Futura Condensed"/>
              </a:rPr>
              <a:t>pelota</a:t>
            </a:r>
            <a:r>
              <a:rPr lang="en-US" sz="1000" dirty="0" smtClean="0">
                <a:latin typeface="Futura Condensed"/>
                <a:cs typeface="Futura Condensed"/>
              </a:rPr>
              <a:t> – </a:t>
            </a:r>
            <a:r>
              <a:rPr lang="en-US" sz="1000" dirty="0" err="1" smtClean="0">
                <a:latin typeface="Futura Condensed"/>
                <a:cs typeface="Futura Condensed"/>
              </a:rPr>
              <a:t>si</a:t>
            </a:r>
            <a:r>
              <a:rPr lang="en-US" sz="1000" dirty="0" smtClean="0">
                <a:latin typeface="Futura Condensed"/>
                <a:cs typeface="Futura Condensed"/>
              </a:rPr>
              <a:t> </a:t>
            </a:r>
            <a:r>
              <a:rPr lang="en-US" sz="1000" dirty="0" err="1" smtClean="0">
                <a:latin typeface="Futura Condensed"/>
                <a:cs typeface="Futura Condensed"/>
              </a:rPr>
              <a:t>toca</a:t>
            </a:r>
            <a:r>
              <a:rPr lang="en-US" sz="1000" dirty="0" smtClean="0">
                <a:latin typeface="Futura Condensed"/>
                <a:cs typeface="Futura Condensed"/>
              </a:rPr>
              <a:t> la base o </a:t>
            </a:r>
            <a:r>
              <a:rPr lang="en-US" sz="1000" dirty="0" err="1" smtClean="0">
                <a:latin typeface="Futura Condensed"/>
                <a:cs typeface="Futura Condensed"/>
              </a:rPr>
              <a:t>una</a:t>
            </a:r>
            <a:r>
              <a:rPr lang="en-US" sz="1000" dirty="0" smtClean="0">
                <a:latin typeface="Futura Condensed"/>
                <a:cs typeface="Futura Condensed"/>
              </a:rPr>
              <a:t> pared, </a:t>
            </a:r>
            <a:r>
              <a:rPr lang="en-US" sz="1000" dirty="0" err="1" smtClean="0">
                <a:latin typeface="Futura Condensed"/>
                <a:cs typeface="Futura Condensed"/>
              </a:rPr>
              <a:t>continúa</a:t>
            </a:r>
            <a:r>
              <a:rPr lang="en-US" sz="1000" dirty="0" smtClean="0">
                <a:latin typeface="Futura Condensed"/>
                <a:cs typeface="Futura Condensed"/>
              </a:rPr>
              <a:t> </a:t>
            </a:r>
            <a:r>
              <a:rPr lang="en-US" sz="1000" dirty="0" err="1" smtClean="0">
                <a:latin typeface="Futura Condensed"/>
                <a:cs typeface="Futura Condensed"/>
              </a:rPr>
              <a:t>moviéndose</a:t>
            </a:r>
            <a:r>
              <a:rPr lang="en-US" sz="1000" dirty="0" smtClean="0">
                <a:latin typeface="Futura Condensed"/>
                <a:cs typeface="Futura Condensed"/>
              </a:rPr>
              <a:t>. Si </a:t>
            </a:r>
            <a:r>
              <a:rPr lang="en-US" sz="1000" dirty="0" err="1" smtClean="0">
                <a:latin typeface="Futura Condensed"/>
                <a:cs typeface="Futura Condensed"/>
              </a:rPr>
              <a:t>toca</a:t>
            </a:r>
            <a:r>
              <a:rPr lang="en-US" sz="1000" dirty="0" smtClean="0">
                <a:latin typeface="Futura Condensed"/>
                <a:cs typeface="Futura Condensed"/>
              </a:rPr>
              <a:t> el color </a:t>
            </a:r>
            <a:r>
              <a:rPr lang="en-US" sz="1000" dirty="0" err="1" smtClean="0">
                <a:latin typeface="Futura Condensed"/>
                <a:cs typeface="Futura Condensed"/>
              </a:rPr>
              <a:t>rojo</a:t>
            </a:r>
            <a:r>
              <a:rPr lang="en-US" sz="1000" dirty="0" smtClean="0">
                <a:latin typeface="Futura Condensed"/>
                <a:cs typeface="Futura Condensed"/>
              </a:rPr>
              <a:t> (lo </a:t>
            </a:r>
            <a:r>
              <a:rPr lang="en-US" sz="1000" dirty="0" err="1" smtClean="0">
                <a:latin typeface="Futura Condensed"/>
                <a:cs typeface="Futura Condensed"/>
              </a:rPr>
              <a:t>que</a:t>
            </a:r>
            <a:r>
              <a:rPr lang="en-US" sz="1000" dirty="0" smtClean="0">
                <a:latin typeface="Futura Condensed"/>
                <a:cs typeface="Futura Condensed"/>
              </a:rPr>
              <a:t> </a:t>
            </a:r>
            <a:r>
              <a:rPr lang="en-US" sz="1000" dirty="0" err="1" smtClean="0">
                <a:latin typeface="Futura Condensed"/>
                <a:cs typeface="Futura Condensed"/>
              </a:rPr>
              <a:t>significa</a:t>
            </a:r>
            <a:r>
              <a:rPr lang="en-US" sz="1000" dirty="0" smtClean="0">
                <a:latin typeface="Futura Condensed"/>
                <a:cs typeface="Futura Condensed"/>
              </a:rPr>
              <a:t> </a:t>
            </a:r>
            <a:r>
              <a:rPr lang="en-US" sz="1000" dirty="0" err="1" smtClean="0">
                <a:latin typeface="Futura Condensed"/>
                <a:cs typeface="Futura Condensed"/>
              </a:rPr>
              <a:t>que</a:t>
            </a:r>
            <a:r>
              <a:rPr lang="en-US" sz="1000" dirty="0" smtClean="0">
                <a:latin typeface="Futura Condensed"/>
                <a:cs typeface="Futura Condensed"/>
              </a:rPr>
              <a:t> ha </a:t>
            </a:r>
            <a:r>
              <a:rPr lang="en-US" sz="1000" dirty="0" err="1" smtClean="0">
                <a:latin typeface="Futura Condensed"/>
                <a:cs typeface="Futura Condensed"/>
              </a:rPr>
              <a:t>sobrepasado</a:t>
            </a:r>
            <a:r>
              <a:rPr lang="en-US" sz="1000" dirty="0" smtClean="0">
                <a:latin typeface="Futura Condensed"/>
                <a:cs typeface="Futura Condensed"/>
              </a:rPr>
              <a:t> la base) el </a:t>
            </a:r>
            <a:r>
              <a:rPr lang="en-US" sz="1000" dirty="0" err="1" smtClean="0">
                <a:latin typeface="Futura Condensed"/>
                <a:cs typeface="Futura Condensed"/>
              </a:rPr>
              <a:t>juego</a:t>
            </a:r>
            <a:r>
              <a:rPr lang="en-US" sz="1000" dirty="0" smtClean="0">
                <a:latin typeface="Futura Condensed"/>
                <a:cs typeface="Futura Condensed"/>
              </a:rPr>
              <a:t> </a:t>
            </a:r>
            <a:r>
              <a:rPr lang="en-US" sz="1000" dirty="0" err="1" smtClean="0">
                <a:latin typeface="Futura Condensed"/>
                <a:cs typeface="Futura Condensed"/>
              </a:rPr>
              <a:t>termina</a:t>
            </a:r>
            <a:r>
              <a:rPr lang="en-US" sz="1000" dirty="0" smtClean="0">
                <a:latin typeface="Futura Condensed"/>
                <a:cs typeface="Futura Condensed"/>
              </a:rPr>
              <a:t>.</a:t>
            </a:r>
            <a:endParaRPr lang="en-US" sz="1000" dirty="0"/>
          </a:p>
        </p:txBody>
      </p:sp>
      <p:grpSp>
        <p:nvGrpSpPr>
          <p:cNvPr id="161" name="Group 160"/>
          <p:cNvGrpSpPr/>
          <p:nvPr/>
        </p:nvGrpSpPr>
        <p:grpSpPr>
          <a:xfrm>
            <a:off x="1922183" y="5141334"/>
            <a:ext cx="1575751" cy="739090"/>
            <a:chOff x="2191648" y="5123856"/>
            <a:chExt cx="1625634" cy="739090"/>
          </a:xfrm>
        </p:grpSpPr>
        <p:cxnSp>
          <p:nvCxnSpPr>
            <p:cNvPr id="153" name="Straight Arrow Connector 152"/>
            <p:cNvCxnSpPr/>
            <p:nvPr/>
          </p:nvCxnSpPr>
          <p:spPr>
            <a:xfrm>
              <a:off x="2191648" y="5128956"/>
              <a:ext cx="1206057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0" name="Group 159"/>
            <p:cNvGrpSpPr/>
            <p:nvPr/>
          </p:nvGrpSpPr>
          <p:grpSpPr>
            <a:xfrm>
              <a:off x="3387707" y="5123856"/>
              <a:ext cx="429575" cy="739090"/>
              <a:chOff x="3392809" y="4466170"/>
              <a:chExt cx="314774" cy="1388957"/>
            </a:xfrm>
          </p:grpSpPr>
          <p:cxnSp>
            <p:nvCxnSpPr>
              <p:cNvPr id="150" name="Straight Arrow Connector 149"/>
              <p:cNvCxnSpPr/>
              <p:nvPr/>
            </p:nvCxnSpPr>
            <p:spPr>
              <a:xfrm>
                <a:off x="3394399" y="4466170"/>
                <a:ext cx="0" cy="138895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Arrow Connector 156"/>
              <p:cNvCxnSpPr/>
              <p:nvPr/>
            </p:nvCxnSpPr>
            <p:spPr>
              <a:xfrm flipV="1">
                <a:off x="3392809" y="5847646"/>
                <a:ext cx="314774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2" name="Straight Arrow Connector 81"/>
          <p:cNvCxnSpPr/>
          <p:nvPr/>
        </p:nvCxnSpPr>
        <p:spPr>
          <a:xfrm>
            <a:off x="2802518" y="3089083"/>
            <a:ext cx="524785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5" name="Group 94"/>
          <p:cNvGrpSpPr/>
          <p:nvPr/>
        </p:nvGrpSpPr>
        <p:grpSpPr>
          <a:xfrm>
            <a:off x="457200" y="5679957"/>
            <a:ext cx="2795698" cy="2006456"/>
            <a:chOff x="3992282" y="2830659"/>
            <a:chExt cx="3307404" cy="2287347"/>
          </a:xfrm>
        </p:grpSpPr>
        <p:sp>
          <p:nvSpPr>
            <p:cNvPr id="96" name="TextBox 95"/>
            <p:cNvSpPr txBox="1"/>
            <p:nvPr/>
          </p:nvSpPr>
          <p:spPr>
            <a:xfrm>
              <a:off x="4089400" y="3328604"/>
              <a:ext cx="3210286" cy="1789402"/>
            </a:xfrm>
            <a:prstGeom prst="rect">
              <a:avLst/>
            </a:prstGeom>
            <a:noFill/>
            <a:ln w="6350" cmpd="sng">
              <a:solidFill>
                <a:srgbClr val="000000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dificultad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</a:t>
              </a:r>
              <a:r>
                <a:rPr lang="en-US" sz="1200" dirty="0" smtClean="0">
                  <a:latin typeface="Futura Condensed"/>
                  <a:cs typeface="Futura Condensed"/>
                </a:rPr>
                <a:t>?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niveles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usando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cronómetro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smtClean="0">
                  <a:latin typeface="Futura Condensed"/>
                  <a:cs typeface="Futura Condensed"/>
                </a:rPr>
                <a:t>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manteniendo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marcador</a:t>
              </a:r>
              <a:r>
                <a:rPr lang="en-US" sz="1200" dirty="0" smtClean="0">
                  <a:latin typeface="Futura Condensed"/>
                  <a:cs typeface="Futura Condensed"/>
                </a:rPr>
                <a:t> son solo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ejemplos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hacer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Experimenta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cambiando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apariencia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editando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fondos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Explora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posibilidad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diferentes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teclas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controlar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objetos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992282" y="2830659"/>
              <a:ext cx="3307404" cy="385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COSAS QUE PROBAR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9" name="Straight Connector 98"/>
            <p:cNvCxnSpPr/>
            <p:nvPr/>
          </p:nvCxnSpPr>
          <p:spPr>
            <a:xfrm flipV="1">
              <a:off x="4089400" y="3169213"/>
              <a:ext cx="3210286" cy="294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0" name="Straight Arrow Connector 99"/>
          <p:cNvCxnSpPr/>
          <p:nvPr/>
        </p:nvCxnSpPr>
        <p:spPr>
          <a:xfrm>
            <a:off x="2316917" y="4905319"/>
            <a:ext cx="3156851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6099411" y="6754216"/>
            <a:ext cx="11668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>
                <a:latin typeface="Futura Condensed"/>
                <a:cs typeface="Futura Condensed"/>
              </a:rPr>
              <a:t>Interacciona</a:t>
            </a:r>
            <a:r>
              <a:rPr lang="en-US" sz="1000" dirty="0" smtClean="0">
                <a:latin typeface="Futura Condensed"/>
                <a:cs typeface="Futura Condensed"/>
              </a:rPr>
              <a:t> con </a:t>
            </a:r>
            <a:r>
              <a:rPr lang="en-US" sz="1000" dirty="0" err="1" smtClean="0">
                <a:latin typeface="Futura Condensed"/>
                <a:cs typeface="Futura Condensed"/>
              </a:rPr>
              <a:t>las</a:t>
            </a:r>
            <a:r>
              <a:rPr lang="en-US" sz="1000" dirty="0" smtClean="0">
                <a:latin typeface="Futura Condensed"/>
                <a:cs typeface="Futura Condensed"/>
              </a:rPr>
              <a:t> </a:t>
            </a:r>
            <a:r>
              <a:rPr lang="en-US" sz="1000" dirty="0" err="1" smtClean="0">
                <a:latin typeface="Futura Condensed"/>
                <a:cs typeface="Futura Condensed"/>
              </a:rPr>
              <a:t>paredes</a:t>
            </a:r>
            <a:endParaRPr lang="en-US" sz="1000" dirty="0" smtClean="0">
              <a:latin typeface="Futura Condensed"/>
              <a:cs typeface="Futura Condensed"/>
            </a:endParaRPr>
          </a:p>
          <a:p>
            <a:r>
              <a:rPr lang="en-US" sz="1000" dirty="0" err="1" smtClean="0">
                <a:latin typeface="Futura Condensed"/>
                <a:cs typeface="Futura Condensed"/>
              </a:rPr>
              <a:t>Interacciona</a:t>
            </a:r>
            <a:r>
              <a:rPr lang="en-US" sz="1000" dirty="0" smtClean="0">
                <a:latin typeface="Futura Condensed"/>
                <a:cs typeface="Futura Condensed"/>
              </a:rPr>
              <a:t> con la base</a:t>
            </a:r>
            <a:endParaRPr lang="en-US" sz="1000" dirty="0"/>
          </a:p>
        </p:txBody>
      </p:sp>
      <p:cxnSp>
        <p:nvCxnSpPr>
          <p:cNvPr id="112" name="Straight Arrow Connector 111"/>
          <p:cNvCxnSpPr/>
          <p:nvPr/>
        </p:nvCxnSpPr>
        <p:spPr>
          <a:xfrm flipH="1">
            <a:off x="5690527" y="7216820"/>
            <a:ext cx="408885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6031152" y="6754216"/>
            <a:ext cx="45719" cy="243726"/>
            <a:chOff x="5691234" y="6170814"/>
            <a:chExt cx="429575" cy="739090"/>
          </a:xfrm>
        </p:grpSpPr>
        <p:cxnSp>
          <p:nvCxnSpPr>
            <p:cNvPr id="115" name="Straight Arrow Connector 114"/>
            <p:cNvCxnSpPr/>
            <p:nvPr/>
          </p:nvCxnSpPr>
          <p:spPr>
            <a:xfrm>
              <a:off x="5693403" y="6170814"/>
              <a:ext cx="0" cy="73909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/>
            <p:nvPr/>
          </p:nvCxnSpPr>
          <p:spPr>
            <a:xfrm flipV="1">
              <a:off x="5691234" y="6905923"/>
              <a:ext cx="429575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1655847" y="443435"/>
            <a:ext cx="1566493" cy="1336089"/>
            <a:chOff x="1655847" y="443435"/>
            <a:chExt cx="1566493" cy="1336089"/>
          </a:xfrm>
        </p:grpSpPr>
        <p:grpSp>
          <p:nvGrpSpPr>
            <p:cNvPr id="66" name="Group 65"/>
            <p:cNvGrpSpPr/>
            <p:nvPr/>
          </p:nvGrpSpPr>
          <p:grpSpPr>
            <a:xfrm>
              <a:off x="1655847" y="443435"/>
              <a:ext cx="1566492" cy="1336089"/>
              <a:chOff x="1616343" y="4643960"/>
              <a:chExt cx="946794" cy="656327"/>
            </a:xfrm>
          </p:grpSpPr>
          <p:cxnSp>
            <p:nvCxnSpPr>
              <p:cNvPr id="70" name="Straight Arrow Connector 69"/>
              <p:cNvCxnSpPr/>
              <p:nvPr/>
            </p:nvCxnSpPr>
            <p:spPr>
              <a:xfrm>
                <a:off x="1616343" y="4646880"/>
                <a:ext cx="946793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8" name="Straight Arrow Connector 67"/>
            <p:cNvCxnSpPr/>
            <p:nvPr/>
          </p:nvCxnSpPr>
          <p:spPr>
            <a:xfrm>
              <a:off x="1655848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>
            <a:off x="-1" y="7871074"/>
            <a:ext cx="7772400" cy="532604"/>
            <a:chOff x="-1" y="7871074"/>
            <a:chExt cx="7772400" cy="532604"/>
          </a:xfrm>
        </p:grpSpPr>
        <p:sp>
          <p:nvSpPr>
            <p:cNvPr id="73" name="Rectangle 72"/>
            <p:cNvSpPr/>
            <p:nvPr/>
          </p:nvSpPr>
          <p:spPr>
            <a:xfrm>
              <a:off x="0" y="7871074"/>
              <a:ext cx="7772399" cy="410457"/>
            </a:xfrm>
            <a:prstGeom prst="rect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Diamond 73"/>
            <p:cNvSpPr/>
            <p:nvPr/>
          </p:nvSpPr>
          <p:spPr>
            <a:xfrm>
              <a:off x="2499857" y="8077594"/>
              <a:ext cx="381000" cy="326084"/>
            </a:xfrm>
            <a:prstGeom prst="diamond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Diamond 77"/>
            <p:cNvSpPr/>
            <p:nvPr/>
          </p:nvSpPr>
          <p:spPr>
            <a:xfrm>
              <a:off x="6386056" y="8066025"/>
              <a:ext cx="381000" cy="326084"/>
            </a:xfrm>
            <a:prstGeom prst="diamond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-1" y="7879206"/>
              <a:ext cx="5486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BLOQUES CON LOS QUE JUGAR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486405" y="7884634"/>
              <a:ext cx="2285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¿HAS ACABADO?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85" name="TextBox 9"/>
          <p:cNvSpPr txBox="1"/>
          <p:nvPr/>
        </p:nvSpPr>
        <p:spPr>
          <a:xfrm>
            <a:off x="538557" y="1525855"/>
            <a:ext cx="2159001" cy="553998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en-US" sz="1200" dirty="0" smtClean="0">
                <a:latin typeface="Futura Condensed"/>
                <a:cs typeface="Futura Condensed"/>
              </a:rPr>
              <a:t>¿CÓMO PUEDES USAR SCRATCH PARA CREAR UN JUEGO INTERACTIVO?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86" name="TextBox 12"/>
          <p:cNvSpPr txBox="1"/>
          <p:nvPr/>
        </p:nvSpPr>
        <p:spPr>
          <a:xfrm>
            <a:off x="444500" y="2211076"/>
            <a:ext cx="234850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>
                <a:latin typeface="Futura Condensed"/>
                <a:cs typeface="Futura Condensed"/>
              </a:rPr>
              <a:t>En </a:t>
            </a:r>
            <a:r>
              <a:rPr lang="en-US" sz="1200" dirty="0" err="1" smtClean="0">
                <a:latin typeface="Futura Condensed"/>
                <a:cs typeface="Futura Condensed"/>
              </a:rPr>
              <a:t>este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crearás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juego</a:t>
            </a:r>
            <a:r>
              <a:rPr lang="en-US" sz="1200" dirty="0" smtClean="0">
                <a:latin typeface="Futura Condensed"/>
                <a:cs typeface="Futura Condensed"/>
              </a:rPr>
              <a:t>. Este </a:t>
            </a:r>
            <a:r>
              <a:rPr lang="en-US" sz="1200" dirty="0" err="1" smtClean="0">
                <a:latin typeface="Futura Condensed"/>
                <a:cs typeface="Futura Condensed"/>
              </a:rPr>
              <a:t>juego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incluye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interacciones</a:t>
            </a:r>
            <a:r>
              <a:rPr lang="en-US" sz="1200" dirty="0" smtClean="0">
                <a:latin typeface="Futura Condensed"/>
                <a:cs typeface="Futura Condensed"/>
              </a:rPr>
              <a:t> entre </a:t>
            </a:r>
            <a:r>
              <a:rPr lang="en-US" sz="1200" dirty="0" err="1" smtClean="0">
                <a:latin typeface="Futura Condensed"/>
                <a:cs typeface="Futura Condensed"/>
              </a:rPr>
              <a:t>objetos</a:t>
            </a:r>
            <a:r>
              <a:rPr lang="en-US" sz="1200" dirty="0" smtClean="0">
                <a:latin typeface="Futura Condensed"/>
                <a:cs typeface="Futura Condensed"/>
              </a:rPr>
              <a:t>, un </a:t>
            </a:r>
            <a:r>
              <a:rPr lang="en-US" sz="1200" dirty="0" err="1" smtClean="0">
                <a:latin typeface="Futura Condensed"/>
                <a:cs typeface="Futura Condensed"/>
              </a:rPr>
              <a:t>marcador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niveles</a:t>
            </a:r>
            <a:r>
              <a:rPr lang="en-US" sz="1200" dirty="0" smtClean="0">
                <a:latin typeface="Futura Condensed"/>
                <a:cs typeface="Futura Condensed"/>
              </a:rPr>
              <a:t>. Se </a:t>
            </a:r>
            <a:r>
              <a:rPr lang="en-US" sz="1200" dirty="0" err="1" smtClean="0">
                <a:latin typeface="Futura Condensed"/>
                <a:cs typeface="Futura Condensed"/>
              </a:rPr>
              <a:t>trata</a:t>
            </a:r>
            <a:r>
              <a:rPr lang="en-US" sz="1200" dirty="0" smtClean="0">
                <a:latin typeface="Futura Condensed"/>
                <a:cs typeface="Futura Condensed"/>
              </a:rPr>
              <a:t> de un </a:t>
            </a:r>
            <a:r>
              <a:rPr lang="en-US" sz="1200" dirty="0" err="1" smtClean="0">
                <a:latin typeface="Futura Condensed"/>
                <a:cs typeface="Futura Condensed"/>
              </a:rPr>
              <a:t>juego</a:t>
            </a:r>
            <a:r>
              <a:rPr lang="en-US" sz="1200" dirty="0" smtClean="0">
                <a:latin typeface="Futura Condensed"/>
                <a:cs typeface="Futura Condensed"/>
              </a:rPr>
              <a:t> similar al </a:t>
            </a:r>
            <a:r>
              <a:rPr lang="en-US" sz="1200" dirty="0" err="1" smtClean="0">
                <a:latin typeface="Futura Condensed"/>
                <a:cs typeface="Futura Condensed"/>
              </a:rPr>
              <a:t>clásico</a:t>
            </a:r>
            <a:r>
              <a:rPr lang="en-US" sz="1200" dirty="0" smtClean="0">
                <a:latin typeface="Futura Condensed"/>
                <a:cs typeface="Futura Condensed"/>
              </a:rPr>
              <a:t> Pong o </a:t>
            </a:r>
            <a:r>
              <a:rPr lang="en-US" sz="1200" dirty="0" err="1" smtClean="0">
                <a:latin typeface="Futura Condensed"/>
                <a:cs typeface="Futura Condensed"/>
              </a:rPr>
              <a:t>Arkanoid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donde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objetivo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mantener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pelota</a:t>
            </a:r>
            <a:r>
              <a:rPr lang="en-US" sz="1200" dirty="0" smtClean="0">
                <a:latin typeface="Futura Condensed"/>
                <a:cs typeface="Futura Condensed"/>
              </a:rPr>
              <a:t> sin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sobrepase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87" name="TextBox 196"/>
          <p:cNvSpPr txBox="1"/>
          <p:nvPr/>
        </p:nvSpPr>
        <p:spPr>
          <a:xfrm>
            <a:off x="5690527" y="8522432"/>
            <a:ext cx="1778000" cy="1369606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Games:</a:t>
            </a:r>
            <a:r>
              <a:rPr lang="en-US" sz="1200" kern="1100" spc="-2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kern="1100" spc="-2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http://scratch.mit.edu/studios/487504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Intercambia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explicaos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mutuamente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vuestras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creaciones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5984" y="3658374"/>
            <a:ext cx="1618573" cy="114898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8982" y="3830076"/>
            <a:ext cx="1831299" cy="148743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3058" y="590145"/>
            <a:ext cx="3771848" cy="2817148"/>
          </a:xfrm>
          <a:prstGeom prst="rect">
            <a:avLst/>
          </a:prstGeom>
        </p:spPr>
      </p:pic>
      <p:pic>
        <p:nvPicPr>
          <p:cNvPr id="76" name="Imagen 75" descr="Captura de pantalla 2014-11-20 a la(s) 17.29.3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8" y="8466470"/>
            <a:ext cx="5380715" cy="143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45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57200" y="661581"/>
            <a:ext cx="2943572" cy="2627813"/>
            <a:chOff x="457200" y="653115"/>
            <a:chExt cx="2943572" cy="2627813"/>
          </a:xfrm>
        </p:grpSpPr>
        <p:sp>
          <p:nvSpPr>
            <p:cNvPr id="78" name="TextBox 77"/>
            <p:cNvSpPr txBox="1"/>
            <p:nvPr/>
          </p:nvSpPr>
          <p:spPr>
            <a:xfrm>
              <a:off x="457200" y="653115"/>
              <a:ext cx="2815942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latin typeface="Futura Condensed"/>
                  <a:cs typeface="Futura Condensed"/>
                </a:rPr>
                <a:t>DESPLAZAMIENTO</a:t>
              </a:r>
            </a:p>
          </p:txBody>
        </p:sp>
        <p:cxnSp>
          <p:nvCxnSpPr>
            <p:cNvPr id="82" name="Straight Arrow Connector 81"/>
            <p:cNvCxnSpPr/>
            <p:nvPr/>
          </p:nvCxnSpPr>
          <p:spPr>
            <a:xfrm>
              <a:off x="1751737" y="3280928"/>
              <a:ext cx="1649035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Picture 45" descr="Screen Shot 2014-06-10 at 11.44.1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051" y="3718709"/>
            <a:ext cx="1451299" cy="1005475"/>
          </a:xfrm>
          <a:prstGeom prst="rect">
            <a:avLst/>
          </a:prstGeom>
        </p:spPr>
      </p:pic>
      <p:pic>
        <p:nvPicPr>
          <p:cNvPr id="100" name="Picture 99" descr="Screen Shot 2014-06-03 at 11.45.21 PM.png"/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2" t="20034" r="20916" b="22973"/>
          <a:stretch/>
        </p:blipFill>
        <p:spPr>
          <a:xfrm>
            <a:off x="3581437" y="758989"/>
            <a:ext cx="3684817" cy="27545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80715" y="7673819"/>
            <a:ext cx="287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Futura Condensed"/>
                <a:cs typeface="Futura Condensed"/>
              </a:rPr>
              <a:t>¿HAS ACABADO?</a:t>
            </a:r>
            <a:endParaRPr lang="en-US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135956" y="7894426"/>
            <a:ext cx="287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Futura Condensed"/>
                <a:cs typeface="Futura Condensed"/>
              </a:rPr>
              <a:t>¿HAS ACABADO?</a:t>
            </a:r>
            <a:endParaRPr lang="en-US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548640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428357" y="3857808"/>
            <a:ext cx="2969349" cy="1898554"/>
            <a:chOff x="441661" y="3857808"/>
            <a:chExt cx="2969349" cy="1898554"/>
          </a:xfrm>
        </p:grpSpPr>
        <p:sp>
          <p:nvSpPr>
            <p:cNvPr id="50" name="TextBox 49"/>
            <p:cNvSpPr txBox="1"/>
            <p:nvPr/>
          </p:nvSpPr>
          <p:spPr>
            <a:xfrm>
              <a:off x="457804" y="3857808"/>
              <a:ext cx="29532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COMIENZA POR AQUÍ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41661" y="4194252"/>
              <a:ext cx="2885167" cy="1562110"/>
              <a:chOff x="499401" y="4194252"/>
              <a:chExt cx="2885167" cy="1562110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99401" y="4232868"/>
                <a:ext cx="2885167" cy="1523494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Crea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objetos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: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ser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controlado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por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el 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usuario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(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helicóptero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)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esquivarlo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(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barras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deslizantes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)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Haz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helicópero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sea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interactivo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smtClean="0">
                    <a:latin typeface="Futura Condensed"/>
                    <a:cs typeface="Futura Condensed"/>
                  </a:rPr>
                  <a:t>Dale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vida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juego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añadiendo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programas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hagan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las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barras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se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deslicen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por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escenario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 flipV="1">
                <a:off x="606263" y="4194252"/>
                <a:ext cx="2717679" cy="2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7" name="Straight Arrow Connector 156"/>
          <p:cNvCxnSpPr/>
          <p:nvPr/>
        </p:nvCxnSpPr>
        <p:spPr>
          <a:xfrm>
            <a:off x="1500950" y="4895579"/>
            <a:ext cx="3967649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3" name="Group 102"/>
          <p:cNvGrpSpPr/>
          <p:nvPr/>
        </p:nvGrpSpPr>
        <p:grpSpPr>
          <a:xfrm>
            <a:off x="457200" y="5679960"/>
            <a:ext cx="2795698" cy="338554"/>
            <a:chOff x="3992282" y="2830659"/>
            <a:chExt cx="3307404" cy="385949"/>
          </a:xfrm>
        </p:grpSpPr>
        <p:sp>
          <p:nvSpPr>
            <p:cNvPr id="105" name="TextBox 104"/>
            <p:cNvSpPr txBox="1"/>
            <p:nvPr/>
          </p:nvSpPr>
          <p:spPr>
            <a:xfrm>
              <a:off x="3992282" y="2830659"/>
              <a:ext cx="3307404" cy="385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COSAS QUE PROBAR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07" name="Straight Connector 106"/>
            <p:cNvCxnSpPr/>
            <p:nvPr/>
          </p:nvCxnSpPr>
          <p:spPr>
            <a:xfrm flipV="1">
              <a:off x="4089400" y="3169213"/>
              <a:ext cx="3210286" cy="294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3" name="Straight Arrow Connector 142"/>
          <p:cNvCxnSpPr/>
          <p:nvPr/>
        </p:nvCxnSpPr>
        <p:spPr>
          <a:xfrm>
            <a:off x="3059719" y="5380435"/>
            <a:ext cx="379971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>
            <a:off x="3449366" y="6062869"/>
            <a:ext cx="21103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>
                <a:latin typeface="Futura Condensed"/>
                <a:cs typeface="Futura Condensed"/>
              </a:rPr>
              <a:t>Esto</a:t>
            </a:r>
            <a:r>
              <a:rPr lang="en-US" sz="1000" dirty="0" smtClean="0">
                <a:latin typeface="Futura Condensed"/>
                <a:cs typeface="Futura Condensed"/>
              </a:rPr>
              <a:t> </a:t>
            </a:r>
            <a:r>
              <a:rPr lang="en-US" sz="1000" dirty="0" err="1" smtClean="0">
                <a:latin typeface="Futura Condensed"/>
                <a:cs typeface="Futura Condensed"/>
              </a:rPr>
              <a:t>crea</a:t>
            </a:r>
            <a:r>
              <a:rPr lang="en-US" sz="1000" dirty="0" smtClean="0">
                <a:latin typeface="Futura Condensed"/>
                <a:cs typeface="Futura Condensed"/>
              </a:rPr>
              <a:t> clones, </a:t>
            </a:r>
            <a:r>
              <a:rPr lang="en-US" sz="1000" dirty="0" err="1" smtClean="0">
                <a:latin typeface="Futura Condensed"/>
                <a:cs typeface="Futura Condensed"/>
              </a:rPr>
              <a:t>que</a:t>
            </a:r>
            <a:r>
              <a:rPr lang="en-US" sz="1000" dirty="0" smtClean="0">
                <a:latin typeface="Futura Condensed"/>
                <a:cs typeface="Futura Condensed"/>
              </a:rPr>
              <a:t> se </a:t>
            </a:r>
            <a:r>
              <a:rPr lang="en-US" sz="1000" dirty="0" err="1" smtClean="0">
                <a:latin typeface="Futura Condensed"/>
                <a:cs typeface="Futura Condensed"/>
              </a:rPr>
              <a:t>usan</a:t>
            </a:r>
            <a:r>
              <a:rPr lang="en-US" sz="1000" dirty="0" smtClean="0">
                <a:latin typeface="Futura Condensed"/>
                <a:cs typeface="Futura Condensed"/>
              </a:rPr>
              <a:t> en el </a:t>
            </a:r>
            <a:r>
              <a:rPr lang="en-US" sz="1000" dirty="0" err="1" smtClean="0">
                <a:latin typeface="Futura Condensed"/>
                <a:cs typeface="Futura Condensed"/>
              </a:rPr>
              <a:t>programa</a:t>
            </a:r>
            <a:r>
              <a:rPr lang="en-US" sz="1000" dirty="0" smtClean="0">
                <a:latin typeface="Futura Condensed"/>
                <a:cs typeface="Futura Condensed"/>
              </a:rPr>
              <a:t> de </a:t>
            </a:r>
            <a:r>
              <a:rPr lang="en-US" sz="1000" dirty="0" err="1" smtClean="0">
                <a:latin typeface="Futura Condensed"/>
                <a:cs typeface="Futura Condensed"/>
              </a:rPr>
              <a:t>abajo</a:t>
            </a:r>
            <a:r>
              <a:rPr lang="en-US" sz="1000" dirty="0" smtClean="0">
                <a:latin typeface="Futura Condensed"/>
                <a:cs typeface="Futura Condensed"/>
              </a:rPr>
              <a:t> </a:t>
            </a:r>
            <a:r>
              <a:rPr lang="en-US" sz="1000" dirty="0" err="1" smtClean="0">
                <a:latin typeface="Futura Condensed"/>
                <a:cs typeface="Futura Condensed"/>
              </a:rPr>
              <a:t>para</a:t>
            </a:r>
            <a:r>
              <a:rPr lang="en-US" sz="1000" dirty="0" smtClean="0">
                <a:latin typeface="Futura Condensed"/>
                <a:cs typeface="Futura Condensed"/>
              </a:rPr>
              <a:t> </a:t>
            </a:r>
            <a:r>
              <a:rPr lang="en-US" sz="1000" dirty="0" err="1" smtClean="0">
                <a:latin typeface="Futura Condensed"/>
                <a:cs typeface="Futura Condensed"/>
              </a:rPr>
              <a:t>que</a:t>
            </a:r>
            <a:r>
              <a:rPr lang="en-US" sz="1000" dirty="0" smtClean="0">
                <a:latin typeface="Futura Condensed"/>
                <a:cs typeface="Futura Condensed"/>
              </a:rPr>
              <a:t> </a:t>
            </a:r>
            <a:r>
              <a:rPr lang="en-US" sz="1000" dirty="0" err="1" smtClean="0">
                <a:latin typeface="Futura Condensed"/>
                <a:cs typeface="Futura Condensed"/>
              </a:rPr>
              <a:t>las</a:t>
            </a:r>
            <a:r>
              <a:rPr lang="en-US" sz="1000" dirty="0" smtClean="0">
                <a:latin typeface="Futura Condensed"/>
                <a:cs typeface="Futura Condensed"/>
              </a:rPr>
              <a:t> </a:t>
            </a:r>
            <a:r>
              <a:rPr lang="en-US" sz="1000" dirty="0" err="1" smtClean="0">
                <a:latin typeface="Futura Condensed"/>
                <a:cs typeface="Futura Condensed"/>
              </a:rPr>
              <a:t>barras</a:t>
            </a:r>
            <a:r>
              <a:rPr lang="en-US" sz="1000" dirty="0" smtClean="0">
                <a:latin typeface="Futura Condensed"/>
                <a:cs typeface="Futura Condensed"/>
              </a:rPr>
              <a:t> se </a:t>
            </a:r>
            <a:r>
              <a:rPr lang="en-US" sz="1000" dirty="0" err="1" smtClean="0">
                <a:latin typeface="Futura Condensed"/>
                <a:cs typeface="Futura Condensed"/>
              </a:rPr>
              <a:t>deslicen</a:t>
            </a:r>
            <a:r>
              <a:rPr lang="en-US" sz="1000" dirty="0" smtClean="0">
                <a:latin typeface="Futura Condensed"/>
                <a:cs typeface="Futura Condensed"/>
              </a:rPr>
              <a:t> </a:t>
            </a:r>
            <a:r>
              <a:rPr lang="en-US" sz="1000" dirty="0" err="1" smtClean="0">
                <a:latin typeface="Futura Condensed"/>
                <a:cs typeface="Futura Condensed"/>
              </a:rPr>
              <a:t>por</a:t>
            </a:r>
            <a:r>
              <a:rPr lang="en-US" sz="1000" dirty="0" smtClean="0">
                <a:latin typeface="Futura Condensed"/>
                <a:cs typeface="Futura Condensed"/>
              </a:rPr>
              <a:t> la </a:t>
            </a:r>
            <a:r>
              <a:rPr lang="en-US" sz="1000" dirty="0" err="1" smtClean="0">
                <a:latin typeface="Futura Condensed"/>
                <a:cs typeface="Futura Condensed"/>
              </a:rPr>
              <a:t>pantalla</a:t>
            </a:r>
            <a:endParaRPr lang="en-US" sz="1000" dirty="0" smtClean="0">
              <a:latin typeface="Futura Condensed"/>
              <a:cs typeface="Futura Condensed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2571138" y="443435"/>
            <a:ext cx="651202" cy="1336089"/>
            <a:chOff x="2571138" y="443435"/>
            <a:chExt cx="651202" cy="1336089"/>
          </a:xfrm>
        </p:grpSpPr>
        <p:grpSp>
          <p:nvGrpSpPr>
            <p:cNvPr id="65" name="Group 64"/>
            <p:cNvGrpSpPr/>
            <p:nvPr/>
          </p:nvGrpSpPr>
          <p:grpSpPr>
            <a:xfrm>
              <a:off x="2571138" y="443435"/>
              <a:ext cx="651202" cy="1336089"/>
              <a:chOff x="2169548" y="4643960"/>
              <a:chExt cx="393589" cy="656327"/>
            </a:xfrm>
          </p:grpSpPr>
          <p:cxnSp>
            <p:nvCxnSpPr>
              <p:cNvPr id="69" name="Straight Arrow Connector 68"/>
              <p:cNvCxnSpPr/>
              <p:nvPr/>
            </p:nvCxnSpPr>
            <p:spPr>
              <a:xfrm>
                <a:off x="2169548" y="4646880"/>
                <a:ext cx="39358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6" name="Straight Arrow Connector 65"/>
            <p:cNvCxnSpPr/>
            <p:nvPr/>
          </p:nvCxnSpPr>
          <p:spPr>
            <a:xfrm>
              <a:off x="2576323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-1" y="7871074"/>
            <a:ext cx="7772400" cy="532604"/>
            <a:chOff x="-1" y="7871074"/>
            <a:chExt cx="7772400" cy="532604"/>
          </a:xfrm>
        </p:grpSpPr>
        <p:sp>
          <p:nvSpPr>
            <p:cNvPr id="72" name="Rectangle 71"/>
            <p:cNvSpPr/>
            <p:nvPr/>
          </p:nvSpPr>
          <p:spPr>
            <a:xfrm>
              <a:off x="0" y="7871074"/>
              <a:ext cx="7772399" cy="410457"/>
            </a:xfrm>
            <a:prstGeom prst="rect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Diamond 72"/>
            <p:cNvSpPr/>
            <p:nvPr/>
          </p:nvSpPr>
          <p:spPr>
            <a:xfrm>
              <a:off x="2499857" y="8077594"/>
              <a:ext cx="381000" cy="326084"/>
            </a:xfrm>
            <a:prstGeom prst="diamond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Diamond 73"/>
            <p:cNvSpPr/>
            <p:nvPr/>
          </p:nvSpPr>
          <p:spPr>
            <a:xfrm>
              <a:off x="6386056" y="8066025"/>
              <a:ext cx="381000" cy="326084"/>
            </a:xfrm>
            <a:prstGeom prst="diamond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-1" y="7879206"/>
              <a:ext cx="5486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BLOQUES CON LOS QUE JUGAR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486405" y="7884634"/>
              <a:ext cx="2285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¿HAS ACABADO?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79" name="TextBox 196"/>
          <p:cNvSpPr txBox="1"/>
          <p:nvPr/>
        </p:nvSpPr>
        <p:spPr>
          <a:xfrm>
            <a:off x="5690527" y="8522432"/>
            <a:ext cx="1778000" cy="1369606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Games:</a:t>
            </a:r>
            <a:r>
              <a:rPr lang="en-US" sz="1200" kern="1100" spc="-2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kern="1100" spc="-2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http://scratch.mit.edu/studios/487504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Intercambia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explicaos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mutuamente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vuestras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creaciones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</p:txBody>
      </p:sp>
      <p:sp>
        <p:nvSpPr>
          <p:cNvPr id="83" name="TextBox 9"/>
          <p:cNvSpPr txBox="1"/>
          <p:nvPr/>
        </p:nvSpPr>
        <p:spPr>
          <a:xfrm>
            <a:off x="538557" y="1525855"/>
            <a:ext cx="2159001" cy="553998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en-US" sz="1200" dirty="0" smtClean="0">
                <a:latin typeface="Futura Condensed"/>
                <a:cs typeface="Futura Condensed"/>
              </a:rPr>
              <a:t>¿CÓMO PUEDES USAR SCRATCH PARA CREAR UN JUEGO INTERACTIVO?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84" name="TextBox 12"/>
          <p:cNvSpPr txBox="1"/>
          <p:nvPr/>
        </p:nvSpPr>
        <p:spPr>
          <a:xfrm>
            <a:off x="444500" y="2211076"/>
            <a:ext cx="234850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>
                <a:latin typeface="Futura Condensed"/>
                <a:cs typeface="Futura Condensed"/>
              </a:rPr>
              <a:t>En </a:t>
            </a:r>
            <a:r>
              <a:rPr lang="en-US" sz="1200" dirty="0" err="1" smtClean="0">
                <a:latin typeface="Futura Condensed"/>
                <a:cs typeface="Futura Condensed"/>
              </a:rPr>
              <a:t>este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crearás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juego</a:t>
            </a:r>
            <a:r>
              <a:rPr lang="en-US" sz="1200" dirty="0" smtClean="0">
                <a:latin typeface="Futura Condensed"/>
                <a:cs typeface="Futura Condensed"/>
              </a:rPr>
              <a:t>. Este </a:t>
            </a:r>
            <a:r>
              <a:rPr lang="en-US" sz="1200" dirty="0" err="1" smtClean="0">
                <a:latin typeface="Futura Condensed"/>
                <a:cs typeface="Futura Condensed"/>
              </a:rPr>
              <a:t>juego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incluye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interacciones</a:t>
            </a:r>
            <a:r>
              <a:rPr lang="en-US" sz="1200" dirty="0" smtClean="0">
                <a:latin typeface="Futura Condensed"/>
                <a:cs typeface="Futura Condensed"/>
              </a:rPr>
              <a:t> entre </a:t>
            </a:r>
            <a:r>
              <a:rPr lang="en-US" sz="1200" dirty="0" err="1" smtClean="0">
                <a:latin typeface="Futura Condensed"/>
                <a:cs typeface="Futura Condensed"/>
              </a:rPr>
              <a:t>objetos</a:t>
            </a:r>
            <a:r>
              <a:rPr lang="en-US" sz="1200" dirty="0" smtClean="0">
                <a:latin typeface="Futura Condensed"/>
                <a:cs typeface="Futura Condensed"/>
              </a:rPr>
              <a:t>, un </a:t>
            </a:r>
            <a:r>
              <a:rPr lang="en-US" sz="1200" dirty="0" err="1" smtClean="0">
                <a:latin typeface="Futura Condensed"/>
                <a:cs typeface="Futura Condensed"/>
              </a:rPr>
              <a:t>marcador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niveles</a:t>
            </a:r>
            <a:r>
              <a:rPr lang="en-US" sz="1200" dirty="0" smtClean="0">
                <a:latin typeface="Futura Condensed"/>
                <a:cs typeface="Futura Condensed"/>
              </a:rPr>
              <a:t>. Se </a:t>
            </a:r>
            <a:r>
              <a:rPr lang="en-US" sz="1200" dirty="0" err="1" smtClean="0">
                <a:latin typeface="Futura Condensed"/>
                <a:cs typeface="Futura Condensed"/>
              </a:rPr>
              <a:t>trata</a:t>
            </a:r>
            <a:r>
              <a:rPr lang="en-US" sz="1200" dirty="0" smtClean="0">
                <a:latin typeface="Futura Condensed"/>
                <a:cs typeface="Futura Condensed"/>
              </a:rPr>
              <a:t> de un </a:t>
            </a:r>
            <a:r>
              <a:rPr lang="en-US" sz="1200" dirty="0" err="1" smtClean="0">
                <a:latin typeface="Futura Condensed"/>
                <a:cs typeface="Futura Condensed"/>
              </a:rPr>
              <a:t>juego</a:t>
            </a:r>
            <a:r>
              <a:rPr lang="en-US" sz="1200" dirty="0" smtClean="0">
                <a:latin typeface="Futura Condensed"/>
                <a:cs typeface="Futura Condensed"/>
              </a:rPr>
              <a:t> similar al Flappy Bird, </a:t>
            </a:r>
            <a:r>
              <a:rPr lang="en-US" sz="1200" dirty="0" err="1" smtClean="0">
                <a:latin typeface="Futura Condensed"/>
                <a:cs typeface="Futura Condensed"/>
              </a:rPr>
              <a:t>donde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objetivo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conseguir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personaje</a:t>
            </a:r>
            <a:r>
              <a:rPr lang="en-US" sz="1200" dirty="0" smtClean="0">
                <a:latin typeface="Futura Condensed"/>
                <a:cs typeface="Futura Condensed"/>
              </a:rPr>
              <a:t> no </a:t>
            </a:r>
            <a:r>
              <a:rPr lang="en-US" sz="1200" dirty="0" err="1" smtClean="0">
                <a:latin typeface="Futura Condensed"/>
                <a:cs typeface="Futura Condensed"/>
              </a:rPr>
              <a:t>caiga</a:t>
            </a:r>
            <a:r>
              <a:rPr lang="en-US" sz="1200" dirty="0" smtClean="0"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latin typeface="Futura Condensed"/>
                <a:cs typeface="Futura Condensed"/>
              </a:rPr>
              <a:t>suelo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ni</a:t>
            </a:r>
            <a:r>
              <a:rPr lang="en-US" sz="1200" dirty="0" smtClean="0">
                <a:latin typeface="Futura Condensed"/>
                <a:cs typeface="Futura Condensed"/>
              </a:rPr>
              <a:t> toque </a:t>
            </a:r>
            <a:r>
              <a:rPr lang="en-US" sz="1200" dirty="0" err="1" smtClean="0">
                <a:latin typeface="Futura Condensed"/>
                <a:cs typeface="Futura Condensed"/>
              </a:rPr>
              <a:t>ciertos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objetos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62" name="TextBox 95"/>
          <p:cNvSpPr txBox="1"/>
          <p:nvPr/>
        </p:nvSpPr>
        <p:spPr>
          <a:xfrm>
            <a:off x="539292" y="6116753"/>
            <a:ext cx="2713606" cy="1569660"/>
          </a:xfrm>
          <a:prstGeom prst="rect">
            <a:avLst/>
          </a:prstGeom>
          <a:noFill/>
          <a:ln w="6350" cmpd="sng">
            <a:solidFill>
              <a:srgbClr val="0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añades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dificultad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juego</a:t>
            </a:r>
            <a:r>
              <a:rPr lang="en-US" sz="1200" dirty="0" smtClean="0">
                <a:latin typeface="Futura Condensed"/>
                <a:cs typeface="Futura Condensed"/>
              </a:rPr>
              <a:t>? </a:t>
            </a:r>
            <a:r>
              <a:rPr lang="en-US" sz="1200" dirty="0" err="1" smtClean="0">
                <a:latin typeface="Futura Condensed"/>
                <a:cs typeface="Futura Condensed"/>
              </a:rPr>
              <a:t>Creando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niveles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usando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cronómetro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o </a:t>
            </a:r>
            <a:r>
              <a:rPr lang="en-US" sz="1200" dirty="0" err="1" smtClean="0">
                <a:latin typeface="Futura Condensed"/>
                <a:cs typeface="Futura Condensed"/>
              </a:rPr>
              <a:t>manteniendo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marcador</a:t>
            </a:r>
            <a:r>
              <a:rPr lang="en-US" sz="1200" dirty="0" smtClean="0">
                <a:latin typeface="Futura Condensed"/>
                <a:cs typeface="Futura Condensed"/>
              </a:rPr>
              <a:t> son solo </a:t>
            </a:r>
            <a:r>
              <a:rPr lang="en-US" sz="1200" dirty="0" err="1" smtClean="0">
                <a:latin typeface="Futura Condensed"/>
                <a:cs typeface="Futura Condensed"/>
              </a:rPr>
              <a:t>unos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ejemplos</a:t>
            </a:r>
            <a:r>
              <a:rPr lang="en-US" sz="1200" dirty="0" smtClean="0">
                <a:latin typeface="Futura Condensed"/>
                <a:cs typeface="Futura Condensed"/>
              </a:rPr>
              <a:t> de lo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podrías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hacer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Experimenta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cambiando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apariencia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juego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editando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fondos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Explora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posibilidad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utilizar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diferentes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teclas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controlar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objetos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pic>
        <p:nvPicPr>
          <p:cNvPr id="77" name="Imagen 76" descr="Captura de pantalla 2014-11-20 a la(s) 17.29.3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8" y="8466470"/>
            <a:ext cx="5380715" cy="1433445"/>
          </a:xfrm>
          <a:prstGeom prst="rect">
            <a:avLst/>
          </a:prstGeom>
        </p:spPr>
      </p:pic>
      <p:grpSp>
        <p:nvGrpSpPr>
          <p:cNvPr id="23" name="Agrupar 22"/>
          <p:cNvGrpSpPr/>
          <p:nvPr/>
        </p:nvGrpSpPr>
        <p:grpSpPr>
          <a:xfrm>
            <a:off x="5510115" y="3659553"/>
            <a:ext cx="2133863" cy="4088092"/>
            <a:chOff x="5510115" y="3659553"/>
            <a:chExt cx="2133863" cy="4088092"/>
          </a:xfrm>
        </p:grpSpPr>
        <p:grpSp>
          <p:nvGrpSpPr>
            <p:cNvPr id="12" name="Agrupar 11"/>
            <p:cNvGrpSpPr/>
            <p:nvPr/>
          </p:nvGrpSpPr>
          <p:grpSpPr>
            <a:xfrm>
              <a:off x="5510115" y="3659553"/>
              <a:ext cx="1892990" cy="896813"/>
              <a:chOff x="5510115" y="3659553"/>
              <a:chExt cx="1892990" cy="896813"/>
            </a:xfrm>
          </p:grpSpPr>
          <p:sp>
            <p:nvSpPr>
              <p:cNvPr id="117" name="TextBox 116"/>
              <p:cNvSpPr txBox="1"/>
              <p:nvPr/>
            </p:nvSpPr>
            <p:spPr>
              <a:xfrm>
                <a:off x="5510115" y="4310145"/>
                <a:ext cx="189299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 smtClean="0">
                    <a:latin typeface="Futura Condensed"/>
                    <a:cs typeface="Futura Condensed"/>
                  </a:rPr>
                  <a:t>Programas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de control del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movimiento</a:t>
                </a:r>
                <a:endParaRPr lang="en-US" sz="1000" dirty="0" smtClean="0">
                  <a:latin typeface="Futura Condensed"/>
                  <a:cs typeface="Futura Condensed"/>
                </a:endParaRPr>
              </a:p>
            </p:txBody>
          </p:sp>
          <p:pic>
            <p:nvPicPr>
              <p:cNvPr id="9" name="Imagen 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14350" y="3659553"/>
                <a:ext cx="1449172" cy="657275"/>
              </a:xfrm>
              <a:prstGeom prst="rect">
                <a:avLst/>
              </a:prstGeom>
            </p:spPr>
          </p:pic>
        </p:grpSp>
        <p:grpSp>
          <p:nvGrpSpPr>
            <p:cNvPr id="20" name="Agrupar 19"/>
            <p:cNvGrpSpPr/>
            <p:nvPr/>
          </p:nvGrpSpPr>
          <p:grpSpPr>
            <a:xfrm>
              <a:off x="5510115" y="4614853"/>
              <a:ext cx="2100644" cy="1663761"/>
              <a:chOff x="5510115" y="4614853"/>
              <a:chExt cx="2100644" cy="1663761"/>
            </a:xfrm>
          </p:grpSpPr>
          <p:sp>
            <p:nvSpPr>
              <p:cNvPr id="120" name="TextBox 119"/>
              <p:cNvSpPr txBox="1"/>
              <p:nvPr/>
            </p:nvSpPr>
            <p:spPr>
              <a:xfrm>
                <a:off x="5510115" y="6032393"/>
                <a:ext cx="210064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 smtClean="0">
                    <a:latin typeface="Futura Condensed"/>
                    <a:cs typeface="Futura Condensed"/>
                  </a:rPr>
                  <a:t>Hace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el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objeto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siempre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caiga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hacia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abajo</a:t>
                </a:r>
                <a:endParaRPr lang="en-US" sz="1000" dirty="0" smtClean="0">
                  <a:latin typeface="Futura Condensed"/>
                  <a:cs typeface="Futura Condensed"/>
                </a:endParaRPr>
              </a:p>
            </p:txBody>
          </p:sp>
          <p:pic>
            <p:nvPicPr>
              <p:cNvPr id="10" name="Imagen 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14350" y="4614853"/>
                <a:ext cx="1158412" cy="1448016"/>
              </a:xfrm>
              <a:prstGeom prst="rect">
                <a:avLst/>
              </a:prstGeom>
            </p:spPr>
          </p:pic>
        </p:grpSp>
        <p:grpSp>
          <p:nvGrpSpPr>
            <p:cNvPr id="21" name="Agrupar 20"/>
            <p:cNvGrpSpPr/>
            <p:nvPr/>
          </p:nvGrpSpPr>
          <p:grpSpPr>
            <a:xfrm>
              <a:off x="5510115" y="6373071"/>
              <a:ext cx="2133863" cy="1374574"/>
              <a:chOff x="5510115" y="6373071"/>
              <a:chExt cx="2133863" cy="1374574"/>
            </a:xfrm>
          </p:grpSpPr>
          <p:sp>
            <p:nvSpPr>
              <p:cNvPr id="119" name="TextBox 118"/>
              <p:cNvSpPr txBox="1"/>
              <p:nvPr/>
            </p:nvSpPr>
            <p:spPr>
              <a:xfrm>
                <a:off x="5510115" y="7501424"/>
                <a:ext cx="213386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 err="1" smtClean="0">
                    <a:latin typeface="Futura Condensed"/>
                    <a:cs typeface="Futura Condensed"/>
                  </a:rPr>
                  <a:t>Determina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cuándo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termina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el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juego</a:t>
                </a:r>
                <a:endParaRPr lang="en-US" sz="1000" dirty="0" smtClean="0">
                  <a:latin typeface="Futura Condensed"/>
                  <a:cs typeface="Futura Condensed"/>
                </a:endParaRPr>
              </a:p>
            </p:txBody>
          </p:sp>
          <p:pic>
            <p:nvPicPr>
              <p:cNvPr id="11" name="Imagen 1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14899" y="6373071"/>
                <a:ext cx="1756717" cy="1128353"/>
              </a:xfrm>
              <a:prstGeom prst="rect">
                <a:avLst/>
              </a:prstGeom>
            </p:spPr>
          </p:pic>
        </p:grpSp>
      </p:grpSp>
      <p:pic>
        <p:nvPicPr>
          <p:cNvPr id="24" name="Imagen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1437" y="4981754"/>
            <a:ext cx="1291317" cy="1134999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85917" y="6610194"/>
            <a:ext cx="2193626" cy="120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83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57995" y="2830659"/>
            <a:ext cx="3324338" cy="4375928"/>
            <a:chOff x="422410" y="2830659"/>
            <a:chExt cx="3324338" cy="4375928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877984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explorar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base Fish </a:t>
              </a:r>
              <a:r>
                <a:rPr lang="en-US" sz="1200" dirty="0" smtClean="0">
                  <a:latin typeface="Futura Condensed"/>
                  <a:cs typeface="Futura Condensed"/>
                </a:rPr>
                <a:t>Chomp con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repartir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Marcador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guiar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Ayuda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abrir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base Fish Chomp.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variables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reinventando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Fish </a:t>
              </a:r>
              <a:r>
                <a:rPr lang="en-US" sz="1200" dirty="0">
                  <a:latin typeface="Futura Condensed"/>
                  <a:cs typeface="Futura Condensed"/>
                </a:rPr>
                <a:t>Chomp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añadir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marcador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Opcionalmente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dejar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incorporen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marcador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anteriores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laberinto</a:t>
              </a:r>
              <a:r>
                <a:rPr lang="en-US" sz="1200" dirty="0" smtClean="0">
                  <a:latin typeface="Futura Condensed"/>
                  <a:cs typeface="Futura Condensed"/>
                </a:rPr>
                <a:t> o el pong.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Permite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reinvenciones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Fish Chomp o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donde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hayan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incorporado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marcador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Proponemos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Demostración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: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invita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algunos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presentar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explicar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implementado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marcador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usando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variables.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Fish Chomp o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>
                  <a:latin typeface="Futura Condensed"/>
                  <a:cs typeface="Futura Condensed"/>
                </a:rPr>
                <a:t>Pide</a:t>
              </a:r>
              <a:r>
                <a:rPr lang="en-US" sz="1200" dirty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>
                  <a:latin typeface="Futura Condensed"/>
                  <a:cs typeface="Futura Condensed"/>
                </a:rPr>
                <a:t>alumnos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reflexionen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proceso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respondiendo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las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preguntas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reflexión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sus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diarios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diseño</a:t>
              </a:r>
              <a:r>
                <a:rPr lang="en-US" sz="1200" dirty="0">
                  <a:latin typeface="Futura Condensed"/>
                  <a:cs typeface="Futura Condensed"/>
                </a:rPr>
                <a:t> o </a:t>
              </a:r>
              <a:r>
                <a:rPr lang="en-US" sz="1200" dirty="0" err="1">
                  <a:latin typeface="Futura Condensed"/>
                  <a:cs typeface="Futura Condensed"/>
                </a:rPr>
                <a:t>debatiendo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grupo</a:t>
              </a:r>
              <a:r>
                <a:rPr lang="en-US" sz="1200" dirty="0">
                  <a:latin typeface="Futura Condensed"/>
                  <a:cs typeface="Futura Condensed"/>
                </a:rPr>
                <a:t>.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222218" y="795405"/>
            <a:ext cx="2999848" cy="1415772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Serán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capaces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describir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son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variables y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resultan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útiles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Conocerán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concepto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computacional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datos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Experimentarán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reinventando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reutilizando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parte de </a:t>
            </a:r>
            <a:r>
              <a:rPr lang="en-US" sz="1200" dirty="0" err="1" smtClean="0">
                <a:latin typeface="Futura Condensed"/>
                <a:cs typeface="Futura Condensed"/>
              </a:rPr>
              <a:t>otro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245443" y="647673"/>
            <a:ext cx="2815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Futura Condensed"/>
                <a:cs typeface="Futura Condensed"/>
              </a:rPr>
              <a:t>MARCADOR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007796" y="2830659"/>
            <a:ext cx="3307404" cy="1882939"/>
            <a:chOff x="4007796" y="2830659"/>
            <a:chExt cx="3307404" cy="1882939"/>
          </a:xfrm>
        </p:grpSpPr>
        <p:sp>
          <p:nvSpPr>
            <p:cNvPr id="18" name="TextBox 17"/>
            <p:cNvSpPr txBox="1"/>
            <p:nvPr/>
          </p:nvSpPr>
          <p:spPr>
            <a:xfrm>
              <a:off x="4104914" y="3328603"/>
              <a:ext cx="3117152" cy="138499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Marcador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Score,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ejemplos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marcadores</a:t>
              </a:r>
              <a:r>
                <a:rPr lang="en-US" sz="1200" dirty="0">
                  <a:latin typeface="Futura Condensed"/>
                  <a:cs typeface="Futura Condensed"/>
                </a:rPr>
                <a:t/>
              </a:r>
              <a:br>
                <a:rPr lang="en-US" sz="1200" dirty="0">
                  <a:latin typeface="Futura Condensed"/>
                  <a:cs typeface="Futura Condensed"/>
                </a:rPr>
              </a:br>
              <a:r>
                <a:rPr lang="en-US" sz="1200" dirty="0">
                  <a:latin typeface="Futura Condensed"/>
                  <a:cs typeface="Futura Condensed"/>
                </a:rPr>
                <a:t>http://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</a:t>
              </a:r>
              <a:r>
                <a:rPr lang="en-US" sz="1200" dirty="0" smtClean="0">
                  <a:latin typeface="Futura Condensed"/>
                  <a:cs typeface="Futura Condensed"/>
                </a:rPr>
                <a:t>218313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base Fish Chomp </a:t>
              </a:r>
              <a:br>
                <a:rPr lang="en-US" sz="1200" spc="-20" dirty="0" smtClean="0">
                  <a:latin typeface="Futura Condensed"/>
                  <a:cs typeface="Futura Condensed"/>
                </a:rPr>
              </a:br>
              <a:r>
                <a:rPr lang="en-US" sz="1200" spc="-2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spc="-20" dirty="0">
                  <a:latin typeface="Futura Condensed"/>
                  <a:cs typeface="Futura Condensed"/>
                </a:rPr>
                <a:t>://</a:t>
              </a:r>
              <a:r>
                <a:rPr lang="en-US" sz="1200" spc="-2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spc="-20" dirty="0">
                  <a:latin typeface="Futura Condensed"/>
                  <a:cs typeface="Futura Condensed"/>
                </a:rPr>
                <a:t>/projects/10859244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reinvenciones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Fish Chomp </a:t>
              </a:r>
              <a:r>
                <a:rPr lang="en-US" sz="1200" dirty="0" smtClean="0">
                  <a:latin typeface="Futura Condensed"/>
                  <a:cs typeface="Futura Condensed"/>
                </a:rPr>
                <a:t/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/studios/475615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07796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104914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4007796" y="4822453"/>
            <a:ext cx="3307404" cy="957492"/>
            <a:chOff x="3992282" y="2832776"/>
            <a:chExt cx="3307404" cy="957492"/>
          </a:xfrm>
        </p:grpSpPr>
        <p:sp>
          <p:nvSpPr>
            <p:cNvPr id="84" name="TextBox 83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explicarías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alguien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son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variables?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¿Para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son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buenas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variables?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4007796" y="5895403"/>
            <a:ext cx="3307404" cy="957492"/>
            <a:chOff x="3992282" y="2832776"/>
            <a:chExt cx="3307404" cy="957492"/>
          </a:xfrm>
        </p:grpSpPr>
        <p:sp>
          <p:nvSpPr>
            <p:cNvPr id="88" name="TextBox 87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explicar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son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variables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son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útiles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52" name="TextBox 51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54" name="Straight Connector 53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58" name="Straight Connector 57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64" name="TextBox 63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69" name="Straight Connector 68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8" name="TextBox 77"/>
          <p:cNvSpPr txBox="1"/>
          <p:nvPr/>
        </p:nvSpPr>
        <p:spPr>
          <a:xfrm>
            <a:off x="551129" y="8142739"/>
            <a:ext cx="3231204" cy="1754327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Anima a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aclarar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comprensión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variables </a:t>
            </a:r>
            <a:r>
              <a:rPr lang="en-US" sz="1200" dirty="0" err="1" smtClean="0">
                <a:latin typeface="Futura Condensed"/>
                <a:cs typeface="Futura Condensed"/>
              </a:rPr>
              <a:t>explorando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código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de los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ejemplo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estudio</a:t>
            </a:r>
            <a:r>
              <a:rPr lang="en-US" sz="1200" dirty="0" smtClean="0">
                <a:latin typeface="Futura Condensed"/>
                <a:cs typeface="Futura Condensed"/>
              </a:rPr>
              <a:t> Score.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Las variables son un </a:t>
            </a:r>
            <a:r>
              <a:rPr lang="en-US" sz="1200" dirty="0" err="1" smtClean="0">
                <a:latin typeface="Futura Condensed"/>
                <a:cs typeface="Futura Condensed"/>
              </a:rPr>
              <a:t>concepto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importante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informática</a:t>
            </a:r>
            <a:r>
              <a:rPr lang="en-US" sz="1200" dirty="0" smtClean="0">
                <a:latin typeface="Futura Condensed"/>
                <a:cs typeface="Futura Condensed"/>
              </a:rPr>
              <a:t> y en </a:t>
            </a:r>
            <a:r>
              <a:rPr lang="en-US" sz="1200" dirty="0" err="1" smtClean="0">
                <a:latin typeface="Futura Condensed"/>
                <a:cs typeface="Futura Condensed"/>
              </a:rPr>
              <a:t>matemáticas</a:t>
            </a:r>
            <a:r>
              <a:rPr lang="en-US" sz="1200" dirty="0" smtClean="0">
                <a:latin typeface="Futura Condensed"/>
                <a:cs typeface="Futura Condensed"/>
              </a:rPr>
              <a:t>. A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se les </a:t>
            </a:r>
            <a:r>
              <a:rPr lang="en-US" sz="1200" dirty="0" err="1" smtClean="0">
                <a:latin typeface="Futura Condensed"/>
                <a:cs typeface="Futura Condensed"/>
              </a:rPr>
              <a:t>enseñan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variables en </a:t>
            </a:r>
            <a:r>
              <a:rPr lang="en-US" sz="1200" dirty="0" err="1" smtClean="0">
                <a:latin typeface="Futura Condensed"/>
                <a:cs typeface="Futura Condensed"/>
              </a:rPr>
              <a:t>clase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matemáticas</a:t>
            </a:r>
            <a:r>
              <a:rPr lang="en-US" sz="1200" dirty="0" smtClean="0">
                <a:latin typeface="Futura Condensed"/>
                <a:cs typeface="Futura Condensed"/>
              </a:rPr>
              <a:t> y en </a:t>
            </a:r>
            <a:r>
              <a:rPr lang="en-US" sz="1200" dirty="0" err="1" smtClean="0">
                <a:latin typeface="Futura Condensed"/>
                <a:cs typeface="Futura Condensed"/>
              </a:rPr>
              <a:t>clase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informática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pero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muchos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tienen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dificultades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comprenderlas</a:t>
            </a:r>
            <a:r>
              <a:rPr lang="en-US" sz="1200" dirty="0" smtClean="0">
                <a:latin typeface="Futura Condensed"/>
                <a:cs typeface="Futura Condensed"/>
              </a:rPr>
              <a:t>. Los </a:t>
            </a:r>
            <a:r>
              <a:rPr lang="en-US" sz="1200" dirty="0" err="1" smtClean="0">
                <a:latin typeface="Futura Condensed"/>
                <a:cs typeface="Futura Condensed"/>
              </a:rPr>
              <a:t>juegos</a:t>
            </a:r>
            <a:r>
              <a:rPr lang="en-US" sz="1200" dirty="0" smtClean="0">
                <a:latin typeface="Futura Condensed"/>
                <a:cs typeface="Futura Condensed"/>
              </a:rPr>
              <a:t> son un </a:t>
            </a:r>
            <a:r>
              <a:rPr lang="en-US" sz="1200" dirty="0" err="1" smtClean="0">
                <a:latin typeface="Futura Condensed"/>
                <a:cs typeface="Futura Condensed"/>
              </a:rPr>
              <a:t>modo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acercar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concepto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haciéndolo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concreto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535516" y="169447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30–45 MINUTOS</a:t>
            </a:r>
          </a:p>
        </p:txBody>
      </p:sp>
      <p:pic>
        <p:nvPicPr>
          <p:cNvPr id="103" name="Picture 102" descr="30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068" y="1752620"/>
            <a:ext cx="329184" cy="329184"/>
          </a:xfrm>
          <a:prstGeom prst="rect">
            <a:avLst/>
          </a:prstGeom>
        </p:spPr>
      </p:pic>
      <p:grpSp>
        <p:nvGrpSpPr>
          <p:cNvPr id="104" name="Group 103"/>
          <p:cNvGrpSpPr/>
          <p:nvPr/>
        </p:nvGrpSpPr>
        <p:grpSpPr>
          <a:xfrm>
            <a:off x="3669537" y="794340"/>
            <a:ext cx="442062" cy="1123360"/>
            <a:chOff x="2853673" y="794340"/>
            <a:chExt cx="442062" cy="1123360"/>
          </a:xfrm>
        </p:grpSpPr>
        <p:cxnSp>
          <p:nvCxnSpPr>
            <p:cNvPr id="105" name="Straight Connector 104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80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551130" y="-1"/>
            <a:ext cx="493776" cy="2791969"/>
            <a:chOff x="551130" y="-1"/>
            <a:chExt cx="493776" cy="2791969"/>
          </a:xfrm>
        </p:grpSpPr>
        <p:pic>
          <p:nvPicPr>
            <p:cNvPr id="46" name="Picture 45" descr="Unit4activitie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4 -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3389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895" y="4174582"/>
            <a:ext cx="1886103" cy="108105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366" y="4189313"/>
            <a:ext cx="1835055" cy="112855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45296" y="1524960"/>
            <a:ext cx="2357171" cy="1895190"/>
            <a:chOff x="422410" y="1478397"/>
            <a:chExt cx="2357171" cy="1895190"/>
          </a:xfrm>
        </p:grpSpPr>
        <p:sp>
          <p:nvSpPr>
            <p:cNvPr id="10" name="TextBox 9"/>
            <p:cNvSpPr txBox="1"/>
            <p:nvPr/>
          </p:nvSpPr>
          <p:spPr>
            <a:xfrm>
              <a:off x="515544" y="1478397"/>
              <a:ext cx="2159129" cy="55399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¿CÓMO SE PUEDE MANTENER EL MARCADOR EN UN JUEGO SCRATCH?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22410" y="2173258"/>
              <a:ext cx="2357171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El come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peces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donde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jugadores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tratan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coger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tantos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peces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guiando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a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personaje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ratón</a:t>
              </a:r>
              <a:r>
                <a:rPr lang="en-US" sz="1200" dirty="0" smtClean="0">
                  <a:latin typeface="Futura Condensed"/>
                  <a:cs typeface="Futura Condensed"/>
                </a:rPr>
                <a:t>.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reinventarás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Fish Chomp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añadir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marcador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usando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variables.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26672" y="4228628"/>
            <a:ext cx="2885167" cy="2003626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Ve</a:t>
            </a:r>
            <a:r>
              <a:rPr lang="en-US" sz="1200" dirty="0" smtClean="0">
                <a:latin typeface="Futura Condensed"/>
                <a:cs typeface="Futura Condensed"/>
              </a:rPr>
              <a:t> a la </a:t>
            </a:r>
            <a:r>
              <a:rPr lang="en-US" sz="1200" dirty="0" err="1" smtClean="0">
                <a:latin typeface="Futura Condensed"/>
                <a:cs typeface="Futura Condensed"/>
              </a:rPr>
              <a:t>página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Fish Chomp:</a:t>
            </a:r>
          </a:p>
          <a:p>
            <a:pPr>
              <a:lnSpc>
                <a:spcPct val="130000"/>
              </a:lnSpc>
            </a:pPr>
            <a:r>
              <a:rPr lang="en-US" sz="1200" dirty="0" smtClean="0">
                <a:latin typeface="Futura Condensed"/>
                <a:cs typeface="Futura Condensed"/>
              </a:rPr>
              <a:t>      http</a:t>
            </a:r>
            <a:r>
              <a:rPr lang="en-US" sz="1200" dirty="0">
                <a:latin typeface="Futura Condensed"/>
                <a:cs typeface="Futura Condensed"/>
              </a:rPr>
              <a:t>://</a:t>
            </a:r>
            <a:r>
              <a:rPr lang="en-US" sz="1200" dirty="0" err="1">
                <a:latin typeface="Futura Condensed"/>
                <a:cs typeface="Futura Condensed"/>
              </a:rPr>
              <a:t>scratch.mit.edu</a:t>
            </a:r>
            <a:r>
              <a:rPr lang="en-US" sz="1200" dirty="0">
                <a:latin typeface="Futura Condensed"/>
                <a:cs typeface="Futura Condensed"/>
              </a:rPr>
              <a:t>/projects/</a:t>
            </a:r>
            <a:r>
              <a:rPr lang="en-US" sz="1200" dirty="0" smtClean="0">
                <a:latin typeface="Futura Condensed"/>
                <a:cs typeface="Futura Condensed"/>
              </a:rPr>
              <a:t>10859244</a:t>
            </a:r>
          </a:p>
          <a:p>
            <a:pPr marL="171450" indent="-171450">
              <a:lnSpc>
                <a:spcPct val="130000"/>
              </a:lnSpc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Haz</a:t>
            </a:r>
            <a:r>
              <a:rPr lang="en-US" sz="1200" dirty="0" smtClean="0">
                <a:latin typeface="Futura Condensed"/>
                <a:cs typeface="Futura Condensed"/>
              </a:rPr>
              <a:t> click en el </a:t>
            </a:r>
            <a:r>
              <a:rPr lang="en-US" sz="1200" dirty="0" err="1" smtClean="0">
                <a:latin typeface="Futura Condensed"/>
                <a:cs typeface="Futura Condensed"/>
              </a:rPr>
              <a:t>botón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variable en la </a:t>
            </a:r>
            <a:r>
              <a:rPr lang="en-US" sz="1200" dirty="0" err="1" smtClean="0">
                <a:latin typeface="Futura Condensed"/>
                <a:cs typeface="Futura Condensed"/>
              </a:rPr>
              <a:t>categoría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Datos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dar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nombre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variable.</a:t>
            </a:r>
          </a:p>
          <a:p>
            <a:pPr marL="171450" indent="-171450">
              <a:lnSpc>
                <a:spcPct val="130000"/>
              </a:lnSpc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Experimenta</a:t>
            </a:r>
            <a:r>
              <a:rPr lang="en-US" sz="1200" dirty="0" smtClean="0">
                <a:latin typeface="Futura Condensed"/>
                <a:cs typeface="Futura Condensed"/>
              </a:rPr>
              <a:t> con los </a:t>
            </a:r>
            <a:r>
              <a:rPr lang="en-US" sz="1200" dirty="0" err="1" smtClean="0">
                <a:latin typeface="Futura Condensed"/>
                <a:cs typeface="Futura Condensed"/>
              </a:rPr>
              <a:t>nuevos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de variables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aparecen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incorporar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marcador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36830" y="8634978"/>
            <a:ext cx="3775457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¿No </a:t>
            </a:r>
            <a:r>
              <a:rPr lang="en-US" sz="1200" dirty="0" err="1" smtClean="0">
                <a:latin typeface="Futura Condensed"/>
                <a:cs typeface="Futura Condensed"/>
              </a:rPr>
              <a:t>estás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seguro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manipular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variables? </a:t>
            </a:r>
            <a:r>
              <a:rPr lang="en-US" sz="1200" dirty="0" err="1" smtClean="0">
                <a:latin typeface="Futura Condensed"/>
                <a:cs typeface="Futura Condensed"/>
              </a:rPr>
              <a:t>Echa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ojo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este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: http</a:t>
            </a:r>
            <a:r>
              <a:rPr lang="en-US" sz="1200" dirty="0">
                <a:latin typeface="Futura Condensed"/>
                <a:cs typeface="Futura Condensed"/>
              </a:rPr>
              <a:t>://</a:t>
            </a:r>
            <a:r>
              <a:rPr lang="en-US" sz="1200" dirty="0" err="1">
                <a:latin typeface="Futura Condensed"/>
                <a:cs typeface="Futura Condensed"/>
              </a:rPr>
              <a:t>scratch.mit.edu</a:t>
            </a:r>
            <a:r>
              <a:rPr lang="en-US" sz="1200" dirty="0">
                <a:latin typeface="Futura Condensed"/>
                <a:cs typeface="Futura Condensed"/>
              </a:rPr>
              <a:t>/projects/</a:t>
            </a:r>
            <a:r>
              <a:rPr lang="en-US" sz="1200" dirty="0" smtClean="0">
                <a:latin typeface="Futura Condensed"/>
                <a:cs typeface="Futura Condensed"/>
              </a:rPr>
              <a:t>2042755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O </a:t>
            </a:r>
            <a:r>
              <a:rPr lang="en-US" sz="1200" dirty="0" err="1" smtClean="0">
                <a:latin typeface="Futura Condensed"/>
                <a:cs typeface="Futura Condensed"/>
              </a:rPr>
              <a:t>echa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vistazo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este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vídeo</a:t>
            </a:r>
            <a:r>
              <a:rPr lang="en-US" sz="1200" dirty="0" smtClean="0">
                <a:latin typeface="Futura Condensed"/>
                <a:cs typeface="Futura Condensed"/>
              </a:rPr>
              <a:t>: </a:t>
            </a:r>
            <a:r>
              <a:rPr lang="en-US" sz="1200" dirty="0">
                <a:latin typeface="Futura Condensed"/>
                <a:cs typeface="Futura Condensed"/>
              </a:rPr>
              <a:t>http://youtu.be/</a:t>
            </a:r>
            <a:r>
              <a:rPr lang="en-US" sz="1200" dirty="0" smtClean="0">
                <a:latin typeface="Futura Condensed"/>
                <a:cs typeface="Futura Condensed"/>
              </a:rPr>
              <a:t>uXq379XkhVw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Explora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estudia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código</a:t>
            </a:r>
            <a:r>
              <a:rPr lang="en-US" sz="1200" dirty="0" smtClean="0">
                <a:latin typeface="Futura Condensed"/>
                <a:cs typeface="Futura Condensed"/>
              </a:rPr>
              <a:t> de los </a:t>
            </a:r>
            <a:r>
              <a:rPr lang="en-US" sz="1200" dirty="0" err="1" smtClean="0">
                <a:latin typeface="Futura Condensed"/>
                <a:cs typeface="Futura Condensed"/>
              </a:rPr>
              <a:t>juegos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usan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marcador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aprender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variables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incorporar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marcador</a:t>
            </a:r>
            <a:r>
              <a:rPr lang="en-US" sz="1200" dirty="0" smtClean="0">
                <a:latin typeface="Futura Condensed"/>
                <a:cs typeface="Futura Condensed"/>
              </a:rPr>
              <a:t> a un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endParaRPr lang="en-US" sz="1200" dirty="0" smtClean="0">
              <a:latin typeface="Futura Condensed"/>
              <a:cs typeface="Futura Condensed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952407" y="8534836"/>
            <a:ext cx="2532125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reinvenciones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Fish Chomp Remix :</a:t>
            </a:r>
            <a:br>
              <a:rPr lang="en-US" sz="1200" kern="1100" spc="-20" dirty="0" smtClean="0">
                <a:latin typeface="Futura Condensed"/>
                <a:cs typeface="Futura Condensed"/>
              </a:rPr>
            </a:b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100" dirty="0">
                <a:latin typeface="Futura Condensed"/>
                <a:cs typeface="Futura Condensed"/>
              </a:rPr>
              <a:t>http://scratch.mit.edu/studios</a:t>
            </a:r>
            <a:r>
              <a:rPr lang="en-US" sz="1100" dirty="0" smtClean="0">
                <a:latin typeface="Futura Condensed"/>
                <a:cs typeface="Futura Condensed"/>
              </a:rPr>
              <a:t>/475615</a:t>
            </a:r>
            <a:endParaRPr lang="en-US" sz="1100" kern="1100" spc="-2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Desafíate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ti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mismo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para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hacer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más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 ¿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Cómo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puedes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usar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marcador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para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añadir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dificultad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juego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?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Encuentra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juego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que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guste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reinvéntalo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4582347" y="8392109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120153" y="3288015"/>
            <a:ext cx="2132745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44691" y="3857808"/>
            <a:ext cx="2953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Futura Condensed"/>
                <a:cs typeface="Futura Condensed"/>
              </a:rPr>
              <a:t>COMIENZA POR AQUÍ</a:t>
            </a:r>
            <a:endParaRPr lang="en-US" sz="1600" dirty="0">
              <a:latin typeface="Futura Condensed"/>
              <a:cs typeface="Futura Condensed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535219" y="4194252"/>
            <a:ext cx="2717679" cy="2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Screen Shot 2014-06-10 at 5.39.0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224" y="746032"/>
            <a:ext cx="3693476" cy="276747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0" y="6337557"/>
            <a:ext cx="7772401" cy="2153959"/>
            <a:chOff x="0" y="6337557"/>
            <a:chExt cx="7772401" cy="2153959"/>
          </a:xfrm>
        </p:grpSpPr>
        <p:sp>
          <p:nvSpPr>
            <p:cNvPr id="33" name="Rectangle 32"/>
            <p:cNvSpPr/>
            <p:nvPr/>
          </p:nvSpPr>
          <p:spPr>
            <a:xfrm>
              <a:off x="0" y="7871074"/>
              <a:ext cx="7772400" cy="410457"/>
            </a:xfrm>
            <a:prstGeom prst="rect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4582347" y="7884634"/>
              <a:ext cx="3190054" cy="507475"/>
              <a:chOff x="4582347" y="7884634"/>
              <a:chExt cx="3190054" cy="507475"/>
            </a:xfrm>
          </p:grpSpPr>
          <p:sp>
            <p:nvSpPr>
              <p:cNvPr id="35" name="Diamond 34"/>
              <p:cNvSpPr/>
              <p:nvPr/>
            </p:nvSpPr>
            <p:spPr>
              <a:xfrm>
                <a:off x="5986874" y="8066025"/>
                <a:ext cx="381000" cy="326084"/>
              </a:xfrm>
              <a:prstGeom prst="diamond">
                <a:avLst/>
              </a:prstGeom>
              <a:solidFill>
                <a:srgbClr val="50AB0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4582347" y="7884634"/>
                <a:ext cx="31900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Futura Condensed"/>
                    <a:cs typeface="Futura Condensed"/>
                  </a:rPr>
                  <a:t>¿HAS ACABADO?</a:t>
                </a:r>
                <a:endParaRPr lang="en-US" dirty="0">
                  <a:solidFill>
                    <a:schemeClr val="bg1"/>
                  </a:solidFill>
                  <a:latin typeface="Futura Condensed"/>
                  <a:cs typeface="Futura Condensed"/>
                </a:endParaRPr>
              </a:p>
            </p:txBody>
          </p:sp>
        </p:grpSp>
        <p:sp>
          <p:nvSpPr>
            <p:cNvPr id="62" name="Oval Callout 61"/>
            <p:cNvSpPr/>
            <p:nvPr/>
          </p:nvSpPr>
          <p:spPr>
            <a:xfrm rot="15462013" flipV="1">
              <a:off x="476482" y="6150058"/>
              <a:ext cx="2153959" cy="2528958"/>
            </a:xfrm>
            <a:prstGeom prst="wedgeEllipseCallout">
              <a:avLst>
                <a:gd name="adj1" fmla="val -36970"/>
                <a:gd name="adj2" fmla="val 48187"/>
              </a:avLst>
            </a:prstGeom>
            <a:solidFill>
              <a:srgbClr val="EBF1DE"/>
            </a:solidFill>
            <a:ln w="76200" cap="rnd" cmpd="sng">
              <a:solidFill>
                <a:schemeClr val="bg1"/>
              </a:solidFill>
              <a:prstDash val="solid"/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rmAutofit/>
            </a:bodyPr>
            <a:lstStyle/>
            <a:p>
              <a:pPr algn="ctr"/>
              <a:r>
                <a:rPr lang="en-US" sz="3200" kern="1300" dirty="0" smtClean="0">
                  <a:solidFill>
                    <a:srgbClr val="50AB06"/>
                  </a:solidFill>
                  <a:latin typeface="Futura Condensed"/>
                  <a:cs typeface="Futura Condensed"/>
                </a:rPr>
                <a:t>¿ATASCADO?</a:t>
              </a:r>
            </a:p>
            <a:p>
              <a:pPr algn="ctr"/>
              <a:r>
                <a:rPr lang="es-ES_tradnl" sz="1600" kern="1300" baseline="-25000" dirty="0" smtClean="0">
                  <a:solidFill>
                    <a:srgbClr val="50AB06"/>
                  </a:solidFill>
                  <a:latin typeface="Futura Condensed"/>
                  <a:cs typeface="Futura Condensed"/>
                </a:rPr>
                <a:t>¡NO PASA NADA! PRUEBA ESTO…</a:t>
              </a:r>
              <a:endParaRPr lang="en-US" sz="1600" kern="1300" baseline="-25000" dirty="0" smtClean="0">
                <a:solidFill>
                  <a:srgbClr val="50AB06"/>
                </a:solidFill>
                <a:latin typeface="Futura Condensed"/>
                <a:cs typeface="Futura Condensed"/>
              </a:endParaRPr>
            </a:p>
          </p:txBody>
        </p:sp>
      </p:grpSp>
      <p:cxnSp>
        <p:nvCxnSpPr>
          <p:cNvPr id="65" name="Straight Arrow Connector 64"/>
          <p:cNvCxnSpPr/>
          <p:nvPr/>
        </p:nvCxnSpPr>
        <p:spPr>
          <a:xfrm>
            <a:off x="5163117" y="4892152"/>
            <a:ext cx="424736" cy="0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6453562" y="5255641"/>
            <a:ext cx="0" cy="537047"/>
          </a:xfrm>
          <a:prstGeom prst="straightConnector1">
            <a:avLst/>
          </a:prstGeom>
          <a:ln w="12700" cmpd="sng">
            <a:solidFill>
              <a:schemeClr val="tx1"/>
            </a:solidFill>
            <a:prstDash val="dash"/>
            <a:headEnd type="none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 flipV="1">
            <a:off x="3185510" y="4787427"/>
            <a:ext cx="507477" cy="355966"/>
            <a:chOff x="2382025" y="5522759"/>
            <a:chExt cx="3950500" cy="1365480"/>
          </a:xfrm>
        </p:grpSpPr>
        <p:grpSp>
          <p:nvGrpSpPr>
            <p:cNvPr id="46" name="Group 45"/>
            <p:cNvGrpSpPr/>
            <p:nvPr/>
          </p:nvGrpSpPr>
          <p:grpSpPr>
            <a:xfrm>
              <a:off x="2382025" y="5522759"/>
              <a:ext cx="989584" cy="1365480"/>
              <a:chOff x="2059192" y="4643960"/>
              <a:chExt cx="502353" cy="1339571"/>
            </a:xfrm>
          </p:grpSpPr>
          <p:cxnSp>
            <p:nvCxnSpPr>
              <p:cNvPr id="47" name="Straight Arrow Connector 46"/>
              <p:cNvCxnSpPr/>
              <p:nvPr/>
            </p:nvCxnSpPr>
            <p:spPr>
              <a:xfrm flipV="1">
                <a:off x="2059192" y="4649428"/>
                <a:ext cx="502353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 flipH="1">
                <a:off x="2551045" y="4643960"/>
                <a:ext cx="1" cy="1339571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Arrow Connector 48"/>
            <p:cNvCxnSpPr/>
            <p:nvPr/>
          </p:nvCxnSpPr>
          <p:spPr>
            <a:xfrm flipV="1">
              <a:off x="3281144" y="6760040"/>
              <a:ext cx="3051381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3185510" y="5605767"/>
            <a:ext cx="435384" cy="1096651"/>
            <a:chOff x="2481486" y="5362004"/>
            <a:chExt cx="1139408" cy="1365480"/>
          </a:xfrm>
        </p:grpSpPr>
        <p:grpSp>
          <p:nvGrpSpPr>
            <p:cNvPr id="19" name="Group 18"/>
            <p:cNvGrpSpPr/>
            <p:nvPr/>
          </p:nvGrpSpPr>
          <p:grpSpPr>
            <a:xfrm>
              <a:off x="3321495" y="5362004"/>
              <a:ext cx="299399" cy="1365480"/>
              <a:chOff x="3301619" y="5370359"/>
              <a:chExt cx="299399" cy="1365480"/>
            </a:xfrm>
          </p:grpSpPr>
          <p:cxnSp>
            <p:nvCxnSpPr>
              <p:cNvPr id="73" name="Straight Arrow Connector 72"/>
              <p:cNvCxnSpPr/>
              <p:nvPr/>
            </p:nvCxnSpPr>
            <p:spPr>
              <a:xfrm flipH="1">
                <a:off x="3301619" y="5370359"/>
                <a:ext cx="2" cy="136548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>
                <a:off x="3306199" y="6727484"/>
                <a:ext cx="294819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9" name="Straight Arrow Connector 58"/>
            <p:cNvCxnSpPr/>
            <p:nvPr/>
          </p:nvCxnSpPr>
          <p:spPr>
            <a:xfrm>
              <a:off x="2481486" y="5370359"/>
              <a:ext cx="831145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>
            <a:off x="457995" y="647673"/>
            <a:ext cx="2815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Futura Condensed"/>
                <a:cs typeface="Futura Condensed"/>
              </a:rPr>
              <a:t>MARCADOR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1779022" y="443435"/>
            <a:ext cx="1443318" cy="1336089"/>
            <a:chOff x="1779022" y="443435"/>
            <a:chExt cx="1443318" cy="1336089"/>
          </a:xfrm>
        </p:grpSpPr>
        <p:grpSp>
          <p:nvGrpSpPr>
            <p:cNvPr id="52" name="Group 51"/>
            <p:cNvGrpSpPr/>
            <p:nvPr/>
          </p:nvGrpSpPr>
          <p:grpSpPr>
            <a:xfrm>
              <a:off x="1779022" y="443435"/>
              <a:ext cx="1443318" cy="1336089"/>
              <a:chOff x="1690790" y="4643960"/>
              <a:chExt cx="872347" cy="656327"/>
            </a:xfrm>
          </p:grpSpPr>
          <p:cxnSp>
            <p:nvCxnSpPr>
              <p:cNvPr id="58" name="Straight Arrow Connector 57"/>
              <p:cNvCxnSpPr/>
              <p:nvPr/>
            </p:nvCxnSpPr>
            <p:spPr>
              <a:xfrm>
                <a:off x="1690790" y="4646880"/>
                <a:ext cx="872346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Straight Arrow Connector 52"/>
            <p:cNvCxnSpPr/>
            <p:nvPr/>
          </p:nvCxnSpPr>
          <p:spPr>
            <a:xfrm>
              <a:off x="1779022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2895" y="5847964"/>
            <a:ext cx="1830619" cy="159927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4366" y="5819266"/>
            <a:ext cx="1836434" cy="162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163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57995" y="2830659"/>
            <a:ext cx="3324338" cy="4006596"/>
            <a:chOff x="422410" y="2830659"/>
            <a:chExt cx="3324338" cy="4006596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508652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mostrar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Extensions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repartir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Extensiones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guiar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exploren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código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Extensions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investigar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formas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diferentes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incrementan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dificultad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seleccionen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extensiones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añadirlas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anteriores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laberinto</a:t>
              </a:r>
              <a:r>
                <a:rPr lang="en-US" sz="1200" dirty="0" smtClean="0">
                  <a:latin typeface="Futura Condensed"/>
                  <a:cs typeface="Futura Condensed"/>
                </a:rPr>
                <a:t>, el pong o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desplazamientos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experimenten</a:t>
              </a:r>
              <a:r>
                <a:rPr lang="en-US" sz="1200" dirty="0" smtClean="0">
                  <a:latin typeface="Futura Condensed"/>
                  <a:cs typeface="Futura Condensed"/>
                </a:rPr>
                <a:t> 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incorporen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extensiones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Permite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ampliados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resto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Sugerimos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bien</a:t>
              </a:r>
              <a:r>
                <a:rPr lang="en-US" sz="1200" dirty="0" smtClean="0">
                  <a:latin typeface="Futura Condensed"/>
                  <a:cs typeface="Futura Condensed"/>
                </a:rPr>
                <a:t>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parejas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bien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Demostración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permitir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trabajo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demuestren</a:t>
              </a:r>
              <a:r>
                <a:rPr lang="en-US" sz="1200" dirty="0" smtClean="0">
                  <a:latin typeface="Futura Condensed"/>
                  <a:cs typeface="Futura Condensed"/>
                </a:rPr>
                <a:t> lo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aprendido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>
                  <a:latin typeface="Futura Condensed"/>
                  <a:cs typeface="Futura Condensed"/>
                </a:rPr>
                <a:t>Pide</a:t>
              </a:r>
              <a:r>
                <a:rPr lang="en-US" sz="1200" dirty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>
                  <a:latin typeface="Futura Condensed"/>
                  <a:cs typeface="Futura Condensed"/>
                </a:rPr>
                <a:t>alumnos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que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reflexionen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sobre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su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proceso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diseño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respondiendo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las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preguntas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reflexión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sus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diarios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diseño</a:t>
              </a:r>
              <a:r>
                <a:rPr lang="en-US" sz="1200" dirty="0">
                  <a:latin typeface="Futura Condensed"/>
                  <a:cs typeface="Futura Condensed"/>
                </a:rPr>
                <a:t> o </a:t>
              </a:r>
              <a:r>
                <a:rPr lang="en-US" sz="1200" dirty="0" err="1">
                  <a:latin typeface="Futura Condensed"/>
                  <a:cs typeface="Futura Condensed"/>
                </a:rPr>
                <a:t>debatiendo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grupo</a:t>
              </a:r>
              <a:r>
                <a:rPr lang="en-US" sz="1200" dirty="0">
                  <a:latin typeface="Futura Condensed"/>
                  <a:cs typeface="Futura Condensed"/>
                </a:rPr>
                <a:t>.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214625" y="795405"/>
            <a:ext cx="2999848" cy="1046440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Se </a:t>
            </a:r>
            <a:r>
              <a:rPr lang="en-US" sz="1200" dirty="0" err="1" smtClean="0">
                <a:latin typeface="Futura Condensed"/>
                <a:cs typeface="Futura Condensed"/>
              </a:rPr>
              <a:t>familiarizarán</a:t>
            </a:r>
            <a:r>
              <a:rPr lang="en-US" sz="1200" dirty="0" smtClean="0">
                <a:latin typeface="Futura Condensed"/>
                <a:cs typeface="Futura Condensed"/>
              </a:rPr>
              <a:t> con los </a:t>
            </a:r>
            <a:r>
              <a:rPr lang="en-US" sz="1200" dirty="0" err="1" smtClean="0">
                <a:latin typeface="Futura Condensed"/>
                <a:cs typeface="Futura Condensed"/>
              </a:rPr>
              <a:t>conceptos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condicionales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operadores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datos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explorando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programas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ilustran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elementos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comunes</a:t>
            </a:r>
            <a:r>
              <a:rPr lang="en-US" sz="1200" dirty="0" smtClean="0">
                <a:latin typeface="Futura Condensed"/>
                <a:cs typeface="Futura Condensed"/>
              </a:rPr>
              <a:t> de los </a:t>
            </a:r>
            <a:r>
              <a:rPr lang="en-US" sz="1200" dirty="0" err="1" smtClean="0">
                <a:latin typeface="Futura Condensed"/>
                <a:cs typeface="Futura Condensed"/>
              </a:rPr>
              <a:t>juegos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248346" y="700148"/>
            <a:ext cx="281594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dirty="0" smtClean="0">
                <a:latin typeface="Futura Condensed"/>
                <a:cs typeface="Futura Condensed"/>
              </a:rPr>
              <a:t>EXTENSIONES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007796" y="2830659"/>
            <a:ext cx="3307404" cy="1144275"/>
            <a:chOff x="4007796" y="2830659"/>
            <a:chExt cx="3307404" cy="1144275"/>
          </a:xfrm>
        </p:grpSpPr>
        <p:sp>
          <p:nvSpPr>
            <p:cNvPr id="18" name="TextBox 17"/>
            <p:cNvSpPr txBox="1"/>
            <p:nvPr/>
          </p:nvSpPr>
          <p:spPr>
            <a:xfrm>
              <a:off x="4104914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Extensiones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E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Extensions</a:t>
              </a:r>
              <a:endParaRPr lang="en-US" sz="1200" dirty="0">
                <a:latin typeface="Futura Condensed"/>
                <a:cs typeface="Futura Condensed"/>
              </a:endParaRPr>
            </a:p>
            <a:p>
              <a:r>
                <a:rPr lang="en-US" sz="1200" dirty="0">
                  <a:latin typeface="Futura Condensed"/>
                  <a:cs typeface="Futura Condensed"/>
                </a:rPr>
                <a:t>      http://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/studios/475619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07796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104914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4007796" y="4094291"/>
            <a:ext cx="3307404" cy="1511490"/>
            <a:chOff x="3992282" y="2832776"/>
            <a:chExt cx="3307404" cy="1511490"/>
          </a:xfrm>
        </p:grpSpPr>
        <p:sp>
          <p:nvSpPr>
            <p:cNvPr id="84" name="TextBox 83"/>
            <p:cNvSpPr txBox="1"/>
            <p:nvPr/>
          </p:nvSpPr>
          <p:spPr>
            <a:xfrm>
              <a:off x="4089400" y="3328603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formas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distintas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incrementarse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dificultad</a:t>
              </a:r>
              <a:r>
                <a:rPr lang="en-US" sz="1200" dirty="0" smtClean="0">
                  <a:latin typeface="Futura Condensed"/>
                  <a:cs typeface="Futura Condensed"/>
                </a:rPr>
                <a:t> en un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extensiones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añadiste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Describe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proceso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extensiones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4007796" y="5717576"/>
            <a:ext cx="3307404" cy="957492"/>
            <a:chOff x="3992282" y="2832776"/>
            <a:chExt cx="3307404" cy="957492"/>
          </a:xfrm>
        </p:grpSpPr>
        <p:sp>
          <p:nvSpPr>
            <p:cNvPr id="88" name="TextBox 87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fueron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capaces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incorporar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extensiones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originales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55" name="TextBox 54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56" name="Straight Connector 55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58" name="Straight Connector 57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64" name="TextBox 63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69" name="Straight Connector 68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8" name="TextBox 77"/>
          <p:cNvSpPr txBox="1"/>
          <p:nvPr/>
        </p:nvSpPr>
        <p:spPr>
          <a:xfrm>
            <a:off x="551129" y="8142739"/>
            <a:ext cx="3231204" cy="1754327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Para </a:t>
            </a:r>
            <a:r>
              <a:rPr lang="en-US" sz="1200" dirty="0" err="1" smtClean="0">
                <a:latin typeface="Futura Condensed"/>
                <a:cs typeface="Futura Condensed"/>
              </a:rPr>
              <a:t>ofrecer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andamiaje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necesiten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ayuda</a:t>
            </a:r>
            <a:r>
              <a:rPr lang="en-US" sz="1200" dirty="0" smtClean="0">
                <a:latin typeface="Futura Condensed"/>
                <a:cs typeface="Futura Condensed"/>
              </a:rPr>
              <a:t> extra, </a:t>
            </a:r>
            <a:r>
              <a:rPr lang="en-US" sz="1200" dirty="0" err="1" smtClean="0">
                <a:latin typeface="Futura Condensed"/>
                <a:cs typeface="Futura Condensed"/>
              </a:rPr>
              <a:t>sugerimos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guíes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demostrando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funcionamiento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extensión</a:t>
            </a:r>
            <a:r>
              <a:rPr lang="en-US" sz="1200" dirty="0" smtClean="0">
                <a:latin typeface="Futura Condensed"/>
                <a:cs typeface="Futura Condensed"/>
              </a:rPr>
              <a:t> (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ejemplo</a:t>
            </a:r>
            <a:r>
              <a:rPr lang="en-US" sz="1200" dirty="0" smtClean="0">
                <a:latin typeface="Futura Condensed"/>
                <a:cs typeface="Futura Condensed"/>
              </a:rPr>
              <a:t>, de los </a:t>
            </a:r>
            <a:r>
              <a:rPr lang="en-US" sz="1200" dirty="0" err="1" smtClean="0">
                <a:latin typeface="Futura Condensed"/>
                <a:cs typeface="Futura Condensed"/>
              </a:rPr>
              <a:t>niveles</a:t>
            </a:r>
            <a:r>
              <a:rPr lang="en-US" sz="1200" dirty="0" smtClean="0">
                <a:latin typeface="Futura Condensed"/>
                <a:cs typeface="Futura Condensed"/>
              </a:rPr>
              <a:t>), </a:t>
            </a:r>
            <a:r>
              <a:rPr lang="en-US" sz="1200" dirty="0" err="1" smtClean="0">
                <a:latin typeface="Futura Condensed"/>
                <a:cs typeface="Futura Condensed"/>
              </a:rPr>
              <a:t>ayudándoles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lo </a:t>
            </a:r>
            <a:r>
              <a:rPr lang="en-US" sz="1200" dirty="0" err="1" smtClean="0">
                <a:latin typeface="Futura Condensed"/>
                <a:cs typeface="Futura Condensed"/>
              </a:rPr>
              <a:t>incorporen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La </a:t>
            </a:r>
            <a:r>
              <a:rPr lang="en-US" sz="1200" dirty="0" err="1" smtClean="0">
                <a:latin typeface="Futura Condensed"/>
                <a:cs typeface="Futura Condensed"/>
              </a:rPr>
              <a:t>mochila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herramienta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utilizar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incorporar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partes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extensiones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programas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información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mochila</a:t>
            </a:r>
            <a:r>
              <a:rPr lang="en-US" sz="1200" dirty="0" smtClean="0">
                <a:latin typeface="Futura Condensed"/>
                <a:cs typeface="Futura Condensed"/>
              </a:rPr>
              <a:t>: </a:t>
            </a:r>
            <a:br>
              <a:rPr lang="en-US" sz="1200" dirty="0" smtClean="0">
                <a:latin typeface="Futura Condensed"/>
                <a:cs typeface="Futura Condensed"/>
              </a:rPr>
            </a:br>
            <a:r>
              <a:rPr lang="en-US" sz="1200" dirty="0" smtClean="0">
                <a:latin typeface="Futura Condensed"/>
                <a:cs typeface="Futura Condensed"/>
              </a:rPr>
              <a:t>http://</a:t>
            </a:r>
            <a:r>
              <a:rPr lang="en-US" sz="1200" dirty="0" err="1" smtClean="0">
                <a:latin typeface="Futura Condensed"/>
                <a:cs typeface="Futura Condensed"/>
              </a:rPr>
              <a:t>bit.ly</a:t>
            </a:r>
            <a:r>
              <a:rPr lang="en-US" sz="1200" dirty="0" smtClean="0">
                <a:latin typeface="Futura Condensed"/>
                <a:cs typeface="Futura Condensed"/>
              </a:rPr>
              <a:t>/</a:t>
            </a:r>
            <a:r>
              <a:rPr lang="en-US" sz="1200" dirty="0" err="1" smtClean="0">
                <a:latin typeface="Futura Condensed"/>
                <a:cs typeface="Futura Condensed"/>
              </a:rPr>
              <a:t>scratchbackpack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527923" y="169447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30–45 MINUTOS</a:t>
            </a:r>
          </a:p>
        </p:txBody>
      </p:sp>
      <p:pic>
        <p:nvPicPr>
          <p:cNvPr id="102" name="Picture 101" descr="30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475" y="1752620"/>
            <a:ext cx="329184" cy="329184"/>
          </a:xfrm>
          <a:prstGeom prst="rect">
            <a:avLst/>
          </a:prstGeom>
        </p:spPr>
      </p:pic>
      <p:grpSp>
        <p:nvGrpSpPr>
          <p:cNvPr id="103" name="Group 102"/>
          <p:cNvGrpSpPr/>
          <p:nvPr/>
        </p:nvGrpSpPr>
        <p:grpSpPr>
          <a:xfrm>
            <a:off x="3661944" y="794340"/>
            <a:ext cx="442062" cy="1123360"/>
            <a:chOff x="2853673" y="794340"/>
            <a:chExt cx="442062" cy="1123360"/>
          </a:xfrm>
        </p:grpSpPr>
        <p:cxnSp>
          <p:nvCxnSpPr>
            <p:cNvPr id="104" name="Straight Connector 103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82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551130" y="-1"/>
            <a:ext cx="493776" cy="2791969"/>
            <a:chOff x="551130" y="-1"/>
            <a:chExt cx="493776" cy="2791969"/>
          </a:xfrm>
        </p:grpSpPr>
        <p:pic>
          <p:nvPicPr>
            <p:cNvPr id="46" name="Picture 45" descr="Unit4activitie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4 -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863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3829984" y="6603168"/>
            <a:ext cx="3402084" cy="877163"/>
          </a:xfrm>
          <a:prstGeom prst="rect">
            <a:avLst/>
          </a:prstGeom>
          <a:ln w="12700" cmpd="sng">
            <a:noFill/>
            <a:prstDash val="dash"/>
          </a:ln>
        </p:spPr>
        <p:txBody>
          <a:bodyPr wrap="square" lIns="0" tIns="91440" rIns="0" bIns="91440">
            <a:spAutoFit/>
          </a:bodyPr>
          <a:lstStyle/>
          <a:p>
            <a:r>
              <a:rPr lang="en-US" sz="1200" b="1" dirty="0" smtClean="0">
                <a:latin typeface="Futura Condensed"/>
                <a:cs typeface="Futura Condensed"/>
              </a:rPr>
              <a:t>+  MULTIJUGADOR </a:t>
            </a:r>
            <a:r>
              <a:rPr lang="en-US" sz="1000" dirty="0" smtClean="0">
                <a:latin typeface="Futura Condensed"/>
                <a:cs typeface="Futura Condensed"/>
              </a:rPr>
              <a:t>http</a:t>
            </a:r>
            <a:r>
              <a:rPr lang="en-US" sz="1000" dirty="0">
                <a:latin typeface="Futura Condensed"/>
                <a:cs typeface="Futura Condensed"/>
              </a:rPr>
              <a:t>://</a:t>
            </a:r>
            <a:r>
              <a:rPr lang="en-US" sz="1000" dirty="0" err="1">
                <a:latin typeface="Futura Condensed"/>
                <a:cs typeface="Futura Condensed"/>
              </a:rPr>
              <a:t>scratch.mit.edu</a:t>
            </a:r>
            <a:r>
              <a:rPr lang="en-US" sz="1000" dirty="0">
                <a:latin typeface="Futura Condensed"/>
                <a:cs typeface="Futura Condensed"/>
              </a:rPr>
              <a:t>/projects/</a:t>
            </a:r>
            <a:r>
              <a:rPr lang="en-US" sz="1000" dirty="0" smtClean="0">
                <a:latin typeface="Futura Condensed"/>
                <a:cs typeface="Futura Condensed"/>
              </a:rPr>
              <a:t>25192711</a:t>
            </a:r>
            <a:endParaRPr lang="en-US" sz="600" dirty="0" smtClean="0">
              <a:latin typeface="Futura Condensed"/>
              <a:cs typeface="Futura Condensed"/>
            </a:endParaRPr>
          </a:p>
          <a:p>
            <a:r>
              <a:rPr lang="en-US" sz="1100" dirty="0">
                <a:latin typeface="Futura Condensed"/>
                <a:cs typeface="Futura Condensed"/>
              </a:rPr>
              <a:t>      </a:t>
            </a:r>
            <a:r>
              <a:rPr lang="en-US" sz="1100" dirty="0" err="1">
                <a:latin typeface="Futura Condensed"/>
                <a:cs typeface="Futura Condensed"/>
              </a:rPr>
              <a:t>Demuestra</a:t>
            </a:r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cómo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añadir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otro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jugador</a:t>
            </a:r>
            <a:r>
              <a:rPr lang="en-US" sz="1100" dirty="0" smtClean="0">
                <a:latin typeface="Futura Condensed"/>
                <a:cs typeface="Futura Condensed"/>
              </a:rPr>
              <a:t> al </a:t>
            </a:r>
            <a:r>
              <a:rPr lang="en-US" sz="1100" dirty="0" err="1" smtClean="0">
                <a:latin typeface="Futura Condensed"/>
                <a:cs typeface="Futura Condensed"/>
              </a:rPr>
              <a:t>juego</a:t>
            </a:r>
            <a:r>
              <a:rPr lang="en-US" sz="1100" dirty="0" smtClean="0">
                <a:latin typeface="Futura Condensed"/>
                <a:cs typeface="Futura Condensed"/>
              </a:rPr>
              <a:t>. El </a:t>
            </a:r>
            <a:r>
              <a:rPr lang="en-US" sz="1100" dirty="0" err="1" smtClean="0">
                <a:latin typeface="Futura Condensed"/>
                <a:cs typeface="Futura Condensed"/>
              </a:rPr>
              <a:t>jugador</a:t>
            </a:r>
            <a:r>
              <a:rPr lang="en-US" sz="1100" dirty="0" smtClean="0">
                <a:latin typeface="Futura Condensed"/>
                <a:cs typeface="Futura Condensed"/>
              </a:rPr>
              <a:t> 1 </a:t>
            </a:r>
            <a:r>
              <a:rPr lang="en-US" sz="1100" dirty="0" err="1" smtClean="0">
                <a:latin typeface="Futura Condensed"/>
                <a:cs typeface="Futura Condensed"/>
              </a:rPr>
              <a:t>utiliza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las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flechas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para</a:t>
            </a:r>
            <a:r>
              <a:rPr lang="en-US" sz="1100" dirty="0" smtClean="0">
                <a:latin typeface="Futura Condensed"/>
                <a:cs typeface="Futura Condensed"/>
              </a:rPr>
              <a:t> mover a Pico, </a:t>
            </a:r>
            <a:r>
              <a:rPr lang="en-US" sz="1100" dirty="0" err="1" smtClean="0">
                <a:latin typeface="Futura Condensed"/>
                <a:cs typeface="Futura Condensed"/>
              </a:rPr>
              <a:t>mientras</a:t>
            </a:r>
            <a:r>
              <a:rPr lang="en-US" sz="1100" dirty="0" smtClean="0">
                <a:latin typeface="Futura Condensed"/>
                <a:cs typeface="Futura Condensed"/>
              </a:rPr>
              <a:t> el </a:t>
            </a:r>
            <a:r>
              <a:rPr lang="en-US" sz="1100" dirty="0" err="1" smtClean="0">
                <a:latin typeface="Futura Condensed"/>
                <a:cs typeface="Futura Condensed"/>
              </a:rPr>
              <a:t>jugador</a:t>
            </a:r>
            <a:r>
              <a:rPr lang="en-US" sz="1100" dirty="0" smtClean="0">
                <a:latin typeface="Futura Condensed"/>
                <a:cs typeface="Futura Condensed"/>
              </a:rPr>
              <a:t> 2 </a:t>
            </a:r>
            <a:r>
              <a:rPr lang="en-US" sz="1100" dirty="0" err="1" smtClean="0">
                <a:latin typeface="Futura Condensed"/>
                <a:cs typeface="Futura Condensed"/>
              </a:rPr>
              <a:t>utiliza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las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teclas</a:t>
            </a:r>
            <a:r>
              <a:rPr lang="en-US" sz="1100" dirty="0" smtClean="0">
                <a:latin typeface="Futura Condensed"/>
                <a:cs typeface="Futura Condensed"/>
              </a:rPr>
              <a:t> W, A, S, D </a:t>
            </a:r>
            <a:r>
              <a:rPr lang="en-US" sz="1100" dirty="0" err="1" smtClean="0">
                <a:latin typeface="Futura Condensed"/>
                <a:cs typeface="Futura Condensed"/>
              </a:rPr>
              <a:t>para</a:t>
            </a:r>
            <a:r>
              <a:rPr lang="en-US" sz="1100" dirty="0" smtClean="0">
                <a:latin typeface="Futura Condensed"/>
                <a:cs typeface="Futura Condensed"/>
              </a:rPr>
              <a:t> mover a Nano.</a:t>
            </a:r>
            <a:endParaRPr lang="en-US" sz="1100" dirty="0">
              <a:latin typeface="Futura Condensed"/>
              <a:cs typeface="Futura Condense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7871074"/>
            <a:ext cx="7772400" cy="532604"/>
            <a:chOff x="0" y="7871074"/>
            <a:chExt cx="7772400" cy="532604"/>
          </a:xfrm>
        </p:grpSpPr>
        <p:sp>
          <p:nvSpPr>
            <p:cNvPr id="52" name="Rectangle 51"/>
            <p:cNvSpPr/>
            <p:nvPr/>
          </p:nvSpPr>
          <p:spPr>
            <a:xfrm>
              <a:off x="0" y="7871074"/>
              <a:ext cx="7772400" cy="410457"/>
            </a:xfrm>
            <a:prstGeom prst="rect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Diamond 59"/>
            <p:cNvSpPr/>
            <p:nvPr/>
          </p:nvSpPr>
          <p:spPr>
            <a:xfrm>
              <a:off x="1744862" y="8077594"/>
              <a:ext cx="381000" cy="326084"/>
            </a:xfrm>
            <a:prstGeom prst="diamond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Diamond 60"/>
            <p:cNvSpPr/>
            <p:nvPr/>
          </p:nvSpPr>
          <p:spPr>
            <a:xfrm>
              <a:off x="5631063" y="8066025"/>
              <a:ext cx="381000" cy="326084"/>
            </a:xfrm>
            <a:prstGeom prst="diamond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0" y="7879206"/>
              <a:ext cx="3870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COSAS QUE PROBAR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870726" y="7884634"/>
              <a:ext cx="39016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¿HAS ACABADO?</a:t>
              </a:r>
              <a:endParaRPr lang="en-US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45295" y="1522398"/>
            <a:ext cx="2357172" cy="1888956"/>
            <a:chOff x="409710" y="1457232"/>
            <a:chExt cx="2357172" cy="1888956"/>
          </a:xfrm>
        </p:grpSpPr>
        <p:sp>
          <p:nvSpPr>
            <p:cNvPr id="10" name="TextBox 9"/>
            <p:cNvSpPr txBox="1"/>
            <p:nvPr/>
          </p:nvSpPr>
          <p:spPr>
            <a:xfrm>
              <a:off x="502845" y="1457232"/>
              <a:ext cx="2159129" cy="553998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¿CÓMO PUEDES AMPLIAR Y REIMAGINAR JUEGOS EN SCRATCH?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710" y="2145859"/>
              <a:ext cx="235717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 err="1" smtClean="0">
                  <a:latin typeface="Futura Condensed"/>
                  <a:cs typeface="Futura Condensed"/>
                </a:rPr>
                <a:t>Sumérgete</a:t>
              </a:r>
              <a:r>
                <a:rPr lang="en-US" sz="1200" dirty="0" smtClean="0">
                  <a:latin typeface="Futura Condensed"/>
                  <a:cs typeface="Futura Condensed"/>
                </a:rPr>
                <a:t> en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añadiendo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nuevas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características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Scratch.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Elige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menos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200" dirty="0" smtClean="0">
                  <a:latin typeface="Futura Condensed"/>
                  <a:cs typeface="Futura Condensed"/>
                </a:rPr>
                <a:t> (¡o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varias</a:t>
              </a:r>
              <a:r>
                <a:rPr lang="en-US" sz="1200" dirty="0" smtClean="0">
                  <a:latin typeface="Futura Condensed"/>
                  <a:cs typeface="Futura Condensed"/>
                </a:rPr>
                <a:t>!)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siguientes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extensiones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añádelas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laberinto</a:t>
              </a:r>
              <a:r>
                <a:rPr lang="en-US" sz="1200" dirty="0" smtClean="0">
                  <a:latin typeface="Futura Condensed"/>
                  <a:cs typeface="Futura Condensed"/>
                </a:rPr>
                <a:t>, el pong o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</a:t>
              </a:r>
              <a:r>
                <a:rPr lang="en-US" sz="1200" dirty="0" smtClean="0">
                  <a:latin typeface="Futura Condensed"/>
                  <a:cs typeface="Futura Condensed"/>
                </a:rPr>
                <a:t>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desplazamiento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076669" y="8474325"/>
            <a:ext cx="3314032" cy="1200329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otra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extensión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más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juego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Rétate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ti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mismo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hacer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más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Continúa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investigando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cada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extensión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añadelas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Ayuda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Comparte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intercambiad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opiniones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sobre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vuestros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juegos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>
            <a:off x="3870726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3829984" y="668932"/>
            <a:ext cx="3402084" cy="707886"/>
          </a:xfrm>
          <a:prstGeom prst="rect">
            <a:avLst/>
          </a:prstGeom>
          <a:ln w="12700" cmpd="sng">
            <a:noFill/>
            <a:prstDash val="dash"/>
          </a:ln>
        </p:spPr>
        <p:txBody>
          <a:bodyPr wrap="square" lIns="0" tIns="91440" rIns="0" bIns="91440">
            <a:spAutoFit/>
          </a:bodyPr>
          <a:lstStyle/>
          <a:p>
            <a:pPr>
              <a:buSzPct val="100000"/>
            </a:pPr>
            <a:r>
              <a:rPr lang="en-US" sz="1200" b="1" dirty="0" smtClean="0">
                <a:latin typeface="Futura Condensed"/>
                <a:cs typeface="Futura Condensed"/>
              </a:rPr>
              <a:t>+  MARCADOR </a:t>
            </a:r>
            <a:r>
              <a:rPr lang="en-US" sz="1000" dirty="0" smtClean="0">
                <a:latin typeface="Futura Condensed"/>
                <a:cs typeface="Futura Condensed"/>
              </a:rPr>
              <a:t>http</a:t>
            </a:r>
            <a:r>
              <a:rPr lang="en-US" sz="1000" dirty="0">
                <a:latin typeface="Futura Condensed"/>
                <a:cs typeface="Futura Condensed"/>
              </a:rPr>
              <a:t>://</a:t>
            </a:r>
            <a:r>
              <a:rPr lang="en-US" sz="1000" dirty="0" err="1">
                <a:latin typeface="Futura Condensed"/>
                <a:cs typeface="Futura Condensed"/>
              </a:rPr>
              <a:t>scratch.mit.edu</a:t>
            </a:r>
            <a:r>
              <a:rPr lang="en-US" sz="1000" dirty="0">
                <a:latin typeface="Futura Condensed"/>
                <a:cs typeface="Futura Condensed"/>
              </a:rPr>
              <a:t>/projects/</a:t>
            </a:r>
            <a:r>
              <a:rPr lang="en-US" sz="1000" dirty="0" smtClean="0">
                <a:latin typeface="Futura Condensed"/>
                <a:cs typeface="Futura Condensed"/>
              </a:rPr>
              <a:t>1940443</a:t>
            </a:r>
            <a:endParaRPr lang="en-US" sz="600" dirty="0">
              <a:latin typeface="Futura Condensed"/>
              <a:cs typeface="Futura Condensed"/>
            </a:endParaRPr>
          </a:p>
          <a:p>
            <a:r>
              <a:rPr lang="en-US" sz="1100" dirty="0">
                <a:latin typeface="Futura Condensed"/>
                <a:cs typeface="Futura Condensed"/>
              </a:rPr>
              <a:t>      </a:t>
            </a:r>
            <a:r>
              <a:rPr lang="en-US" sz="1100" dirty="0" err="1" smtClean="0">
                <a:latin typeface="Futura Condensed"/>
                <a:cs typeface="Futura Condensed"/>
              </a:rPr>
              <a:t>Demuestra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cómo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establecer</a:t>
            </a:r>
            <a:r>
              <a:rPr lang="en-US" sz="1100" dirty="0" smtClean="0">
                <a:latin typeface="Futura Condensed"/>
                <a:cs typeface="Futura Condensed"/>
              </a:rPr>
              <a:t> y </a:t>
            </a:r>
            <a:r>
              <a:rPr lang="en-US" sz="1100" dirty="0" err="1" smtClean="0">
                <a:latin typeface="Futura Condensed"/>
                <a:cs typeface="Futura Condensed"/>
              </a:rPr>
              <a:t>cambiar</a:t>
            </a:r>
            <a:r>
              <a:rPr lang="en-US" sz="1100" dirty="0" smtClean="0">
                <a:latin typeface="Futura Condensed"/>
                <a:cs typeface="Futura Condensed"/>
              </a:rPr>
              <a:t> un </a:t>
            </a:r>
            <a:r>
              <a:rPr lang="en-US" sz="1100" dirty="0" err="1" smtClean="0">
                <a:latin typeface="Futura Condensed"/>
                <a:cs typeface="Futura Condensed"/>
              </a:rPr>
              <a:t>marcador</a:t>
            </a:r>
            <a:r>
              <a:rPr lang="en-US" sz="1100" dirty="0" smtClean="0">
                <a:latin typeface="Futura Condensed"/>
                <a:cs typeface="Futura Condensed"/>
              </a:rPr>
              <a:t>. </a:t>
            </a:r>
            <a:r>
              <a:rPr lang="en-US" sz="1100" dirty="0" err="1" smtClean="0">
                <a:latin typeface="Futura Condensed"/>
                <a:cs typeface="Futura Condensed"/>
              </a:rPr>
              <a:t>Recibe</a:t>
            </a:r>
            <a:r>
              <a:rPr lang="en-US" sz="1100" dirty="0" smtClean="0">
                <a:latin typeface="Futura Condensed"/>
                <a:cs typeface="Futura Condensed"/>
              </a:rPr>
              <a:t> 10 </a:t>
            </a:r>
            <a:r>
              <a:rPr lang="en-US" sz="1100" dirty="0" err="1" smtClean="0">
                <a:latin typeface="Futura Condensed"/>
                <a:cs typeface="Futura Condensed"/>
              </a:rPr>
              <a:t>puntos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cada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vez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que</a:t>
            </a:r>
            <a:r>
              <a:rPr lang="en-US" sz="1100" dirty="0" smtClean="0">
                <a:latin typeface="Futura Condensed"/>
                <a:cs typeface="Futura Condensed"/>
              </a:rPr>
              <a:t> se </a:t>
            </a:r>
            <a:r>
              <a:rPr lang="en-US" sz="1100" dirty="0" err="1" smtClean="0">
                <a:latin typeface="Futura Condensed"/>
                <a:cs typeface="Futura Condensed"/>
              </a:rPr>
              <a:t>hace</a:t>
            </a:r>
            <a:r>
              <a:rPr lang="en-US" sz="1100" dirty="0" smtClean="0">
                <a:latin typeface="Futura Condensed"/>
                <a:cs typeface="Futura Condensed"/>
              </a:rPr>
              <a:t> click </a:t>
            </a:r>
            <a:r>
              <a:rPr lang="en-US" sz="1100" dirty="0" err="1" smtClean="0">
                <a:latin typeface="Futura Condensed"/>
                <a:cs typeface="Futura Condensed"/>
              </a:rPr>
              <a:t>sobre</a:t>
            </a:r>
            <a:r>
              <a:rPr lang="en-US" sz="1100" dirty="0" smtClean="0">
                <a:latin typeface="Futura Condensed"/>
                <a:cs typeface="Futura Condensed"/>
              </a:rPr>
              <a:t> el </a:t>
            </a:r>
            <a:r>
              <a:rPr lang="en-US" sz="1100" dirty="0" err="1" smtClean="0">
                <a:latin typeface="Futura Condensed"/>
                <a:cs typeface="Futura Condensed"/>
              </a:rPr>
              <a:t>gato</a:t>
            </a:r>
            <a:r>
              <a:rPr lang="en-US" sz="1100" dirty="0" smtClean="0">
                <a:latin typeface="Futura Condensed"/>
                <a:cs typeface="Futura Condensed"/>
              </a:rPr>
              <a:t>.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829984" y="2152492"/>
            <a:ext cx="3402084" cy="707886"/>
          </a:xfrm>
          <a:prstGeom prst="rect">
            <a:avLst/>
          </a:prstGeom>
          <a:ln w="12700" cmpd="sng">
            <a:noFill/>
            <a:prstDash val="dash"/>
          </a:ln>
        </p:spPr>
        <p:txBody>
          <a:bodyPr wrap="square" lIns="0" tIns="91440" rIns="0" bIns="91440">
            <a:spAutoFit/>
          </a:bodyPr>
          <a:lstStyle/>
          <a:p>
            <a:r>
              <a:rPr lang="en-US" sz="1200" b="1" dirty="0" smtClean="0">
                <a:latin typeface="Futura Condensed"/>
                <a:cs typeface="Futura Condensed"/>
              </a:rPr>
              <a:t>+  CRONÓMETRO </a:t>
            </a:r>
            <a:r>
              <a:rPr lang="en-US" sz="1000" dirty="0" smtClean="0">
                <a:latin typeface="Futura Condensed"/>
                <a:cs typeface="Futura Condensed"/>
              </a:rPr>
              <a:t>http</a:t>
            </a:r>
            <a:r>
              <a:rPr lang="en-US" sz="1000" dirty="0">
                <a:latin typeface="Futura Condensed"/>
                <a:cs typeface="Futura Condensed"/>
              </a:rPr>
              <a:t>://</a:t>
            </a:r>
            <a:r>
              <a:rPr lang="en-US" sz="1000" dirty="0" err="1">
                <a:latin typeface="Futura Condensed"/>
                <a:cs typeface="Futura Condensed"/>
              </a:rPr>
              <a:t>scratch.mit.edu</a:t>
            </a:r>
            <a:r>
              <a:rPr lang="en-US" sz="1000" dirty="0">
                <a:latin typeface="Futura Condensed"/>
                <a:cs typeface="Futura Condensed"/>
              </a:rPr>
              <a:t>/projects/</a:t>
            </a:r>
            <a:r>
              <a:rPr lang="en-US" sz="1000" dirty="0" smtClean="0">
                <a:latin typeface="Futura Condensed"/>
                <a:cs typeface="Futura Condensed"/>
              </a:rPr>
              <a:t>1940445</a:t>
            </a:r>
            <a:endParaRPr lang="en-US" sz="600" dirty="0">
              <a:latin typeface="Futura Condensed"/>
              <a:cs typeface="Futura Condensed"/>
            </a:endParaRPr>
          </a:p>
          <a:p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smtClean="0">
                <a:latin typeface="Futura Condensed"/>
                <a:cs typeface="Futura Condensed"/>
              </a:rPr>
              <a:t>      </a:t>
            </a:r>
            <a:r>
              <a:rPr lang="en-US" sz="1100" dirty="0" err="1" smtClean="0">
                <a:latin typeface="Futura Condensed"/>
                <a:cs typeface="Futura Condensed"/>
              </a:rPr>
              <a:t>Demuestra</a:t>
            </a:r>
            <a:r>
              <a:rPr lang="en-US" sz="1100" dirty="0">
                <a:latin typeface="Futura Condensed"/>
                <a:cs typeface="Futura Condensed"/>
              </a:rPr>
              <a:t>  </a:t>
            </a:r>
            <a:r>
              <a:rPr lang="en-US" sz="1100" dirty="0" err="1" smtClean="0">
                <a:latin typeface="Futura Condensed"/>
                <a:cs typeface="Futura Condensed"/>
              </a:rPr>
              <a:t>cómo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usar</a:t>
            </a:r>
            <a:r>
              <a:rPr lang="en-US" sz="1100" dirty="0" smtClean="0">
                <a:latin typeface="Futura Condensed"/>
                <a:cs typeface="Futura Condensed"/>
              </a:rPr>
              <a:t> un </a:t>
            </a:r>
            <a:r>
              <a:rPr lang="en-US" sz="1100" dirty="0" err="1" smtClean="0">
                <a:latin typeface="Futura Condensed"/>
                <a:cs typeface="Futura Condensed"/>
              </a:rPr>
              <a:t>cronómetro</a:t>
            </a:r>
            <a:r>
              <a:rPr lang="en-US" sz="1100" dirty="0" smtClean="0">
                <a:latin typeface="Futura Condensed"/>
                <a:cs typeface="Futura Condensed"/>
              </a:rPr>
              <a:t>. </a:t>
            </a:r>
            <a:r>
              <a:rPr lang="en-US" sz="1100" dirty="0" err="1" smtClean="0">
                <a:latin typeface="Futura Condensed"/>
                <a:cs typeface="Futura Condensed"/>
              </a:rPr>
              <a:t>Utiliza</a:t>
            </a:r>
            <a:r>
              <a:rPr lang="en-US" sz="1100" dirty="0" smtClean="0">
                <a:latin typeface="Futura Condensed"/>
                <a:cs typeface="Futura Condensed"/>
              </a:rPr>
              <a:t> el </a:t>
            </a:r>
            <a:r>
              <a:rPr lang="en-US" sz="1100" dirty="0" err="1" smtClean="0">
                <a:latin typeface="Futura Condensed"/>
                <a:cs typeface="Futura Condensed"/>
              </a:rPr>
              <a:t>navegador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para</a:t>
            </a:r>
            <a:r>
              <a:rPr lang="en-US" sz="1100" dirty="0" smtClean="0">
                <a:latin typeface="Futura Condensed"/>
                <a:cs typeface="Futura Condensed"/>
              </a:rPr>
              <a:t> mover el </a:t>
            </a:r>
            <a:r>
              <a:rPr lang="en-US" sz="1100" dirty="0" err="1" smtClean="0">
                <a:latin typeface="Futura Condensed"/>
                <a:cs typeface="Futura Condensed"/>
              </a:rPr>
              <a:t>gato</a:t>
            </a:r>
            <a:r>
              <a:rPr lang="en-US" sz="1100" dirty="0" smtClean="0">
                <a:latin typeface="Futura Condensed"/>
                <a:cs typeface="Futura Condensed"/>
              </a:rPr>
              <a:t> Scratch hasta Gobo.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3829986" y="4377831"/>
            <a:ext cx="3402082" cy="707886"/>
          </a:xfrm>
          <a:prstGeom prst="rect">
            <a:avLst/>
          </a:prstGeom>
          <a:ln w="12700" cmpd="sng">
            <a:noFill/>
            <a:prstDash val="dash"/>
          </a:ln>
        </p:spPr>
        <p:txBody>
          <a:bodyPr wrap="square" lIns="0" tIns="91440" rIns="0" bIns="91440">
            <a:spAutoFit/>
          </a:bodyPr>
          <a:lstStyle/>
          <a:p>
            <a:r>
              <a:rPr lang="en-US" sz="1200" b="1" dirty="0" smtClean="0">
                <a:latin typeface="Futura Condensed"/>
                <a:cs typeface="Futura Condensed"/>
              </a:rPr>
              <a:t>+  RATÓN </a:t>
            </a:r>
            <a:r>
              <a:rPr lang="en-US" sz="1000" dirty="0" smtClean="0">
                <a:latin typeface="Futura Condensed"/>
                <a:cs typeface="Futura Condensed"/>
              </a:rPr>
              <a:t>http</a:t>
            </a:r>
            <a:r>
              <a:rPr lang="en-US" sz="1000" dirty="0">
                <a:latin typeface="Futura Condensed"/>
                <a:cs typeface="Futura Condensed"/>
              </a:rPr>
              <a:t>://</a:t>
            </a:r>
            <a:r>
              <a:rPr lang="en-US" sz="1000" dirty="0" err="1">
                <a:latin typeface="Futura Condensed"/>
                <a:cs typeface="Futura Condensed"/>
              </a:rPr>
              <a:t>scratch.mit.edu</a:t>
            </a:r>
            <a:r>
              <a:rPr lang="en-US" sz="1000" dirty="0">
                <a:latin typeface="Futura Condensed"/>
                <a:cs typeface="Futura Condensed"/>
              </a:rPr>
              <a:t>/projects/</a:t>
            </a:r>
            <a:r>
              <a:rPr lang="en-US" sz="1000" dirty="0" smtClean="0">
                <a:latin typeface="Futura Condensed"/>
                <a:cs typeface="Futura Condensed"/>
              </a:rPr>
              <a:t>25192659</a:t>
            </a:r>
            <a:endParaRPr lang="en-US" sz="600" dirty="0" smtClean="0">
              <a:latin typeface="Futura Condensed"/>
              <a:cs typeface="Futura Condensed"/>
            </a:endParaRPr>
          </a:p>
          <a:p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smtClean="0">
                <a:latin typeface="Futura Condensed"/>
                <a:cs typeface="Futura Condensed"/>
              </a:rPr>
              <a:t>    </a:t>
            </a:r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Demuestra</a:t>
            </a:r>
            <a:r>
              <a:rPr lang="en-US" sz="1100" dirty="0">
                <a:latin typeface="Futura Condensed"/>
                <a:cs typeface="Futura Condensed"/>
              </a:rPr>
              <a:t>  </a:t>
            </a:r>
            <a:r>
              <a:rPr lang="en-US" sz="1100" dirty="0" err="1" smtClean="0">
                <a:latin typeface="Futura Condensed"/>
                <a:cs typeface="Futura Condensed"/>
              </a:rPr>
              <a:t>cómo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programar</a:t>
            </a:r>
            <a:r>
              <a:rPr lang="en-US" sz="1100" dirty="0" smtClean="0">
                <a:latin typeface="Futura Condensed"/>
                <a:cs typeface="Futura Condensed"/>
              </a:rPr>
              <a:t> el </a:t>
            </a:r>
            <a:r>
              <a:rPr lang="en-US" sz="1100" dirty="0" err="1" smtClean="0">
                <a:latin typeface="Futura Condensed"/>
                <a:cs typeface="Futura Condensed"/>
              </a:rPr>
              <a:t>ratón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para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controlar</a:t>
            </a:r>
            <a:r>
              <a:rPr lang="en-US" sz="1100" dirty="0" smtClean="0">
                <a:latin typeface="Futura Condensed"/>
                <a:cs typeface="Futura Condensed"/>
              </a:rPr>
              <a:t> la </a:t>
            </a:r>
            <a:r>
              <a:rPr lang="en-US" sz="1100" dirty="0" err="1" smtClean="0">
                <a:latin typeface="Futura Condensed"/>
                <a:cs typeface="Futura Condensed"/>
              </a:rPr>
              <a:t>partida</a:t>
            </a:r>
            <a:r>
              <a:rPr lang="en-US" sz="1100" dirty="0" smtClean="0">
                <a:latin typeface="Futura Condensed"/>
                <a:cs typeface="Futura Condensed"/>
              </a:rPr>
              <a:t>. </a:t>
            </a:r>
            <a:r>
              <a:rPr lang="en-US" sz="1100" dirty="0" err="1" smtClean="0">
                <a:latin typeface="Futura Condensed"/>
                <a:cs typeface="Futura Condensed"/>
              </a:rPr>
              <a:t>Mueve</a:t>
            </a:r>
            <a:r>
              <a:rPr lang="en-US" sz="1100" dirty="0" smtClean="0">
                <a:latin typeface="Futura Condensed"/>
                <a:cs typeface="Futura Condensed"/>
              </a:rPr>
              <a:t> el </a:t>
            </a:r>
            <a:r>
              <a:rPr lang="en-US" sz="1100" dirty="0" err="1" smtClean="0">
                <a:latin typeface="Futura Condensed"/>
                <a:cs typeface="Futura Condensed"/>
              </a:rPr>
              <a:t>ratón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para</a:t>
            </a:r>
            <a:r>
              <a:rPr lang="en-US" sz="1100" dirty="0" smtClean="0">
                <a:latin typeface="Futura Condensed"/>
                <a:cs typeface="Futura Condensed"/>
              </a:rPr>
              <a:t> mover la base.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3829984" y="5119610"/>
            <a:ext cx="3402084" cy="707886"/>
          </a:xfrm>
          <a:prstGeom prst="rect">
            <a:avLst/>
          </a:prstGeom>
          <a:ln w="12700" cmpd="sng">
            <a:noFill/>
            <a:prstDash val="dash"/>
          </a:ln>
        </p:spPr>
        <p:txBody>
          <a:bodyPr wrap="square" lIns="0" tIns="91440" rIns="0" bIns="91440">
            <a:spAutoFit/>
          </a:bodyPr>
          <a:lstStyle/>
          <a:p>
            <a:r>
              <a:rPr lang="en-US" sz="1200" b="1" dirty="0" smtClean="0">
                <a:latin typeface="Futura Condensed"/>
                <a:cs typeface="Futura Condensed"/>
              </a:rPr>
              <a:t>+  REINICIO </a:t>
            </a:r>
            <a:r>
              <a:rPr lang="en-US" sz="1000" dirty="0" smtClean="0">
                <a:latin typeface="Futura Condensed"/>
                <a:cs typeface="Futura Condensed"/>
              </a:rPr>
              <a:t>http</a:t>
            </a:r>
            <a:r>
              <a:rPr lang="en-US" sz="1000" dirty="0">
                <a:latin typeface="Futura Condensed"/>
                <a:cs typeface="Futura Condensed"/>
              </a:rPr>
              <a:t>://</a:t>
            </a:r>
            <a:r>
              <a:rPr lang="en-US" sz="1000" dirty="0" err="1">
                <a:latin typeface="Futura Condensed"/>
                <a:cs typeface="Futura Condensed"/>
              </a:rPr>
              <a:t>scratch.mit.edu</a:t>
            </a:r>
            <a:r>
              <a:rPr lang="en-US" sz="1000" dirty="0">
                <a:latin typeface="Futura Condensed"/>
                <a:cs typeface="Futura Condensed"/>
              </a:rPr>
              <a:t>/projects/</a:t>
            </a:r>
            <a:r>
              <a:rPr lang="en-US" sz="1000" dirty="0" smtClean="0">
                <a:latin typeface="Futura Condensed"/>
                <a:cs typeface="Futura Condensed"/>
              </a:rPr>
              <a:t>25192935</a:t>
            </a:r>
            <a:endParaRPr lang="en-US" sz="600" dirty="0" smtClean="0">
              <a:latin typeface="Futura Condensed"/>
              <a:cs typeface="Futura Condensed"/>
            </a:endParaRPr>
          </a:p>
          <a:p>
            <a:r>
              <a:rPr lang="en-US" sz="1100" dirty="0" smtClean="0">
                <a:latin typeface="Futura Condensed"/>
                <a:cs typeface="Futura Condensed"/>
              </a:rPr>
              <a:t>      </a:t>
            </a:r>
            <a:r>
              <a:rPr lang="en-US" sz="1100" dirty="0" err="1" smtClean="0">
                <a:latin typeface="Futura Condensed"/>
                <a:cs typeface="Futura Condensed"/>
              </a:rPr>
              <a:t>Demuestra</a:t>
            </a:r>
            <a:r>
              <a:rPr lang="en-US" sz="1100" dirty="0">
                <a:latin typeface="Futura Condensed"/>
                <a:cs typeface="Futura Condensed"/>
              </a:rPr>
              <a:t>  </a:t>
            </a:r>
            <a:r>
              <a:rPr lang="en-US" sz="1100" dirty="0" err="1" smtClean="0">
                <a:latin typeface="Futura Condensed"/>
                <a:cs typeface="Futura Condensed"/>
              </a:rPr>
              <a:t>cómo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hacer</a:t>
            </a:r>
            <a:r>
              <a:rPr lang="en-US" sz="1100" dirty="0" smtClean="0">
                <a:latin typeface="Futura Condensed"/>
                <a:cs typeface="Futura Condensed"/>
              </a:rPr>
              <a:t> un </a:t>
            </a:r>
            <a:r>
              <a:rPr lang="en-US" sz="1100" dirty="0" err="1" smtClean="0">
                <a:latin typeface="Futura Condensed"/>
                <a:cs typeface="Futura Condensed"/>
              </a:rPr>
              <a:t>botón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para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reiniciar</a:t>
            </a:r>
            <a:r>
              <a:rPr lang="en-US" sz="1100" dirty="0" smtClean="0">
                <a:latin typeface="Futura Condensed"/>
                <a:cs typeface="Futura Condensed"/>
              </a:rPr>
              <a:t> la </a:t>
            </a:r>
            <a:r>
              <a:rPr lang="en-US" sz="1100" dirty="0" err="1" smtClean="0">
                <a:latin typeface="Futura Condensed"/>
                <a:cs typeface="Futura Condensed"/>
              </a:rPr>
              <a:t>partida</a:t>
            </a:r>
            <a:r>
              <a:rPr lang="en-US" sz="1100" dirty="0" smtClean="0">
                <a:latin typeface="Futura Condensed"/>
                <a:cs typeface="Futura Condensed"/>
              </a:rPr>
              <a:t>. </a:t>
            </a:r>
            <a:r>
              <a:rPr lang="en-US" sz="1100" dirty="0" err="1" smtClean="0">
                <a:latin typeface="Futura Condensed"/>
                <a:cs typeface="Futura Condensed"/>
              </a:rPr>
              <a:t>Haz</a:t>
            </a:r>
            <a:r>
              <a:rPr lang="en-US" sz="1100" dirty="0" smtClean="0">
                <a:latin typeface="Futura Condensed"/>
                <a:cs typeface="Futura Condensed"/>
              </a:rPr>
              <a:t> click </a:t>
            </a:r>
            <a:r>
              <a:rPr lang="en-US" sz="1100" dirty="0" err="1" smtClean="0">
                <a:latin typeface="Futura Condensed"/>
                <a:cs typeface="Futura Condensed"/>
              </a:rPr>
              <a:t>sobre</a:t>
            </a:r>
            <a:r>
              <a:rPr lang="en-US" sz="1100" dirty="0" smtClean="0">
                <a:latin typeface="Futura Condensed"/>
                <a:cs typeface="Futura Condensed"/>
              </a:rPr>
              <a:t> el </a:t>
            </a:r>
            <a:r>
              <a:rPr lang="en-US" sz="1100" dirty="0" err="1" smtClean="0">
                <a:latin typeface="Futura Condensed"/>
                <a:cs typeface="Futura Condensed"/>
              </a:rPr>
              <a:t>botón</a:t>
            </a:r>
            <a:r>
              <a:rPr lang="en-US" sz="1100" dirty="0" smtClean="0">
                <a:latin typeface="Futura Condensed"/>
                <a:cs typeface="Futura Condensed"/>
              </a:rPr>
              <a:t> RESTART </a:t>
            </a:r>
            <a:r>
              <a:rPr lang="en-US" sz="1100" dirty="0" err="1" smtClean="0">
                <a:latin typeface="Futura Condensed"/>
                <a:cs typeface="Futura Condensed"/>
              </a:rPr>
              <a:t>para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reiniciar</a:t>
            </a:r>
            <a:r>
              <a:rPr lang="en-US" sz="1100" dirty="0" smtClean="0">
                <a:latin typeface="Futura Condensed"/>
                <a:cs typeface="Futura Condensed"/>
              </a:rPr>
              <a:t>.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3829986" y="3636052"/>
            <a:ext cx="3402082" cy="707886"/>
          </a:xfrm>
          <a:prstGeom prst="rect">
            <a:avLst/>
          </a:prstGeom>
          <a:ln w="12700" cmpd="sng">
            <a:noFill/>
            <a:prstDash val="dash"/>
          </a:ln>
        </p:spPr>
        <p:txBody>
          <a:bodyPr wrap="square" lIns="0" tIns="91440" rIns="0" bIns="91440">
            <a:spAutoFit/>
          </a:bodyPr>
          <a:lstStyle/>
          <a:p>
            <a:r>
              <a:rPr lang="en-US" sz="1200" b="1" dirty="0" smtClean="0">
                <a:latin typeface="Futura Condensed"/>
                <a:cs typeface="Futura Condensed"/>
              </a:rPr>
              <a:t>+  RECOMPENSAS </a:t>
            </a:r>
            <a:r>
              <a:rPr lang="en-US" sz="1000" dirty="0" smtClean="0">
                <a:latin typeface="Futura Condensed"/>
                <a:cs typeface="Futura Condensed"/>
              </a:rPr>
              <a:t>http</a:t>
            </a:r>
            <a:r>
              <a:rPr lang="en-US" sz="1000" dirty="0">
                <a:latin typeface="Futura Condensed"/>
                <a:cs typeface="Futura Condensed"/>
              </a:rPr>
              <a:t>://</a:t>
            </a:r>
            <a:r>
              <a:rPr lang="en-US" sz="1000" dirty="0" err="1">
                <a:latin typeface="Futura Condensed"/>
                <a:cs typeface="Futura Condensed"/>
              </a:rPr>
              <a:t>scratch.mit.edu</a:t>
            </a:r>
            <a:r>
              <a:rPr lang="en-US" sz="1000" dirty="0">
                <a:latin typeface="Futura Condensed"/>
                <a:cs typeface="Futura Condensed"/>
              </a:rPr>
              <a:t>/projects/</a:t>
            </a:r>
            <a:r>
              <a:rPr lang="en-US" sz="1000" dirty="0" smtClean="0">
                <a:latin typeface="Futura Condensed"/>
                <a:cs typeface="Futura Condensed"/>
              </a:rPr>
              <a:t>1940456</a:t>
            </a:r>
            <a:endParaRPr lang="en-US" sz="600" dirty="0" smtClean="0">
              <a:latin typeface="Futura Condensed"/>
              <a:cs typeface="Futura Condensed"/>
            </a:endParaRPr>
          </a:p>
          <a:p>
            <a:r>
              <a:rPr lang="en-US" sz="1100" dirty="0" smtClean="0">
                <a:latin typeface="Futura Condensed"/>
                <a:cs typeface="Futura Condensed"/>
              </a:rPr>
              <a:t>      </a:t>
            </a:r>
            <a:r>
              <a:rPr lang="en-US" sz="1100" dirty="0" err="1" smtClean="0">
                <a:latin typeface="Futura Condensed"/>
                <a:cs typeface="Futura Condensed"/>
              </a:rPr>
              <a:t>Demuestra</a:t>
            </a:r>
            <a:r>
              <a:rPr lang="en-US" sz="1100" dirty="0">
                <a:latin typeface="Futura Condensed"/>
                <a:cs typeface="Futura Condensed"/>
              </a:rPr>
              <a:t>  </a:t>
            </a:r>
            <a:r>
              <a:rPr lang="en-US" sz="1100" dirty="0" err="1" smtClean="0">
                <a:latin typeface="Futura Condensed"/>
                <a:cs typeface="Futura Condensed"/>
              </a:rPr>
              <a:t>cómo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recoger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objetos</a:t>
            </a:r>
            <a:r>
              <a:rPr lang="en-US" sz="1100" dirty="0" smtClean="0">
                <a:latin typeface="Futura Condensed"/>
                <a:cs typeface="Futura Condensed"/>
              </a:rPr>
              <a:t>. </a:t>
            </a:r>
            <a:r>
              <a:rPr lang="en-US" sz="1100" dirty="0" err="1" smtClean="0">
                <a:latin typeface="Futura Condensed"/>
                <a:cs typeface="Futura Condensed"/>
              </a:rPr>
              <a:t>Utiliza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las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flechas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para</a:t>
            </a:r>
            <a:r>
              <a:rPr lang="en-US" sz="1100" dirty="0" smtClean="0">
                <a:latin typeface="Futura Condensed"/>
                <a:cs typeface="Futura Condensed"/>
              </a:rPr>
              <a:t> mover el </a:t>
            </a:r>
            <a:r>
              <a:rPr lang="en-US" sz="1100" dirty="0" err="1" smtClean="0">
                <a:latin typeface="Futura Condensed"/>
                <a:cs typeface="Futura Condensed"/>
              </a:rPr>
              <a:t>gato</a:t>
            </a:r>
            <a:r>
              <a:rPr lang="en-US" sz="1100" dirty="0" smtClean="0">
                <a:latin typeface="Futura Condensed"/>
                <a:cs typeface="Futura Condensed"/>
              </a:rPr>
              <a:t> y </a:t>
            </a:r>
            <a:r>
              <a:rPr lang="en-US" sz="1100" dirty="0" err="1" smtClean="0">
                <a:latin typeface="Futura Condensed"/>
                <a:cs typeface="Futura Condensed"/>
              </a:rPr>
              <a:t>recoger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las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recomensas</a:t>
            </a:r>
            <a:r>
              <a:rPr lang="en-US" sz="1100" dirty="0" smtClean="0">
                <a:latin typeface="Futura Condensed"/>
                <a:cs typeface="Futura Condensed"/>
              </a:rPr>
              <a:t> de la </a:t>
            </a:r>
            <a:r>
              <a:rPr lang="en-US" sz="1100" dirty="0" err="1" smtClean="0">
                <a:latin typeface="Futura Condensed"/>
                <a:cs typeface="Futura Condensed"/>
              </a:rPr>
              <a:t>misión</a:t>
            </a:r>
            <a:r>
              <a:rPr lang="en-US" sz="1100" dirty="0" smtClean="0">
                <a:latin typeface="Futura Condensed"/>
                <a:cs typeface="Futura Condensed"/>
              </a:rPr>
              <a:t>.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3829986" y="5861389"/>
            <a:ext cx="3402082" cy="707886"/>
          </a:xfrm>
          <a:prstGeom prst="rect">
            <a:avLst/>
          </a:prstGeom>
          <a:ln w="12700" cmpd="sng">
            <a:noFill/>
            <a:prstDash val="dash"/>
          </a:ln>
        </p:spPr>
        <p:txBody>
          <a:bodyPr wrap="square" lIns="0" tIns="91440" rIns="0" bIns="91440">
            <a:spAutoFit/>
          </a:bodyPr>
          <a:lstStyle/>
          <a:p>
            <a:r>
              <a:rPr lang="en-US" sz="1200" b="1" dirty="0" smtClean="0">
                <a:latin typeface="Futura Condensed"/>
                <a:cs typeface="Futura Condensed"/>
              </a:rPr>
              <a:t>+  MENÚ </a:t>
            </a:r>
            <a:r>
              <a:rPr lang="en-US" sz="1000" dirty="0">
                <a:latin typeface="Futura Condensed"/>
                <a:cs typeface="Futura Condensed"/>
              </a:rPr>
              <a:t>http://</a:t>
            </a:r>
            <a:r>
              <a:rPr lang="en-US" sz="1000" dirty="0" err="1">
                <a:latin typeface="Futura Condensed"/>
                <a:cs typeface="Futura Condensed"/>
              </a:rPr>
              <a:t>scratch.mit.edu</a:t>
            </a:r>
            <a:r>
              <a:rPr lang="en-US" sz="1000" dirty="0">
                <a:latin typeface="Futura Condensed"/>
                <a:cs typeface="Futura Condensed"/>
              </a:rPr>
              <a:t>/projects/</a:t>
            </a:r>
            <a:r>
              <a:rPr lang="en-US" sz="1000" dirty="0" smtClean="0">
                <a:latin typeface="Futura Condensed"/>
                <a:cs typeface="Futura Condensed"/>
              </a:rPr>
              <a:t>25192991</a:t>
            </a:r>
            <a:endParaRPr lang="en-US" sz="600" dirty="0" smtClean="0">
              <a:latin typeface="Futura Condensed"/>
              <a:cs typeface="Futura Condensed"/>
            </a:endParaRPr>
          </a:p>
          <a:p>
            <a:r>
              <a:rPr lang="en-US" sz="1100" dirty="0" smtClean="0">
                <a:latin typeface="Futura Condensed"/>
                <a:cs typeface="Futura Condensed"/>
              </a:rPr>
              <a:t>      </a:t>
            </a:r>
            <a:r>
              <a:rPr lang="en-US" sz="1100" dirty="0" err="1" smtClean="0">
                <a:latin typeface="Futura Condensed"/>
                <a:cs typeface="Futura Condensed"/>
              </a:rPr>
              <a:t>Demuestra</a:t>
            </a:r>
            <a:r>
              <a:rPr lang="en-US" sz="1100" dirty="0">
                <a:latin typeface="Futura Condensed"/>
                <a:cs typeface="Futura Condensed"/>
              </a:rPr>
              <a:t>  </a:t>
            </a:r>
            <a:r>
              <a:rPr lang="en-US" sz="1100" dirty="0" err="1" smtClean="0">
                <a:latin typeface="Futura Condensed"/>
                <a:cs typeface="Futura Condensed"/>
              </a:rPr>
              <a:t>cómo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mostrar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una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pantalla</a:t>
            </a:r>
            <a:r>
              <a:rPr lang="en-US" sz="1100" dirty="0" smtClean="0">
                <a:latin typeface="Futura Condensed"/>
                <a:cs typeface="Futura Condensed"/>
              </a:rPr>
              <a:t> de </a:t>
            </a:r>
            <a:r>
              <a:rPr lang="en-US" sz="1100" dirty="0" err="1" smtClean="0">
                <a:latin typeface="Futura Condensed"/>
                <a:cs typeface="Futura Condensed"/>
              </a:rPr>
              <a:t>menú</a:t>
            </a:r>
            <a:r>
              <a:rPr lang="en-US" sz="1100" dirty="0" smtClean="0">
                <a:latin typeface="Futura Condensed"/>
                <a:cs typeface="Futura Condensed"/>
              </a:rPr>
              <a:t> al principio del </a:t>
            </a:r>
            <a:r>
              <a:rPr lang="en-US" sz="1100" dirty="0" err="1" smtClean="0">
                <a:latin typeface="Futura Condensed"/>
                <a:cs typeface="Futura Condensed"/>
              </a:rPr>
              <a:t>juego</a:t>
            </a:r>
            <a:r>
              <a:rPr lang="en-US" sz="1100" dirty="0" smtClean="0">
                <a:latin typeface="Futura Condensed"/>
                <a:cs typeface="Futura Condensed"/>
              </a:rPr>
              <a:t>. </a:t>
            </a:r>
            <a:r>
              <a:rPr lang="en-US" sz="1100" dirty="0" err="1" smtClean="0">
                <a:latin typeface="Futura Condensed"/>
                <a:cs typeface="Futura Condensed"/>
              </a:rPr>
              <a:t>Haz</a:t>
            </a:r>
            <a:r>
              <a:rPr lang="en-US" sz="1100" dirty="0" smtClean="0">
                <a:latin typeface="Futura Condensed"/>
                <a:cs typeface="Futura Condensed"/>
              </a:rPr>
              <a:t> click en START o DIRECTIONS en el </a:t>
            </a:r>
            <a:r>
              <a:rPr lang="en-US" sz="1100" dirty="0" err="1" smtClean="0">
                <a:latin typeface="Futura Condensed"/>
                <a:cs typeface="Futura Condensed"/>
              </a:rPr>
              <a:t>menú</a:t>
            </a:r>
            <a:r>
              <a:rPr lang="en-US" sz="1100" dirty="0" smtClean="0">
                <a:latin typeface="Futura Condensed"/>
                <a:cs typeface="Futura Condensed"/>
              </a:rPr>
              <a:t>.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829984" y="1410712"/>
            <a:ext cx="3402084" cy="877163"/>
          </a:xfrm>
          <a:prstGeom prst="rect">
            <a:avLst/>
          </a:prstGeom>
          <a:ln w="12700" cmpd="sng">
            <a:noFill/>
            <a:prstDash val="dash"/>
          </a:ln>
        </p:spPr>
        <p:txBody>
          <a:bodyPr wrap="square" lIns="0" tIns="91440" rIns="0" bIns="91440">
            <a:spAutoFit/>
          </a:bodyPr>
          <a:lstStyle/>
          <a:p>
            <a:r>
              <a:rPr lang="en-US" sz="1200" b="1" dirty="0" smtClean="0">
                <a:latin typeface="Futura Condensed"/>
                <a:cs typeface="Futura Condensed"/>
              </a:rPr>
              <a:t>+  NIVELES </a:t>
            </a:r>
            <a:r>
              <a:rPr lang="en-US" sz="1000" dirty="0" smtClean="0">
                <a:latin typeface="Futura Condensed"/>
                <a:cs typeface="Futura Condensed"/>
              </a:rPr>
              <a:t>http</a:t>
            </a:r>
            <a:r>
              <a:rPr lang="en-US" sz="1000" dirty="0">
                <a:latin typeface="Futura Condensed"/>
                <a:cs typeface="Futura Condensed"/>
              </a:rPr>
              <a:t>://</a:t>
            </a:r>
            <a:r>
              <a:rPr lang="en-US" sz="1000" dirty="0" err="1">
                <a:latin typeface="Futura Condensed"/>
                <a:cs typeface="Futura Condensed"/>
              </a:rPr>
              <a:t>scratch.mit.edu</a:t>
            </a:r>
            <a:r>
              <a:rPr lang="en-US" sz="1000" dirty="0">
                <a:latin typeface="Futura Condensed"/>
                <a:cs typeface="Futura Condensed"/>
              </a:rPr>
              <a:t>/projects/</a:t>
            </a:r>
            <a:r>
              <a:rPr lang="en-US" sz="1000" dirty="0" smtClean="0">
                <a:latin typeface="Futura Condensed"/>
                <a:cs typeface="Futura Condensed"/>
              </a:rPr>
              <a:t>1940453</a:t>
            </a:r>
            <a:endParaRPr lang="en-US" sz="600" dirty="0">
              <a:latin typeface="Futura Condensed"/>
              <a:cs typeface="Futura Condensed"/>
            </a:endParaRPr>
          </a:p>
          <a:p>
            <a:r>
              <a:rPr lang="en-US" sz="1100" dirty="0">
                <a:latin typeface="Futura Condensed"/>
                <a:cs typeface="Futura Condensed"/>
              </a:rPr>
              <a:t>      </a:t>
            </a:r>
            <a:r>
              <a:rPr lang="en-US" sz="1100" dirty="0" err="1">
                <a:latin typeface="Futura Condensed"/>
                <a:cs typeface="Futura Condensed"/>
              </a:rPr>
              <a:t>Demuestra</a:t>
            </a:r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cómo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cambiar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niveles</a:t>
            </a:r>
            <a:r>
              <a:rPr lang="en-US" sz="1100" dirty="0" smtClean="0">
                <a:latin typeface="Futura Condensed"/>
                <a:cs typeface="Futura Condensed"/>
              </a:rPr>
              <a:t>. El </a:t>
            </a:r>
            <a:r>
              <a:rPr lang="en-US" sz="1100" dirty="0" err="1" smtClean="0">
                <a:latin typeface="Futura Condensed"/>
                <a:cs typeface="Futura Condensed"/>
              </a:rPr>
              <a:t>marcador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aumenta</a:t>
            </a:r>
            <a:r>
              <a:rPr lang="en-US" sz="1100" dirty="0" smtClean="0">
                <a:latin typeface="Futura Condensed"/>
                <a:cs typeface="Futura Condensed"/>
              </a:rPr>
              <a:t> en 1 </a:t>
            </a:r>
            <a:r>
              <a:rPr lang="en-US" sz="1100" dirty="0" err="1" smtClean="0">
                <a:latin typeface="Futura Condensed"/>
                <a:cs typeface="Futura Condensed"/>
              </a:rPr>
              <a:t>cada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vez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que</a:t>
            </a:r>
            <a:r>
              <a:rPr lang="en-US" sz="1100" dirty="0" smtClean="0">
                <a:latin typeface="Futura Condensed"/>
                <a:cs typeface="Futura Condensed"/>
              </a:rPr>
              <a:t> se </a:t>
            </a:r>
            <a:r>
              <a:rPr lang="en-US" sz="1100" dirty="0" err="1" smtClean="0">
                <a:latin typeface="Futura Condensed"/>
                <a:cs typeface="Futura Condensed"/>
              </a:rPr>
              <a:t>pulsa</a:t>
            </a:r>
            <a:r>
              <a:rPr lang="en-US" sz="1100" dirty="0" smtClean="0">
                <a:latin typeface="Futura Condensed"/>
                <a:cs typeface="Futura Condensed"/>
              </a:rPr>
              <a:t> la </a:t>
            </a:r>
            <a:r>
              <a:rPr lang="en-US" sz="1100" dirty="0" err="1" smtClean="0">
                <a:latin typeface="Futura Condensed"/>
                <a:cs typeface="Futura Condensed"/>
              </a:rPr>
              <a:t>barra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espaciadora</a:t>
            </a:r>
            <a:r>
              <a:rPr lang="en-US" sz="1100" dirty="0" smtClean="0">
                <a:latin typeface="Futura Condensed"/>
                <a:cs typeface="Futura Condensed"/>
              </a:rPr>
              <a:t>. El </a:t>
            </a:r>
            <a:r>
              <a:rPr lang="en-US" sz="1100" dirty="0" err="1" smtClean="0">
                <a:latin typeface="Futura Condensed"/>
                <a:cs typeface="Futura Condensed"/>
              </a:rPr>
              <a:t>nivel</a:t>
            </a:r>
            <a:r>
              <a:rPr lang="en-US" sz="1100" dirty="0" smtClean="0">
                <a:latin typeface="Futura Condensed"/>
                <a:cs typeface="Futura Condensed"/>
              </a:rPr>
              <a:t> se </a:t>
            </a:r>
            <a:r>
              <a:rPr lang="en-US" sz="1100" dirty="0" err="1" smtClean="0">
                <a:latin typeface="Futura Condensed"/>
                <a:cs typeface="Futura Condensed"/>
              </a:rPr>
              <a:t>incrementa</a:t>
            </a:r>
            <a:r>
              <a:rPr lang="en-US" sz="1100" dirty="0" smtClean="0">
                <a:latin typeface="Futura Condensed"/>
                <a:cs typeface="Futura Condensed"/>
              </a:rPr>
              <a:t> en 1 </a:t>
            </a:r>
            <a:r>
              <a:rPr lang="en-US" sz="1100" dirty="0" err="1" smtClean="0">
                <a:latin typeface="Futura Condensed"/>
                <a:cs typeface="Futura Condensed"/>
              </a:rPr>
              <a:t>por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cada</a:t>
            </a:r>
            <a:r>
              <a:rPr lang="en-US" sz="1100" dirty="0" smtClean="0">
                <a:latin typeface="Futura Condensed"/>
                <a:cs typeface="Futura Condensed"/>
              </a:rPr>
              <a:t> 10 </a:t>
            </a:r>
            <a:r>
              <a:rPr lang="en-US" sz="1100" dirty="0" err="1" smtClean="0">
                <a:latin typeface="Futura Condensed"/>
                <a:cs typeface="Futura Condensed"/>
              </a:rPr>
              <a:t>puntos</a:t>
            </a:r>
            <a:r>
              <a:rPr lang="en-US" sz="1100" dirty="0" smtClean="0">
                <a:latin typeface="Futura Condensed"/>
                <a:cs typeface="Futura Condensed"/>
              </a:rPr>
              <a:t>.</a:t>
            </a:r>
            <a:endParaRPr lang="en-US" sz="1100" dirty="0">
              <a:latin typeface="Futura Condensed"/>
              <a:cs typeface="Futura Condensed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3829984" y="2894272"/>
            <a:ext cx="3402084" cy="707886"/>
          </a:xfrm>
          <a:prstGeom prst="rect">
            <a:avLst/>
          </a:prstGeom>
          <a:ln w="12700" cmpd="sng">
            <a:noFill/>
            <a:prstDash val="dash"/>
          </a:ln>
        </p:spPr>
        <p:txBody>
          <a:bodyPr wrap="square" lIns="0" tIns="91440" rIns="0" bIns="91440">
            <a:spAutoFit/>
          </a:bodyPr>
          <a:lstStyle/>
          <a:p>
            <a:r>
              <a:rPr lang="en-US" sz="1200" b="1" dirty="0" smtClean="0">
                <a:latin typeface="Futura Condensed"/>
                <a:cs typeface="Futura Condensed"/>
              </a:rPr>
              <a:t>+  ENEMIGOS </a:t>
            </a:r>
            <a:r>
              <a:rPr lang="en-US" sz="1000" dirty="0" smtClean="0">
                <a:latin typeface="Futura Condensed"/>
                <a:cs typeface="Futura Condensed"/>
              </a:rPr>
              <a:t>http</a:t>
            </a:r>
            <a:r>
              <a:rPr lang="en-US" sz="1000" dirty="0">
                <a:latin typeface="Futura Condensed"/>
                <a:cs typeface="Futura Condensed"/>
              </a:rPr>
              <a:t>://</a:t>
            </a:r>
            <a:r>
              <a:rPr lang="en-US" sz="1000" dirty="0" err="1">
                <a:latin typeface="Futura Condensed"/>
                <a:cs typeface="Futura Condensed"/>
              </a:rPr>
              <a:t>scratch.mit.edu</a:t>
            </a:r>
            <a:r>
              <a:rPr lang="en-US" sz="1000" dirty="0">
                <a:latin typeface="Futura Condensed"/>
                <a:cs typeface="Futura Condensed"/>
              </a:rPr>
              <a:t>/projects/</a:t>
            </a:r>
            <a:r>
              <a:rPr lang="en-US" sz="1000" dirty="0" smtClean="0">
                <a:latin typeface="Futura Condensed"/>
                <a:cs typeface="Futura Condensed"/>
              </a:rPr>
              <a:t>1940450</a:t>
            </a:r>
            <a:endParaRPr lang="en-US" sz="600" dirty="0" smtClean="0">
              <a:latin typeface="Futura Condensed"/>
              <a:cs typeface="Futura Condensed"/>
            </a:endParaRPr>
          </a:p>
          <a:p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smtClean="0">
                <a:latin typeface="Futura Condensed"/>
                <a:cs typeface="Futura Condensed"/>
              </a:rPr>
              <a:t>     </a:t>
            </a:r>
            <a:r>
              <a:rPr lang="en-US" sz="1100" dirty="0" err="1">
                <a:latin typeface="Futura Condensed"/>
                <a:cs typeface="Futura Condensed"/>
              </a:rPr>
              <a:t>Demuestra</a:t>
            </a:r>
            <a:r>
              <a:rPr lang="en-US" sz="1100" dirty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cómo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añadir</a:t>
            </a:r>
            <a:r>
              <a:rPr lang="en-US" sz="1100" dirty="0" smtClean="0">
                <a:latin typeface="Futura Condensed"/>
                <a:cs typeface="Futura Condensed"/>
              </a:rPr>
              <a:t> un </a:t>
            </a:r>
            <a:r>
              <a:rPr lang="en-US" sz="1100" dirty="0" err="1" smtClean="0">
                <a:latin typeface="Futura Condensed"/>
                <a:cs typeface="Futura Condensed"/>
              </a:rPr>
              <a:t>enemigo</a:t>
            </a:r>
            <a:r>
              <a:rPr lang="en-US" sz="1100" dirty="0" smtClean="0">
                <a:latin typeface="Futura Condensed"/>
                <a:cs typeface="Futura Condensed"/>
              </a:rPr>
              <a:t>. </a:t>
            </a:r>
            <a:r>
              <a:rPr lang="en-US" sz="1100" dirty="0" err="1" smtClean="0">
                <a:latin typeface="Futura Condensed"/>
                <a:cs typeface="Futura Condensed"/>
              </a:rPr>
              <a:t>Evita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las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pelotas</a:t>
            </a:r>
            <a:r>
              <a:rPr lang="en-US" sz="1100" dirty="0" smtClean="0">
                <a:latin typeface="Futura Condensed"/>
                <a:cs typeface="Futura Condensed"/>
              </a:rPr>
              <a:t> de </a:t>
            </a:r>
            <a:r>
              <a:rPr lang="en-US" sz="1100" dirty="0" err="1" smtClean="0">
                <a:latin typeface="Futura Condensed"/>
                <a:cs typeface="Futura Condensed"/>
              </a:rPr>
              <a:t>tenis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usando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las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flechas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arriba</a:t>
            </a:r>
            <a:r>
              <a:rPr lang="en-US" sz="1100" dirty="0" smtClean="0">
                <a:latin typeface="Futura Condensed"/>
                <a:cs typeface="Futura Condensed"/>
              </a:rPr>
              <a:t> y </a:t>
            </a:r>
            <a:r>
              <a:rPr lang="en-US" sz="1100" dirty="0" err="1" smtClean="0">
                <a:latin typeface="Futura Condensed"/>
                <a:cs typeface="Futura Condensed"/>
              </a:rPr>
              <a:t>abajo</a:t>
            </a:r>
            <a:r>
              <a:rPr lang="en-US" sz="1100" dirty="0" smtClean="0">
                <a:latin typeface="Futura Condensed"/>
                <a:cs typeface="Futura Condensed"/>
              </a:rPr>
              <a:t>.</a:t>
            </a:r>
            <a:endParaRPr lang="en-US" sz="1100" dirty="0"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27031" y="3857808"/>
            <a:ext cx="2970866" cy="1417952"/>
            <a:chOff x="427031" y="3857808"/>
            <a:chExt cx="2970866" cy="1417952"/>
          </a:xfrm>
        </p:grpSpPr>
        <p:grpSp>
          <p:nvGrpSpPr>
            <p:cNvPr id="8" name="Group 7"/>
            <p:cNvGrpSpPr/>
            <p:nvPr/>
          </p:nvGrpSpPr>
          <p:grpSpPr>
            <a:xfrm>
              <a:off x="427031" y="3857808"/>
              <a:ext cx="2970866" cy="1417952"/>
              <a:chOff x="427031" y="3857808"/>
              <a:chExt cx="2970866" cy="1417952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27031" y="4232397"/>
                <a:ext cx="2885167" cy="1043363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Visita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estudio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Extensions:</a:t>
                </a:r>
                <a:br>
                  <a:rPr lang="en-US" sz="1200" dirty="0" smtClean="0">
                    <a:latin typeface="Futura Condensed"/>
                    <a:cs typeface="Futura Condensed"/>
                  </a:rPr>
                </a:br>
                <a:r>
                  <a:rPr lang="en-US" sz="1200" dirty="0" smtClean="0">
                    <a:latin typeface="Futura Condensed"/>
                    <a:cs typeface="Futura Condensed"/>
                  </a:rPr>
                  <a:t>http</a:t>
                </a:r>
                <a:r>
                  <a:rPr lang="en-US" sz="1200" dirty="0">
                    <a:latin typeface="Futura Condensed"/>
                    <a:cs typeface="Futura Condensed"/>
                  </a:rPr>
                  <a:t>://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scratch.mit.edu</a:t>
                </a:r>
                <a:r>
                  <a:rPr lang="en-US" sz="1200" dirty="0">
                    <a:latin typeface="Futura Condensed"/>
                    <a:cs typeface="Futura Condensed"/>
                  </a:rPr>
                  <a:t>/studios/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475619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Elige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o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varias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extensiones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explorar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Incorpora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elección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tus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proyectos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antiguos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44691" y="3857808"/>
                <a:ext cx="2953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Futura Condensed"/>
                    <a:cs typeface="Futura Condensed"/>
                  </a:rPr>
                  <a:t>COMIENZA POR AQUÍ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40" name="Straight Connector 39"/>
            <p:cNvCxnSpPr/>
            <p:nvPr/>
          </p:nvCxnSpPr>
          <p:spPr>
            <a:xfrm flipV="1">
              <a:off x="535219" y="4194252"/>
              <a:ext cx="2717679" cy="2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308272" y="8474325"/>
            <a:ext cx="3356511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La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mochila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puede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ser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una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herramienta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muy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útil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mientras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se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programa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Scratch.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Puede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almacenar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cualquier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cosa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: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líneas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código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,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música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,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objetos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más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Pruébala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para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incorporar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extensiones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juegos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De forma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alternativa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,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hacer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esquemas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ideas y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código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en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diario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diseño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también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un gran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método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para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planificar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cómo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incorporar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las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extensiones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7995" y="647673"/>
            <a:ext cx="281594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dirty="0" smtClean="0">
                <a:latin typeface="Futura Condensed"/>
                <a:cs typeface="Futura Condensed"/>
              </a:rPr>
              <a:t>EXTENSIONES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2571138" y="443435"/>
            <a:ext cx="651202" cy="1336089"/>
            <a:chOff x="2571138" y="443435"/>
            <a:chExt cx="651202" cy="1336089"/>
          </a:xfrm>
        </p:grpSpPr>
        <p:grpSp>
          <p:nvGrpSpPr>
            <p:cNvPr id="37" name="Group 36"/>
            <p:cNvGrpSpPr/>
            <p:nvPr/>
          </p:nvGrpSpPr>
          <p:grpSpPr>
            <a:xfrm>
              <a:off x="2571138" y="443435"/>
              <a:ext cx="651202" cy="1336089"/>
              <a:chOff x="2169548" y="4643960"/>
              <a:chExt cx="393589" cy="656327"/>
            </a:xfrm>
          </p:grpSpPr>
          <p:cxnSp>
            <p:nvCxnSpPr>
              <p:cNvPr id="44" name="Straight Arrow Connector 43"/>
              <p:cNvCxnSpPr/>
              <p:nvPr/>
            </p:nvCxnSpPr>
            <p:spPr>
              <a:xfrm>
                <a:off x="2169548" y="4646880"/>
                <a:ext cx="39358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Arrow Connector 38"/>
            <p:cNvCxnSpPr/>
            <p:nvPr/>
          </p:nvCxnSpPr>
          <p:spPr>
            <a:xfrm>
              <a:off x="2576323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46225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57995" y="2830659"/>
            <a:ext cx="3324338" cy="4098929"/>
            <a:chOff x="422410" y="2830659"/>
            <a:chExt cx="3324338" cy="4098929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60098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De forma individual o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pequeños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2-3 personas,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reta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smtClean="0">
                  <a:latin typeface="Futura Condensed"/>
                  <a:cs typeface="Futura Condensed"/>
                </a:rPr>
                <a:t>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>
                  <a:latin typeface="Futura Condensed"/>
                  <a:cs typeface="Futura Condensed"/>
                </a:rPr>
                <a:t>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nuevas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Scratch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programas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resuelvan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nueve</a:t>
              </a:r>
              <a:r>
                <a:rPr lang="en-US" sz="1200" dirty="0" smtClean="0">
                  <a:latin typeface="Futura Condensed"/>
                  <a:cs typeface="Futura Condensed"/>
                </a:rPr>
                <a:t> puzzles del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Interactions.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Estos</a:t>
              </a:r>
              <a:r>
                <a:rPr lang="en-US" sz="1200" dirty="0" smtClean="0">
                  <a:latin typeface="Futura Condensed"/>
                  <a:cs typeface="Futura Condensed"/>
                </a:rPr>
                <a:t> puzzles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Sensores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enlazando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algunos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avanzados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cuanto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distribuir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Interacciones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guiar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spc="-2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latin typeface="Futura Condensed"/>
                  <a:cs typeface="Futura Condensed"/>
                </a:rPr>
                <a:t> puzzle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tiene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varias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soluciones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posibles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Invita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soluciones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estrategias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Sugerimos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bien</a:t>
              </a:r>
              <a:r>
                <a:rPr lang="en-US" sz="1200" dirty="0">
                  <a:latin typeface="Futura Condensed"/>
                  <a:cs typeface="Futura Condensed"/>
                </a:rPr>
                <a:t> un </a:t>
              </a:r>
              <a:r>
                <a:rPr lang="en-US" sz="1200" dirty="0" err="1">
                  <a:latin typeface="Futura Condensed"/>
                  <a:cs typeface="Futura Condensed"/>
                </a:rPr>
                <a:t>trabajo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por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parejas</a:t>
              </a:r>
              <a:r>
                <a:rPr lang="en-US" sz="1200" dirty="0">
                  <a:latin typeface="Futura Condensed"/>
                  <a:cs typeface="Futura Condensed"/>
                </a:rPr>
                <a:t> o </a:t>
              </a:r>
              <a:r>
                <a:rPr lang="en-US" sz="1200" dirty="0" err="1">
                  <a:latin typeface="Futura Condensed"/>
                  <a:cs typeface="Futura Condensed"/>
                </a:rPr>
                <a:t>bien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una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activididad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Demostración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para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permitir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que</a:t>
              </a:r>
              <a:r>
                <a:rPr lang="en-US" sz="1200" dirty="0">
                  <a:latin typeface="Futura Condensed"/>
                  <a:cs typeface="Futura Condensed"/>
                </a:rPr>
                <a:t> los </a:t>
              </a:r>
              <a:r>
                <a:rPr lang="en-US" sz="1200" dirty="0" err="1">
                  <a:latin typeface="Futura Condensed"/>
                  <a:cs typeface="Futura Condensed"/>
                </a:rPr>
                <a:t>alumnos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compartan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su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trabajo</a:t>
              </a:r>
              <a:r>
                <a:rPr lang="en-US" sz="1200" dirty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describan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procesos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seguidos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Opcionalmente</a:t>
              </a:r>
              <a:r>
                <a:rPr lang="en-US" sz="1200" dirty="0" smtClean="0">
                  <a:latin typeface="Futura Condensed"/>
                  <a:cs typeface="Futura Condensed"/>
                </a:rPr>
                <a:t>,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subir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Interactions o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clase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>
                  <a:latin typeface="Futura Condensed"/>
                  <a:cs typeface="Futura Condensed"/>
                </a:rPr>
                <a:t>Pide</a:t>
              </a:r>
              <a:r>
                <a:rPr lang="en-US" sz="1200" dirty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>
                  <a:latin typeface="Futura Condensed"/>
                  <a:cs typeface="Futura Condensed"/>
                </a:rPr>
                <a:t>alumnos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que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reflexionen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sobre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smtClean="0">
                  <a:latin typeface="Futura Condensed"/>
                  <a:cs typeface="Futura Condensed"/>
                </a:rPr>
                <a:t>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reto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respondiendo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las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preguntas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reflexión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sus</a:t>
              </a:r>
              <a:r>
                <a:rPr lang="en-US" sz="1200" dirty="0">
                  <a:latin typeface="Futura Condensed"/>
                  <a:cs typeface="Futura Condensed"/>
                </a:rPr>
                <a:t> </a:t>
              </a:r>
              <a:r>
                <a:rPr lang="en-US" sz="1200" dirty="0" err="1">
                  <a:latin typeface="Futura Condensed"/>
                  <a:cs typeface="Futura Condensed"/>
                </a:rPr>
                <a:t>diarios</a:t>
              </a:r>
              <a:r>
                <a:rPr lang="en-US" sz="1200" dirty="0">
                  <a:latin typeface="Futura Condensed"/>
                  <a:cs typeface="Futura Condensed"/>
                </a:rPr>
                <a:t> de </a:t>
              </a:r>
              <a:r>
                <a:rPr lang="en-US" sz="1200" dirty="0" err="1">
                  <a:latin typeface="Futura Condensed"/>
                  <a:cs typeface="Futura Condensed"/>
                </a:rPr>
                <a:t>diseño</a:t>
              </a:r>
              <a:r>
                <a:rPr lang="en-US" sz="1200" dirty="0">
                  <a:latin typeface="Futura Condensed"/>
                  <a:cs typeface="Futura Condensed"/>
                </a:rPr>
                <a:t> o </a:t>
              </a:r>
              <a:r>
                <a:rPr lang="en-US" sz="1200" dirty="0" err="1">
                  <a:latin typeface="Futura Condensed"/>
                  <a:cs typeface="Futura Condensed"/>
                </a:rPr>
                <a:t>debatiendo</a:t>
              </a:r>
              <a:r>
                <a:rPr lang="en-US" sz="1200" dirty="0">
                  <a:latin typeface="Futura Condensed"/>
                  <a:cs typeface="Futura Condensed"/>
                </a:rPr>
                <a:t> en </a:t>
              </a:r>
              <a:r>
                <a:rPr lang="en-US" sz="1200" dirty="0" err="1">
                  <a:latin typeface="Futura Condensed"/>
                  <a:cs typeface="Futura Condensed"/>
                </a:rPr>
                <a:t>grupo</a:t>
              </a:r>
              <a:r>
                <a:rPr lang="en-US" sz="1200" dirty="0">
                  <a:latin typeface="Futura Condensed"/>
                  <a:cs typeface="Futura Condensed"/>
                </a:rPr>
                <a:t>.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214625" y="795405"/>
            <a:ext cx="2999848" cy="1600438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Explorarán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diferentes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enfoques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interactivos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resolviendo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serie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nueve</a:t>
            </a:r>
            <a:r>
              <a:rPr lang="en-US" sz="1200" dirty="0" smtClean="0">
                <a:latin typeface="Futura Condensed"/>
                <a:cs typeface="Futura Condensed"/>
              </a:rPr>
              <a:t> puzzles de </a:t>
            </a:r>
            <a:r>
              <a:rPr lang="en-US" sz="1200" dirty="0" err="1" smtClean="0">
                <a:latin typeface="Futura Condensed"/>
                <a:cs typeface="Futura Condensed"/>
              </a:rPr>
              <a:t>programación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Ganarán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fluidez</a:t>
            </a:r>
            <a:r>
              <a:rPr lang="en-US" sz="1200" dirty="0" smtClean="0">
                <a:latin typeface="Futura Condensed"/>
                <a:cs typeface="Futura Condensed"/>
              </a:rPr>
              <a:t> con los </a:t>
            </a:r>
            <a:r>
              <a:rPr lang="en-US" sz="1200" dirty="0" err="1" smtClean="0">
                <a:latin typeface="Futura Condensed"/>
                <a:cs typeface="Futura Condensed"/>
              </a:rPr>
              <a:t>conceptos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condicionales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operadores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y </a:t>
            </a:r>
            <a:r>
              <a:rPr lang="en-US" sz="1200" dirty="0" err="1" smtClean="0">
                <a:latin typeface="Futura Condensed"/>
                <a:cs typeface="Futura Condensed"/>
              </a:rPr>
              <a:t>datos</a:t>
            </a:r>
            <a:r>
              <a:rPr lang="en-US" sz="1200" dirty="0" smtClean="0">
                <a:latin typeface="Futura Condensed"/>
                <a:cs typeface="Futura Condensed"/>
              </a:rPr>
              <a:t>, y con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prácticas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pruebas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depuración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66366" y="710643"/>
            <a:ext cx="2815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Futura Condensed"/>
                <a:cs typeface="Futura Condensed"/>
              </a:rPr>
              <a:t>INTERACCIONES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007796" y="2830659"/>
            <a:ext cx="3307404" cy="1144275"/>
            <a:chOff x="4007796" y="2830659"/>
            <a:chExt cx="3307404" cy="1144275"/>
          </a:xfrm>
        </p:grpSpPr>
        <p:sp>
          <p:nvSpPr>
            <p:cNvPr id="18" name="TextBox 17"/>
            <p:cNvSpPr txBox="1"/>
            <p:nvPr/>
          </p:nvSpPr>
          <p:spPr>
            <a:xfrm>
              <a:off x="4104914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interacciones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Estudio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Interactions 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>
                  <a:latin typeface="Futura Condensed"/>
                  <a:cs typeface="Futura Condensed"/>
                </a:rPr>
                <a:t>http://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</a:t>
              </a:r>
              <a:r>
                <a:rPr lang="en-US" sz="1200" dirty="0" smtClean="0">
                  <a:latin typeface="Futura Condensed"/>
                  <a:cs typeface="Futura Condensed"/>
                </a:rPr>
                <a:t>487213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07796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104914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4007796" y="4094291"/>
            <a:ext cx="3307404" cy="1142158"/>
            <a:chOff x="3992282" y="2832776"/>
            <a:chExt cx="3307404" cy="1142158"/>
          </a:xfrm>
        </p:grpSpPr>
        <p:sp>
          <p:nvSpPr>
            <p:cNvPr id="84" name="TextBox 83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puzzles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trabajado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estrategia</a:t>
              </a:r>
              <a:r>
                <a:rPr lang="en-US" sz="1200" dirty="0" smtClean="0">
                  <a:latin typeface="Futura Condensed"/>
                  <a:cs typeface="Futura Condensed"/>
                </a:rPr>
                <a:t>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usado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resolverlos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puzzles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ayudado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pensar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juego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4007796" y="5539769"/>
            <a:ext cx="3307404" cy="1511490"/>
            <a:chOff x="3992282" y="2832776"/>
            <a:chExt cx="3307404" cy="1511490"/>
          </a:xfrm>
        </p:grpSpPr>
        <p:sp>
          <p:nvSpPr>
            <p:cNvPr id="88" name="TextBox 87"/>
            <p:cNvSpPr txBox="1"/>
            <p:nvPr/>
          </p:nvSpPr>
          <p:spPr>
            <a:xfrm>
              <a:off x="4089400" y="3328603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resuelto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puzzles?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explorado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enfoques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resolver los puzzles?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Existen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ciertos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atasquen</a:t>
              </a:r>
              <a:r>
                <a:rPr lang="en-US" sz="1200" dirty="0" smtClean="0">
                  <a:latin typeface="Futura Condensed"/>
                  <a:cs typeface="Futura Condensed"/>
                </a:rPr>
                <a:t>? 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ayudarlos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55" name="TextBox 54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56" name="Straight Connector 55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58" name="Straight Connector 57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64" name="TextBox 63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69" name="Straight Connector 68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8" name="TextBox 77"/>
          <p:cNvSpPr txBox="1"/>
          <p:nvPr/>
        </p:nvSpPr>
        <p:spPr>
          <a:xfrm>
            <a:off x="551129" y="8142739"/>
            <a:ext cx="3231204" cy="1754327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Escoge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subrayen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nuevos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bloques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conceptos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gustaría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explorasen</a:t>
            </a:r>
            <a:r>
              <a:rPr lang="en-US" sz="1200" dirty="0" smtClean="0">
                <a:latin typeface="Futura Condensed"/>
                <a:cs typeface="Futura Condensed"/>
              </a:rPr>
              <a:t>. O </a:t>
            </a:r>
            <a:r>
              <a:rPr lang="en-US" sz="1200" dirty="0" err="1" smtClean="0">
                <a:latin typeface="Futura Condensed"/>
                <a:cs typeface="Futura Condensed"/>
              </a:rPr>
              <a:t>deja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inventen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propios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retos</a:t>
            </a:r>
            <a:r>
              <a:rPr lang="en-US" sz="1200" dirty="0" smtClean="0">
                <a:latin typeface="Futura Condensed"/>
                <a:cs typeface="Futura Condensed"/>
              </a:rPr>
              <a:t> con puzzles </a:t>
            </a:r>
            <a:r>
              <a:rPr lang="en-US" sz="1200" dirty="0" err="1" smtClean="0">
                <a:latin typeface="Futura Condensed"/>
                <a:cs typeface="Futura Condensed"/>
              </a:rPr>
              <a:t>interactivos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Replantea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estos</a:t>
            </a:r>
            <a:r>
              <a:rPr lang="en-US" sz="1200" dirty="0" smtClean="0">
                <a:latin typeface="Futura Condensed"/>
                <a:cs typeface="Futura Condensed"/>
              </a:rPr>
              <a:t> puzzles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terminen</a:t>
            </a:r>
            <a:r>
              <a:rPr lang="en-US" sz="1200" dirty="0" smtClean="0">
                <a:latin typeface="Futura Condensed"/>
                <a:cs typeface="Futura Condensed"/>
              </a:rPr>
              <a:t> pronto </a:t>
            </a:r>
            <a:r>
              <a:rPr lang="en-US" sz="1200" dirty="0" err="1" smtClean="0">
                <a:latin typeface="Futura Condensed"/>
                <a:cs typeface="Futura Condensed"/>
              </a:rPr>
              <a:t>otras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actividades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Puedes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preparar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jarrón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lleno</a:t>
            </a:r>
            <a:r>
              <a:rPr lang="en-US" sz="1200" dirty="0" smtClean="0">
                <a:latin typeface="Futura Condensed"/>
                <a:cs typeface="Futura Condensed"/>
              </a:rPr>
              <a:t> de puzzles: </a:t>
            </a:r>
            <a:r>
              <a:rPr lang="en-US" sz="1200" dirty="0" err="1" smtClean="0">
                <a:latin typeface="Futura Condensed"/>
                <a:cs typeface="Futura Condensed"/>
              </a:rPr>
              <a:t>imprime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recorta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pega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pon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copias</a:t>
            </a:r>
            <a:r>
              <a:rPr lang="en-US" sz="1200" dirty="0" smtClean="0">
                <a:latin typeface="Futura Condensed"/>
                <a:cs typeface="Futura Condensed"/>
              </a:rPr>
              <a:t> de la </a:t>
            </a:r>
            <a:r>
              <a:rPr lang="en-US" sz="1200" dirty="0" err="1" smtClean="0">
                <a:latin typeface="Futura Condensed"/>
                <a:cs typeface="Futura Condensed"/>
              </a:rPr>
              <a:t>descripción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latin typeface="Futura Condensed"/>
                <a:cs typeface="Futura Condensed"/>
              </a:rPr>
              <a:t> puzzle en el </a:t>
            </a:r>
            <a:r>
              <a:rPr lang="en-US" sz="1200" dirty="0" err="1" smtClean="0">
                <a:latin typeface="Futura Condensed"/>
                <a:cs typeface="Futura Condensed"/>
              </a:rPr>
              <a:t>jarrón</a:t>
            </a:r>
            <a:r>
              <a:rPr lang="en-US" sz="1200" dirty="0" smtClean="0">
                <a:latin typeface="Futura Condensed"/>
                <a:cs typeface="Futura Condensed"/>
              </a:rPr>
              <a:t>. Y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coger</a:t>
            </a:r>
            <a:r>
              <a:rPr lang="en-US" sz="1200" dirty="0" smtClean="0">
                <a:latin typeface="Futura Condensed"/>
                <a:cs typeface="Futura Condensed"/>
              </a:rPr>
              <a:t> un puzzle al </a:t>
            </a:r>
            <a:r>
              <a:rPr lang="en-US" sz="1200" dirty="0" err="1" smtClean="0">
                <a:latin typeface="Futura Condensed"/>
                <a:cs typeface="Futura Condensed"/>
              </a:rPr>
              <a:t>azar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jarrón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resolverlo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527923" y="169447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30–45 MINUTOS</a:t>
            </a:r>
          </a:p>
        </p:txBody>
      </p:sp>
      <p:pic>
        <p:nvPicPr>
          <p:cNvPr id="102" name="Picture 101" descr="30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475" y="1752620"/>
            <a:ext cx="329184" cy="329184"/>
          </a:xfrm>
          <a:prstGeom prst="rect">
            <a:avLst/>
          </a:prstGeom>
        </p:spPr>
      </p:pic>
      <p:grpSp>
        <p:nvGrpSpPr>
          <p:cNvPr id="103" name="Group 102"/>
          <p:cNvGrpSpPr/>
          <p:nvPr/>
        </p:nvGrpSpPr>
        <p:grpSpPr>
          <a:xfrm>
            <a:off x="3661944" y="794340"/>
            <a:ext cx="442062" cy="1123360"/>
            <a:chOff x="2853673" y="794340"/>
            <a:chExt cx="442062" cy="1123360"/>
          </a:xfrm>
        </p:grpSpPr>
        <p:cxnSp>
          <p:nvCxnSpPr>
            <p:cNvPr id="104" name="Straight Connector 103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84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551130" y="-1"/>
            <a:ext cx="493776" cy="2791969"/>
            <a:chOff x="551130" y="-1"/>
            <a:chExt cx="493776" cy="2791969"/>
          </a:xfrm>
        </p:grpSpPr>
        <p:pic>
          <p:nvPicPr>
            <p:cNvPr id="46" name="Picture 45" descr="Unit4activitie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4 -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8226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6378" y="663411"/>
            <a:ext cx="7596022" cy="479582"/>
            <a:chOff x="176378" y="663411"/>
            <a:chExt cx="7596022" cy="479582"/>
          </a:xfrm>
        </p:grpSpPr>
        <p:sp>
          <p:nvSpPr>
            <p:cNvPr id="61" name="Rectangle 13"/>
            <p:cNvSpPr/>
            <p:nvPr/>
          </p:nvSpPr>
          <p:spPr>
            <a:xfrm flipH="1">
              <a:off x="176378" y="663411"/>
              <a:ext cx="7596022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 flipH="1">
              <a:off x="452118" y="681328"/>
              <a:ext cx="3722166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¿QUÉ SE INCLUYE EN ESTA GUÍA?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33" name="Rectangle 32"/>
          <p:cNvSpPr/>
          <p:nvPr/>
        </p:nvSpPr>
        <p:spPr>
          <a:xfrm>
            <a:off x="486947" y="1466510"/>
            <a:ext cx="3064134" cy="1169551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 err="1" smtClean="0">
                <a:latin typeface="Futura Condensed"/>
                <a:cs typeface="Futura Condensed"/>
              </a:rPr>
              <a:t>Esta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guía</a:t>
            </a:r>
            <a:r>
              <a:rPr lang="en-US" sz="1400" dirty="0" smtClean="0">
                <a:latin typeface="Futura Condensed"/>
                <a:cs typeface="Futura Condensed"/>
              </a:rPr>
              <a:t> se </a:t>
            </a:r>
            <a:r>
              <a:rPr lang="en-US" sz="1400" dirty="0" err="1" smtClean="0">
                <a:latin typeface="Futura Condensed"/>
                <a:cs typeface="Futura Condensed"/>
              </a:rPr>
              <a:t>organiza</a:t>
            </a:r>
            <a:r>
              <a:rPr lang="en-US" sz="1400" dirty="0" smtClean="0">
                <a:latin typeface="Futura Condensed"/>
                <a:cs typeface="Futura Condensed"/>
              </a:rPr>
              <a:t> en </a:t>
            </a:r>
            <a:r>
              <a:rPr lang="en-US" sz="1400" dirty="0" err="1" smtClean="0">
                <a:latin typeface="Futura Condensed"/>
                <a:cs typeface="Futura Condensed"/>
              </a:rPr>
              <a:t>siete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unidades</a:t>
            </a:r>
            <a:r>
              <a:rPr lang="en-US" sz="1400" dirty="0" smtClean="0">
                <a:latin typeface="Futura Condensed"/>
                <a:cs typeface="Futura Condensed"/>
              </a:rPr>
              <a:t> – </a:t>
            </a:r>
            <a:r>
              <a:rPr lang="en-US" sz="1400" dirty="0" err="1" smtClean="0">
                <a:latin typeface="Futura Condensed"/>
                <a:cs typeface="Futura Condensed"/>
              </a:rPr>
              <a:t>desde</a:t>
            </a:r>
            <a:r>
              <a:rPr lang="en-US" sz="1400" dirty="0" smtClean="0">
                <a:latin typeface="Futura Condensed"/>
                <a:cs typeface="Futura Condensed"/>
              </a:rPr>
              <a:t> la </a:t>
            </a:r>
            <a:r>
              <a:rPr lang="en-US" sz="1400" dirty="0" err="1" smtClean="0">
                <a:latin typeface="Futura Condensed"/>
                <a:cs typeface="Futura Condensed"/>
              </a:rPr>
              <a:t>unidad</a:t>
            </a:r>
            <a:r>
              <a:rPr lang="en-US" sz="1400" dirty="0" smtClean="0"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latin typeface="Futura Condensed"/>
                <a:cs typeface="Futura Condensed"/>
              </a:rPr>
              <a:t>introducción</a:t>
            </a:r>
            <a:r>
              <a:rPr lang="en-US" sz="1400" dirty="0" smtClean="0">
                <a:latin typeface="Futura Condensed"/>
                <a:cs typeface="Futura Condensed"/>
              </a:rPr>
              <a:t> a </a:t>
            </a:r>
            <a:r>
              <a:rPr lang="en-US" sz="1400" dirty="0" err="1" smtClean="0">
                <a:latin typeface="Futura Condensed"/>
                <a:cs typeface="Futura Condensed"/>
              </a:rPr>
              <a:t>una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unidad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basada</a:t>
            </a:r>
            <a:r>
              <a:rPr lang="en-US" sz="1400" dirty="0" smtClean="0">
                <a:latin typeface="Futura Condensed"/>
                <a:cs typeface="Futura Condensed"/>
              </a:rPr>
              <a:t> en </a:t>
            </a:r>
            <a:r>
              <a:rPr lang="en-US" sz="1400" dirty="0" err="1" smtClean="0">
                <a:latin typeface="Futura Condensed"/>
                <a:cs typeface="Futura Condensed"/>
              </a:rPr>
              <a:t>proyectos</a:t>
            </a:r>
            <a:r>
              <a:rPr lang="en-US" sz="1400" dirty="0" smtClean="0">
                <a:latin typeface="Futura Condensed"/>
                <a:cs typeface="Futura Condensed"/>
              </a:rPr>
              <a:t> finales– y </a:t>
            </a:r>
            <a:r>
              <a:rPr lang="en-US" sz="1400" dirty="0" err="1" smtClean="0">
                <a:latin typeface="Futura Condensed"/>
                <a:cs typeface="Futura Condensed"/>
              </a:rPr>
              <a:t>cada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unidad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incluye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normalmente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seis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actividades</a:t>
            </a:r>
            <a:r>
              <a:rPr lang="en-US" sz="1400" dirty="0" smtClean="0">
                <a:latin typeface="Futura Condensed"/>
                <a:cs typeface="Futura Condensed"/>
              </a:rPr>
              <a:t>. A </a:t>
            </a:r>
            <a:r>
              <a:rPr lang="en-US" sz="1400" dirty="0" err="1" smtClean="0">
                <a:latin typeface="Futura Condensed"/>
                <a:cs typeface="Futura Condensed"/>
              </a:rPr>
              <a:t>continuación</a:t>
            </a:r>
            <a:r>
              <a:rPr lang="en-US" sz="1400" dirty="0" smtClean="0">
                <a:latin typeface="Futura Condensed"/>
                <a:cs typeface="Futura Condensed"/>
              </a:rPr>
              <a:t> se </a:t>
            </a:r>
            <a:r>
              <a:rPr lang="en-US" sz="1400" dirty="0" err="1" smtClean="0">
                <a:latin typeface="Futura Condensed"/>
                <a:cs typeface="Futura Condensed"/>
              </a:rPr>
              <a:t>muestra</a:t>
            </a:r>
            <a:r>
              <a:rPr lang="en-US" sz="1400" dirty="0" smtClean="0">
                <a:latin typeface="Futura Condensed"/>
                <a:cs typeface="Futura Condensed"/>
              </a:rPr>
              <a:t> un </a:t>
            </a:r>
            <a:r>
              <a:rPr lang="en-US" sz="1400" dirty="0" err="1" smtClean="0">
                <a:latin typeface="Futura Condensed"/>
                <a:cs typeface="Futura Condensed"/>
              </a:rPr>
              <a:t>resumen</a:t>
            </a:r>
            <a:r>
              <a:rPr lang="en-US" sz="1400" dirty="0" smtClean="0">
                <a:latin typeface="Futura Condensed"/>
                <a:cs typeface="Futura Condensed"/>
              </a:rPr>
              <a:t> de </a:t>
            </a:r>
            <a:r>
              <a:rPr lang="en-US" sz="1400" dirty="0" err="1" smtClean="0">
                <a:latin typeface="Futura Condensed"/>
                <a:cs typeface="Futura Condensed"/>
              </a:rPr>
              <a:t>cada</a:t>
            </a:r>
            <a:r>
              <a:rPr lang="en-US" sz="1400" dirty="0" smtClean="0">
                <a:latin typeface="Futura Condensed"/>
                <a:cs typeface="Futura Condensed"/>
              </a:rPr>
              <a:t> </a:t>
            </a:r>
            <a:r>
              <a:rPr lang="en-US" sz="1400" dirty="0" err="1" smtClean="0">
                <a:latin typeface="Futura Condensed"/>
                <a:cs typeface="Futura Condensed"/>
              </a:rPr>
              <a:t>unidad</a:t>
            </a:r>
            <a:r>
              <a:rPr lang="en-US" sz="1400" dirty="0" smtClean="0">
                <a:latin typeface="Futura Condensed"/>
                <a:cs typeface="Futura Condensed"/>
              </a:rPr>
              <a:t>:</a:t>
            </a:r>
            <a:endParaRPr lang="en-US" sz="1400" dirty="0">
              <a:latin typeface="Futura Condensed"/>
              <a:cs typeface="Futura Condensed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86947" y="7477521"/>
            <a:ext cx="6854771" cy="2154436"/>
          </a:xfrm>
          <a:prstGeom prst="rect">
            <a:avLst/>
          </a:prstGeom>
          <a:noFill/>
          <a:ln>
            <a:solidFill>
              <a:srgbClr val="00000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Futura Condensed"/>
                <a:cs typeface="Futura Condensed"/>
              </a:rPr>
              <a:t>A lo largo de la </a:t>
            </a:r>
            <a:r>
              <a:rPr lang="en-US" sz="1200" dirty="0" err="1" smtClean="0">
                <a:latin typeface="Futura Condensed"/>
                <a:cs typeface="Futura Condensed"/>
              </a:rPr>
              <a:t>guía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presentan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e</a:t>
            </a:r>
            <a:r>
              <a:rPr lang="en-US" sz="1200" dirty="0" err="1" smtClean="0">
                <a:latin typeface="Futura Condensed"/>
                <a:cs typeface="Futura Condensed"/>
              </a:rPr>
              <a:t>strategias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evaluación</a:t>
            </a:r>
            <a:r>
              <a:rPr lang="en-US" sz="1200" dirty="0" smtClean="0">
                <a:latin typeface="Futura Condensed"/>
                <a:cs typeface="Futura Condensed"/>
              </a:rPr>
              <a:t> y en los </a:t>
            </a:r>
            <a:r>
              <a:rPr lang="en-US" sz="1200" dirty="0" err="1" smtClean="0">
                <a:latin typeface="Futura Condensed"/>
                <a:cs typeface="Futura Condensed"/>
              </a:rPr>
              <a:t>apéndices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incluyen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instrumentos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evaluación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Nuestro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enfoque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evaluación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orientado</a:t>
            </a:r>
            <a:r>
              <a:rPr lang="en-US" sz="1200" dirty="0" smtClean="0"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latin typeface="Futura Condensed"/>
                <a:cs typeface="Futura Condensed"/>
              </a:rPr>
              <a:t>proceso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poniendo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énfasis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oportunidades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hablen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creaciones</a:t>
            </a:r>
            <a:r>
              <a:rPr lang="en-US" sz="1200" dirty="0" smtClean="0">
                <a:latin typeface="Futura Condensed"/>
                <a:cs typeface="Futura Condensed"/>
              </a:rPr>
              <a:t> (y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) y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prácticas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creativas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Existen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muchos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tipos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datos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orientados</a:t>
            </a:r>
            <a:r>
              <a:rPr lang="en-US" sz="1200" dirty="0" smtClean="0"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latin typeface="Futura Condensed"/>
                <a:cs typeface="Futura Condensed"/>
              </a:rPr>
              <a:t>proceso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recogerse</a:t>
            </a:r>
            <a:r>
              <a:rPr lang="en-US" sz="1200" dirty="0" smtClean="0">
                <a:latin typeface="Futura Condensed"/>
                <a:cs typeface="Futura Condensed"/>
              </a:rPr>
              <a:t> y se </a:t>
            </a:r>
            <a:r>
              <a:rPr lang="en-US" sz="1200" dirty="0" err="1" smtClean="0">
                <a:latin typeface="Futura Condensed"/>
                <a:cs typeface="Futura Condensed"/>
              </a:rPr>
              <a:t>proponen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varias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estrategias</a:t>
            </a:r>
            <a:r>
              <a:rPr lang="en-US" sz="1200" dirty="0" smtClean="0">
                <a:latin typeface="Futura Condensed"/>
                <a:cs typeface="Futura Condensed"/>
              </a:rPr>
              <a:t> a lo largo de la </a:t>
            </a:r>
            <a:r>
              <a:rPr lang="en-US" sz="1200" dirty="0" err="1" smtClean="0">
                <a:latin typeface="Futura Condensed"/>
                <a:cs typeface="Futura Condensed"/>
              </a:rPr>
              <a:t>guía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ello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ejemplo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  <a:endParaRPr lang="en-US" sz="1200" dirty="0">
              <a:latin typeface="Futura Condensed"/>
              <a:cs typeface="Futura Condensed"/>
            </a:endParaRPr>
          </a:p>
          <a:p>
            <a:r>
              <a:rPr lang="en-US" sz="700" dirty="0">
                <a:latin typeface="Futura Condensed"/>
                <a:cs typeface="Futura Condensed"/>
              </a:rPr>
              <a:t> </a:t>
            </a:r>
          </a:p>
          <a:p>
            <a:pPr marL="628650" lvl="1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Conversaciones</a:t>
            </a:r>
            <a:r>
              <a:rPr lang="en-US" sz="1200" dirty="0" smtClean="0">
                <a:latin typeface="Futura Condensed"/>
                <a:cs typeface="Futura Condensed"/>
              </a:rPr>
              <a:t> con y entre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recogidas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audio, </a:t>
            </a:r>
            <a:r>
              <a:rPr lang="en-US" sz="1200" dirty="0" err="1" smtClean="0">
                <a:latin typeface="Futura Condensed"/>
                <a:cs typeface="Futura Condensed"/>
              </a:rPr>
              <a:t>vídeo</a:t>
            </a:r>
            <a:r>
              <a:rPr lang="en-US" sz="1200" dirty="0" smtClean="0"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latin typeface="Futura Condensed"/>
                <a:cs typeface="Futura Condensed"/>
              </a:rPr>
              <a:t>texto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628650" lvl="1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Examinar</a:t>
            </a:r>
            <a:r>
              <a:rPr lang="en-US" sz="1200" dirty="0" smtClean="0">
                <a:latin typeface="Futura Condensed"/>
                <a:cs typeface="Futura Condensed"/>
              </a:rPr>
              <a:t> los portfolios de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628650" lvl="1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Mantener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diario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r>
              <a:rPr lang="en-US" sz="700" dirty="0">
                <a:latin typeface="Futura Condensed"/>
                <a:cs typeface="Futura Condensed"/>
              </a:rPr>
              <a:t> </a:t>
            </a:r>
          </a:p>
          <a:p>
            <a:r>
              <a:rPr lang="en-US" sz="1200" dirty="0" err="1" smtClean="0">
                <a:latin typeface="Futura Condensed"/>
                <a:cs typeface="Futura Condensed"/>
              </a:rPr>
              <a:t>Desde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nuestro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punto</a:t>
            </a:r>
            <a:r>
              <a:rPr lang="en-US" sz="1200" dirty="0" smtClean="0">
                <a:latin typeface="Futura Condensed"/>
                <a:cs typeface="Futura Condensed"/>
              </a:rPr>
              <a:t> de vista la </a:t>
            </a:r>
            <a:r>
              <a:rPr lang="en-US" sz="1200" dirty="0" err="1" smtClean="0">
                <a:latin typeface="Futura Condensed"/>
                <a:cs typeface="Futura Condensed"/>
              </a:rPr>
              <a:t>evaluación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algo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hace</a:t>
            </a:r>
            <a:r>
              <a:rPr lang="en-US" sz="1200" dirty="0" smtClean="0">
                <a:latin typeface="Futura Condensed"/>
                <a:cs typeface="Futura Condensed"/>
              </a:rPr>
              <a:t> con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ofrecerles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posibilidad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comprendan</a:t>
            </a:r>
            <a:r>
              <a:rPr lang="en-US" sz="1200" dirty="0" smtClean="0">
                <a:latin typeface="Futura Condensed"/>
                <a:cs typeface="Futura Condensed"/>
              </a:rPr>
              <a:t> lo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realmente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saben</a:t>
            </a:r>
            <a:r>
              <a:rPr lang="en-US" sz="1200" dirty="0" smtClean="0">
                <a:latin typeface="Futura Condensed"/>
                <a:cs typeface="Futura Condensed"/>
              </a:rPr>
              <a:t> y lo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aún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quieren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aprender</a:t>
            </a:r>
            <a:r>
              <a:rPr lang="en-US" sz="1200" dirty="0" smtClean="0">
                <a:latin typeface="Futura Condensed"/>
                <a:cs typeface="Futura Condensed"/>
              </a:rPr>
              <a:t>. En la </a:t>
            </a:r>
            <a:r>
              <a:rPr lang="en-US" sz="1200" dirty="0" err="1" smtClean="0">
                <a:latin typeface="Futura Condensed"/>
                <a:cs typeface="Futura Condensed"/>
              </a:rPr>
              <a:t>evaluación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participar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diversos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agentes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creadores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sus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familias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142" name="Group 141"/>
          <p:cNvGrpSpPr/>
          <p:nvPr/>
        </p:nvGrpSpPr>
        <p:grpSpPr>
          <a:xfrm>
            <a:off x="4276092" y="1437970"/>
            <a:ext cx="3064135" cy="1523494"/>
            <a:chOff x="4276093" y="1972133"/>
            <a:chExt cx="3064135" cy="1523494"/>
          </a:xfrm>
        </p:grpSpPr>
        <p:sp>
          <p:nvSpPr>
            <p:cNvPr id="81" name="TextBox 80"/>
            <p:cNvSpPr txBox="1"/>
            <p:nvPr/>
          </p:nvSpPr>
          <p:spPr>
            <a:xfrm>
              <a:off x="4607672" y="1972133"/>
              <a:ext cx="2732556" cy="152349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lvl="0" algn="just"/>
              <a:r>
                <a:rPr lang="en-US" sz="1100" dirty="0" err="1" smtClean="0">
                  <a:latin typeface="Futura Condensed"/>
                  <a:cs typeface="Futura Condensed"/>
                </a:rPr>
                <a:t>Aprendes</a:t>
              </a:r>
              <a:r>
                <a:rPr lang="en-US" sz="1100" dirty="0" smtClean="0">
                  <a:latin typeface="Futura Condensed"/>
                  <a:cs typeface="Futura Condensed"/>
                </a:rPr>
                <a:t>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nuevos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mundos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interactivos</a:t>
              </a:r>
              <a:r>
                <a:rPr lang="en-US" sz="1100" dirty="0" smtClean="0">
                  <a:latin typeface="Futura Condensed"/>
                  <a:cs typeface="Futura Condensed"/>
                </a:rPr>
                <a:t>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través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narraciones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colaborativas</a:t>
              </a:r>
              <a:r>
                <a:rPr lang="en-US" sz="1100" dirty="0" smtClean="0">
                  <a:latin typeface="Futura Condensed"/>
                  <a:cs typeface="Futura Condensed"/>
                </a:rPr>
                <a:t>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Comenzarás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desarrollando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personajes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smtClean="0">
                  <a:latin typeface="Futura Condensed"/>
                  <a:cs typeface="Futura Condensed"/>
                </a:rPr>
                <a:t>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aprendiendo</a:t>
              </a:r>
              <a:r>
                <a:rPr lang="en-US" sz="1100" dirty="0" smtClean="0">
                  <a:latin typeface="Futura Condensed"/>
                  <a:cs typeface="Futura Condensed"/>
                </a:rPr>
                <a:t>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programar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conversaciones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situar</a:t>
              </a:r>
              <a:r>
                <a:rPr lang="en-US" sz="11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personajes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conversaciones</a:t>
              </a:r>
              <a:r>
                <a:rPr lang="en-US" sz="1100" dirty="0" smtClean="0">
                  <a:latin typeface="Futura Condensed"/>
                  <a:cs typeface="Futura Condensed"/>
                </a:rPr>
                <a:t> 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escenas</a:t>
              </a:r>
              <a:r>
                <a:rPr lang="en-US" sz="1100" dirty="0" smtClean="0">
                  <a:latin typeface="Futura Condensed"/>
                  <a:cs typeface="Futura Condensed"/>
                </a:rPr>
                <a:t> 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movimiento</a:t>
              </a:r>
              <a:r>
                <a:rPr lang="en-US" sz="1100" dirty="0" smtClean="0">
                  <a:latin typeface="Futura Condensed"/>
                  <a:cs typeface="Futura Condensed"/>
                </a:rPr>
                <a:t>.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combinan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personajes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conversaciones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escenas</a:t>
              </a:r>
              <a:r>
                <a:rPr lang="en-US" sz="1100" dirty="0" smtClean="0">
                  <a:latin typeface="Futura Condensed"/>
                  <a:cs typeface="Futura Condensed"/>
                </a:rPr>
                <a:t> en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pasa</a:t>
              </a:r>
              <a:r>
                <a:rPr lang="en-US" sz="1100" dirty="0" smtClean="0">
                  <a:latin typeface="Futura Condensed"/>
                  <a:cs typeface="Futura Condensed"/>
                </a:rPr>
                <a:t>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continúen</a:t>
              </a:r>
              <a:r>
                <a:rPr lang="en-US" sz="1100" dirty="0" smtClean="0">
                  <a:latin typeface="Futura Condensed"/>
                  <a:cs typeface="Futura Condensed"/>
                </a:rPr>
                <a:t> con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desarrollo</a:t>
              </a:r>
              <a:r>
                <a:rPr lang="en-US" sz="1100" dirty="0" smtClean="0">
                  <a:latin typeface="Futura Condensed"/>
                  <a:cs typeface="Futura Condensed"/>
                </a:rPr>
                <a:t> –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probablemente</a:t>
              </a:r>
              <a:r>
                <a:rPr lang="en-US" sz="1100" dirty="0" smtClean="0">
                  <a:latin typeface="Futura Condensed"/>
                  <a:cs typeface="Futura Condensed"/>
                </a:rPr>
                <a:t> lo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reimaginen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completamente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grpSp>
          <p:nvGrpSpPr>
            <p:cNvPr id="105" name="Group 104"/>
            <p:cNvGrpSpPr/>
            <p:nvPr/>
          </p:nvGrpSpPr>
          <p:grpSpPr>
            <a:xfrm>
              <a:off x="4276093" y="2000673"/>
              <a:ext cx="331582" cy="1149311"/>
              <a:chOff x="3892928" y="1815092"/>
              <a:chExt cx="331582" cy="1149311"/>
            </a:xfrm>
          </p:grpSpPr>
          <p:grpSp>
            <p:nvGrpSpPr>
              <p:cNvPr id="57" name="Group 56"/>
              <p:cNvGrpSpPr/>
              <p:nvPr/>
            </p:nvGrpSpPr>
            <p:grpSpPr>
              <a:xfrm rot="16200000" flipH="1">
                <a:off x="3484063" y="2223957"/>
                <a:ext cx="1149311" cy="331582"/>
                <a:chOff x="2424405" y="1789304"/>
                <a:chExt cx="1149311" cy="331582"/>
              </a:xfrm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2424405" y="1789304"/>
                  <a:ext cx="1149311" cy="331582"/>
                </a:xfrm>
                <a:prstGeom prst="rect">
                  <a:avLst/>
                </a:prstGeom>
                <a:solidFill>
                  <a:srgbClr val="AA28BA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>
                    <a:latin typeface="Futura Condensed"/>
                    <a:cs typeface="Futura Condensed"/>
                  </a:endParaRPr>
                </a:p>
              </p:txBody>
            </p:sp>
            <p:sp>
              <p:nvSpPr>
                <p:cNvPr id="60" name="Isosceles Triangle 59"/>
                <p:cNvSpPr/>
                <p:nvPr/>
              </p:nvSpPr>
              <p:spPr>
                <a:xfrm rot="16200000">
                  <a:off x="3323610" y="1870778"/>
                  <a:ext cx="331577" cy="168633"/>
                </a:xfrm>
                <a:prstGeom prst="triangle">
                  <a:avLst>
                    <a:gd name="adj" fmla="val 51144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</p:grpSp>
          <p:sp>
            <p:nvSpPr>
              <p:cNvPr id="104" name="TextBox 103"/>
              <p:cNvSpPr txBox="1"/>
              <p:nvPr/>
            </p:nvSpPr>
            <p:spPr>
              <a:xfrm rot="16200000">
                <a:off x="3503611" y="2264071"/>
                <a:ext cx="111340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dirty="0" smtClean="0">
                    <a:solidFill>
                      <a:srgbClr val="FFFFFF"/>
                    </a:solidFill>
                    <a:latin typeface="Futura Condensed"/>
                    <a:cs typeface="Futura Condensed"/>
                  </a:rPr>
                  <a:t>UNIDAD 3 - HISTORIAS</a:t>
                </a:r>
                <a:endParaRPr lang="en-US" sz="800" dirty="0">
                  <a:solidFill>
                    <a:srgbClr val="FFFFFF"/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483019" y="6031572"/>
            <a:ext cx="3064136" cy="1184940"/>
            <a:chOff x="483019" y="6031572"/>
            <a:chExt cx="3064136" cy="1184940"/>
          </a:xfrm>
        </p:grpSpPr>
        <p:sp>
          <p:nvSpPr>
            <p:cNvPr id="80" name="TextBox 79"/>
            <p:cNvSpPr txBox="1"/>
            <p:nvPr/>
          </p:nvSpPr>
          <p:spPr>
            <a:xfrm>
              <a:off x="810675" y="6031572"/>
              <a:ext cx="2736480" cy="1184940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lvl="0"/>
              <a:r>
                <a:rPr lang="en-US" sz="11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100" dirty="0" smtClean="0">
                  <a:latin typeface="Futura Condensed"/>
                  <a:cs typeface="Futura Condensed"/>
                </a:rPr>
                <a:t> anima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jugar</a:t>
              </a:r>
              <a:r>
                <a:rPr lang="en-US" sz="1100" dirty="0" smtClean="0">
                  <a:latin typeface="Futura Condensed"/>
                  <a:cs typeface="Futura Condensed"/>
                </a:rPr>
                <a:t> con audio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efectos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visuales</a:t>
              </a:r>
              <a:r>
                <a:rPr lang="en-US" sz="1100" dirty="0" smtClean="0">
                  <a:latin typeface="Futura Condensed"/>
                  <a:cs typeface="Futura Condensed"/>
                </a:rPr>
                <a:t> con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actividades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centran</a:t>
              </a:r>
              <a:r>
                <a:rPr lang="en-US" sz="1100" dirty="0" smtClean="0">
                  <a:latin typeface="Futura Condensed"/>
                  <a:cs typeface="Futura Condensed"/>
                </a:rPr>
                <a:t> 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animaciones</a:t>
              </a:r>
              <a:r>
                <a:rPr lang="en-US" sz="1100" dirty="0" smtClean="0">
                  <a:latin typeface="Futura Condensed"/>
                  <a:cs typeface="Futura Condensed"/>
                </a:rPr>
                <a:t>, arte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música</a:t>
              </a:r>
              <a:r>
                <a:rPr lang="en-US" sz="1100" dirty="0" smtClean="0">
                  <a:latin typeface="Futura Condensed"/>
                  <a:cs typeface="Futura Condensed"/>
                </a:rPr>
                <a:t>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muestra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enfoque</a:t>
              </a:r>
              <a:r>
                <a:rPr lang="en-US" sz="1100" dirty="0" smtClean="0">
                  <a:latin typeface="Futura Condensed"/>
                  <a:cs typeface="Futura Condensed"/>
                </a:rPr>
                <a:t> 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creaciones</a:t>
              </a:r>
              <a:r>
                <a:rPr lang="en-US" sz="1100" dirty="0" smtClean="0">
                  <a:latin typeface="Futura Condensed"/>
                  <a:cs typeface="Futura Condensed"/>
                </a:rPr>
                <a:t> multimedia de Scratch – y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computacionales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bucle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eventos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paralelismo</a:t>
              </a:r>
              <a:r>
                <a:rPr lang="en-US" sz="1100" dirty="0" smtClean="0">
                  <a:latin typeface="Futura Condensed"/>
                  <a:cs typeface="Futura Condensed"/>
                </a:rPr>
                <a:t> –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construyendo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propia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banda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música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diseñando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criaturas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animadas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vídeo</a:t>
              </a:r>
              <a:r>
                <a:rPr lang="en-US" sz="1100" dirty="0" smtClean="0">
                  <a:latin typeface="Futura Condensed"/>
                  <a:cs typeface="Futura Condensed"/>
                </a:rPr>
                <a:t> musical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tu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canción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favorita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grpSp>
          <p:nvGrpSpPr>
            <p:cNvPr id="106" name="Group 105"/>
            <p:cNvGrpSpPr/>
            <p:nvPr/>
          </p:nvGrpSpPr>
          <p:grpSpPr>
            <a:xfrm>
              <a:off x="483019" y="6052222"/>
              <a:ext cx="331582" cy="1149311"/>
              <a:chOff x="3892928" y="1815093"/>
              <a:chExt cx="331582" cy="1149311"/>
            </a:xfrm>
          </p:grpSpPr>
          <p:grpSp>
            <p:nvGrpSpPr>
              <p:cNvPr id="107" name="Group 106"/>
              <p:cNvGrpSpPr/>
              <p:nvPr/>
            </p:nvGrpSpPr>
            <p:grpSpPr>
              <a:xfrm rot="16200000" flipH="1">
                <a:off x="3484063" y="2223958"/>
                <a:ext cx="1149311" cy="331582"/>
                <a:chOff x="2424407" y="1789305"/>
                <a:chExt cx="1149311" cy="331582"/>
              </a:xfrm>
            </p:grpSpPr>
            <p:sp>
              <p:nvSpPr>
                <p:cNvPr id="109" name="Rectangle 108"/>
                <p:cNvSpPr/>
                <p:nvPr/>
              </p:nvSpPr>
              <p:spPr>
                <a:xfrm>
                  <a:off x="2424407" y="1789305"/>
                  <a:ext cx="1149311" cy="331582"/>
                </a:xfrm>
                <a:prstGeom prst="rect">
                  <a:avLst/>
                </a:prstGeom>
                <a:solidFill>
                  <a:srgbClr val="713CD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>
                    <a:latin typeface="Futura Condensed"/>
                    <a:cs typeface="Futura Condensed"/>
                  </a:endParaRPr>
                </a:p>
              </p:txBody>
            </p:sp>
            <p:sp>
              <p:nvSpPr>
                <p:cNvPr id="110" name="Isosceles Triangle 109"/>
                <p:cNvSpPr/>
                <p:nvPr/>
              </p:nvSpPr>
              <p:spPr>
                <a:xfrm rot="16200000">
                  <a:off x="3323612" y="1870779"/>
                  <a:ext cx="331577" cy="168633"/>
                </a:xfrm>
                <a:prstGeom prst="triangle">
                  <a:avLst>
                    <a:gd name="adj" fmla="val 51144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</p:grpSp>
          <p:sp>
            <p:nvSpPr>
              <p:cNvPr id="108" name="TextBox 107"/>
              <p:cNvSpPr txBox="1"/>
              <p:nvPr/>
            </p:nvSpPr>
            <p:spPr>
              <a:xfrm rot="16200000">
                <a:off x="3503615" y="2277755"/>
                <a:ext cx="111340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dirty="0" smtClean="0">
                    <a:solidFill>
                      <a:srgbClr val="FFFFFF"/>
                    </a:solidFill>
                    <a:latin typeface="Futura Condensed"/>
                    <a:cs typeface="Futura Condensed"/>
                  </a:rPr>
                  <a:t>UNIDAD 2 - ANIMACIONES</a:t>
                </a:r>
                <a:endParaRPr lang="en-US" sz="800" dirty="0">
                  <a:solidFill>
                    <a:srgbClr val="FFFFFF"/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483019" y="4487327"/>
            <a:ext cx="3068062" cy="1173929"/>
            <a:chOff x="483019" y="4487327"/>
            <a:chExt cx="3068062" cy="1173929"/>
          </a:xfrm>
        </p:grpSpPr>
        <p:sp>
          <p:nvSpPr>
            <p:cNvPr id="45" name="TextBox 44"/>
            <p:cNvSpPr txBox="1"/>
            <p:nvPr/>
          </p:nvSpPr>
          <p:spPr>
            <a:xfrm>
              <a:off x="818528" y="4487327"/>
              <a:ext cx="2732553" cy="1015663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lvl="0" algn="just"/>
              <a:r>
                <a:rPr lang="en-US" sz="11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presenta</a:t>
              </a:r>
              <a:r>
                <a:rPr lang="en-US" sz="1100" dirty="0" smtClean="0">
                  <a:latin typeface="Futura Condensed"/>
                  <a:cs typeface="Futura Condensed"/>
                </a:rPr>
                <a:t>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concepto</a:t>
              </a:r>
              <a:r>
                <a:rPr lang="en-US" sz="1100" dirty="0" smtClean="0">
                  <a:latin typeface="Futura Condensed"/>
                  <a:cs typeface="Futura Condensed"/>
                </a:rPr>
                <a:t> clave de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informática</a:t>
              </a:r>
              <a:r>
                <a:rPr lang="en-US" sz="1100" dirty="0" smtClean="0">
                  <a:latin typeface="Futura Condensed"/>
                  <a:cs typeface="Futura Condensed"/>
                </a:rPr>
                <a:t>,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secuencia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instrucciones</a:t>
              </a:r>
              <a:r>
                <a:rPr lang="en-US" sz="1100" dirty="0" smtClean="0">
                  <a:latin typeface="Futura Condensed"/>
                  <a:cs typeface="Futura Condensed"/>
                </a:rPr>
                <a:t>,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través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serie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actividades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ofrecen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varios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niveles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estructuras</a:t>
              </a:r>
              <a:r>
                <a:rPr lang="en-US" sz="1100" dirty="0" smtClean="0">
                  <a:latin typeface="Futura Condensed"/>
                  <a:cs typeface="Futura Condensed"/>
                </a:rPr>
                <a:t> –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desde</a:t>
              </a:r>
              <a:r>
                <a:rPr lang="en-US" sz="1100" dirty="0" smtClean="0">
                  <a:latin typeface="Futura Condensed"/>
                  <a:cs typeface="Futura Condensed"/>
                </a:rPr>
                <a:t> un manual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paso</a:t>
              </a:r>
              <a:r>
                <a:rPr lang="en-US" sz="1100" dirty="0" smtClean="0">
                  <a:latin typeface="Futura Condensed"/>
                  <a:cs typeface="Futura Condensed"/>
                </a:rPr>
                <a:t>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paso</a:t>
              </a:r>
              <a:r>
                <a:rPr lang="en-US" sz="1100" dirty="0" smtClean="0">
                  <a:latin typeface="Futura Condensed"/>
                  <a:cs typeface="Futura Condensed"/>
                </a:rPr>
                <a:t>, a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desafío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creativo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utilizando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número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bloques</a:t>
              </a:r>
              <a:r>
                <a:rPr lang="en-US" sz="1100" dirty="0" smtClean="0">
                  <a:latin typeface="Futura Condensed"/>
                  <a:cs typeface="Futura Condensed"/>
                </a:rPr>
                <a:t>, 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exploraciones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libres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uno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mismo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/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483019" y="4511943"/>
              <a:ext cx="331582" cy="1149313"/>
              <a:chOff x="3892928" y="1815090"/>
              <a:chExt cx="331582" cy="1149313"/>
            </a:xfrm>
          </p:grpSpPr>
          <p:grpSp>
            <p:nvGrpSpPr>
              <p:cNvPr id="112" name="Group 111"/>
              <p:cNvGrpSpPr/>
              <p:nvPr/>
            </p:nvGrpSpPr>
            <p:grpSpPr>
              <a:xfrm rot="16200000" flipH="1">
                <a:off x="3484063" y="2223957"/>
                <a:ext cx="1149311" cy="331582"/>
                <a:chOff x="2424406" y="1789305"/>
                <a:chExt cx="1149311" cy="331582"/>
              </a:xfrm>
            </p:grpSpPr>
            <p:sp>
              <p:nvSpPr>
                <p:cNvPr id="114" name="Rectangle 113"/>
                <p:cNvSpPr/>
                <p:nvPr/>
              </p:nvSpPr>
              <p:spPr>
                <a:xfrm>
                  <a:off x="2424406" y="1789305"/>
                  <a:ext cx="1149311" cy="331582"/>
                </a:xfrm>
                <a:prstGeom prst="rect">
                  <a:avLst/>
                </a:prstGeom>
                <a:solidFill>
                  <a:srgbClr val="1B93DD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>
                    <a:latin typeface="Futura Condensed"/>
                    <a:cs typeface="Futura Condensed"/>
                  </a:endParaRPr>
                </a:p>
              </p:txBody>
            </p:sp>
            <p:sp>
              <p:nvSpPr>
                <p:cNvPr id="115" name="Isosceles Triangle 114"/>
                <p:cNvSpPr/>
                <p:nvPr/>
              </p:nvSpPr>
              <p:spPr>
                <a:xfrm rot="16200000">
                  <a:off x="3323610" y="1870778"/>
                  <a:ext cx="331577" cy="168633"/>
                </a:xfrm>
                <a:prstGeom prst="triangle">
                  <a:avLst>
                    <a:gd name="adj" fmla="val 51144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</p:grpSp>
          <p:sp>
            <p:nvSpPr>
              <p:cNvPr id="113" name="TextBox 112"/>
              <p:cNvSpPr txBox="1"/>
              <p:nvPr/>
            </p:nvSpPr>
            <p:spPr>
              <a:xfrm rot="16200000">
                <a:off x="3503617" y="2264069"/>
                <a:ext cx="111340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dirty="0" smtClean="0">
                    <a:solidFill>
                      <a:srgbClr val="FFFFFF"/>
                    </a:solidFill>
                    <a:latin typeface="Futura Condensed"/>
                    <a:cs typeface="Futura Condensed"/>
                  </a:rPr>
                  <a:t>UNIDAD 1- EXPLORANDO</a:t>
                </a:r>
                <a:endParaRPr lang="en-US" sz="800" dirty="0">
                  <a:solidFill>
                    <a:srgbClr val="FFFFFF"/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483019" y="2971660"/>
            <a:ext cx="3068058" cy="1184940"/>
            <a:chOff x="483019" y="2971660"/>
            <a:chExt cx="3068058" cy="1184940"/>
          </a:xfrm>
        </p:grpSpPr>
        <p:sp>
          <p:nvSpPr>
            <p:cNvPr id="78" name="Rectangle 77"/>
            <p:cNvSpPr/>
            <p:nvPr/>
          </p:nvSpPr>
          <p:spPr>
            <a:xfrm>
              <a:off x="814601" y="2971660"/>
              <a:ext cx="2736476" cy="1184940"/>
            </a:xfrm>
            <a:prstGeom prst="rect">
              <a:avLst/>
            </a:prstGeom>
          </p:spPr>
          <p:txBody>
            <a:bodyPr wrap="square" tIns="0" bIns="0">
              <a:spAutoFit/>
            </a:bodyPr>
            <a:lstStyle/>
            <a:p>
              <a:pPr lvl="0" algn="just"/>
              <a:r>
                <a:rPr lang="en-US" sz="11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p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cultura</a:t>
              </a:r>
              <a:r>
                <a:rPr lang="en-US" sz="11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informática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creativa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explorando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posibilidades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preparando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infraestructura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técnica</a:t>
              </a:r>
              <a:r>
                <a:rPr lang="en-US" sz="1100" dirty="0" smtClean="0">
                  <a:latin typeface="Futura Condensed"/>
                  <a:cs typeface="Futura Condensed"/>
                </a:rPr>
                <a:t> (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ejemplo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cuentas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Scratch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preparando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cuadernos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100" dirty="0" smtClean="0">
                  <a:latin typeface="Futura Condensed"/>
                  <a:cs typeface="Futura Condensed"/>
                </a:rPr>
                <a:t>) y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infraestructura</a:t>
              </a:r>
              <a:r>
                <a:rPr lang="en-US" sz="1100" dirty="0" smtClean="0">
                  <a:latin typeface="Futura Condensed"/>
                  <a:cs typeface="Futura Condensed"/>
                </a:rPr>
                <a:t> social (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estableciendo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ejemplo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grupos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crítica</a:t>
              </a:r>
              <a:r>
                <a:rPr lang="en-US" sz="1100" dirty="0" smtClean="0">
                  <a:latin typeface="Futura Condensed"/>
                  <a:cs typeface="Futura Condensed"/>
                </a:rPr>
                <a:t>).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s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umerge</a:t>
              </a:r>
              <a:r>
                <a:rPr lang="en-US" sz="1100" dirty="0" smtClean="0">
                  <a:latin typeface="Futura Condensed"/>
                  <a:cs typeface="Futura Condensed"/>
                </a:rPr>
                <a:t> 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experiencia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inicial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creativa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haciendo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100" dirty="0" smtClean="0">
                  <a:latin typeface="Futura Condensed"/>
                  <a:cs typeface="Futura Condensed"/>
                </a:rPr>
                <a:t> “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sorprendente</a:t>
              </a:r>
              <a:r>
                <a:rPr lang="en-US" sz="1100" dirty="0" smtClean="0">
                  <a:latin typeface="Futura Condensed"/>
                  <a:cs typeface="Futura Condensed"/>
                </a:rPr>
                <a:t>” le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ocurra</a:t>
              </a:r>
              <a:r>
                <a:rPr lang="en-US" sz="1100" dirty="0" smtClean="0">
                  <a:latin typeface="Futura Condensed"/>
                  <a:cs typeface="Futura Condensed"/>
                </a:rPr>
                <a:t> a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personaje</a:t>
              </a:r>
              <a:r>
                <a:rPr lang="en-US" sz="1100" dirty="0" smtClean="0">
                  <a:latin typeface="Futura Condensed"/>
                  <a:cs typeface="Futura Condensed"/>
                </a:rPr>
                <a:t> Scratch.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grpSp>
          <p:nvGrpSpPr>
            <p:cNvPr id="118" name="Group 117"/>
            <p:cNvGrpSpPr/>
            <p:nvPr/>
          </p:nvGrpSpPr>
          <p:grpSpPr>
            <a:xfrm>
              <a:off x="483019" y="2991305"/>
              <a:ext cx="331582" cy="1165158"/>
              <a:chOff x="3892928" y="1799245"/>
              <a:chExt cx="331582" cy="1165158"/>
            </a:xfrm>
          </p:grpSpPr>
          <p:grpSp>
            <p:nvGrpSpPr>
              <p:cNvPr id="119" name="Group 118"/>
              <p:cNvGrpSpPr/>
              <p:nvPr/>
            </p:nvGrpSpPr>
            <p:grpSpPr>
              <a:xfrm rot="16200000" flipH="1">
                <a:off x="3484063" y="2223957"/>
                <a:ext cx="1149311" cy="331582"/>
                <a:chOff x="2424406" y="1789305"/>
                <a:chExt cx="1149311" cy="331582"/>
              </a:xfrm>
            </p:grpSpPr>
            <p:sp>
              <p:nvSpPr>
                <p:cNvPr id="121" name="Rectangle 120"/>
                <p:cNvSpPr/>
                <p:nvPr/>
              </p:nvSpPr>
              <p:spPr>
                <a:xfrm>
                  <a:off x="2424406" y="1789305"/>
                  <a:ext cx="1149311" cy="33158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>
                    <a:latin typeface="Futura Condensed"/>
                    <a:cs typeface="Futura Condensed"/>
                  </a:endParaRPr>
                </a:p>
              </p:txBody>
            </p:sp>
            <p:sp>
              <p:nvSpPr>
                <p:cNvPr id="122" name="Isosceles Triangle 121"/>
                <p:cNvSpPr/>
                <p:nvPr/>
              </p:nvSpPr>
              <p:spPr>
                <a:xfrm rot="16200000">
                  <a:off x="3323610" y="1870778"/>
                  <a:ext cx="331577" cy="168633"/>
                </a:xfrm>
                <a:prstGeom prst="triangle">
                  <a:avLst>
                    <a:gd name="adj" fmla="val 51144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</p:grpSp>
          <p:sp>
            <p:nvSpPr>
              <p:cNvPr id="120" name="TextBox 119"/>
              <p:cNvSpPr txBox="1"/>
              <p:nvPr/>
            </p:nvSpPr>
            <p:spPr>
              <a:xfrm rot="16200000">
                <a:off x="3503617" y="2248224"/>
                <a:ext cx="111340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dirty="0" smtClean="0">
                    <a:solidFill>
                      <a:srgbClr val="FFFFFF"/>
                    </a:solidFill>
                    <a:latin typeface="Futura Condensed"/>
                    <a:cs typeface="Futura Condensed"/>
                  </a:rPr>
                  <a:t>UNIDAD 0 - COMENZANDO</a:t>
                </a:r>
                <a:endParaRPr lang="en-US" sz="800" dirty="0">
                  <a:solidFill>
                    <a:srgbClr val="FFFFFF"/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141" name="Group 140"/>
          <p:cNvGrpSpPr/>
          <p:nvPr/>
        </p:nvGrpSpPr>
        <p:grpSpPr>
          <a:xfrm>
            <a:off x="4276092" y="3068706"/>
            <a:ext cx="3000384" cy="1184940"/>
            <a:chOff x="4320434" y="3836812"/>
            <a:chExt cx="3000384" cy="1184940"/>
          </a:xfrm>
        </p:grpSpPr>
        <p:sp>
          <p:nvSpPr>
            <p:cNvPr id="82" name="TextBox 81"/>
            <p:cNvSpPr txBox="1"/>
            <p:nvPr/>
          </p:nvSpPr>
          <p:spPr>
            <a:xfrm>
              <a:off x="4652007" y="3836812"/>
              <a:ext cx="2668811" cy="1184940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lvl="0" algn="just"/>
              <a:r>
                <a:rPr lang="en-US" sz="1100" dirty="0" smtClean="0">
                  <a:latin typeface="Futura Condensed"/>
                  <a:cs typeface="Futura Condensed"/>
                </a:rPr>
                <a:t>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conectan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mecánicas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fundamentales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100" dirty="0" smtClean="0">
                  <a:latin typeface="Futura Condensed"/>
                  <a:cs typeface="Futura Condensed"/>
                </a:rPr>
                <a:t>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marcadores</a:t>
              </a:r>
              <a:r>
                <a:rPr lang="en-US" sz="1100" dirty="0" smtClean="0">
                  <a:latin typeface="Futura Condensed"/>
                  <a:cs typeface="Futura Condensed"/>
                </a:rPr>
                <a:t> o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niveles</a:t>
              </a:r>
              <a:r>
                <a:rPr lang="en-US" sz="1100" dirty="0" smtClean="0">
                  <a:latin typeface="Futura Condensed"/>
                  <a:cs typeface="Futura Condensed"/>
                </a:rPr>
                <a:t>, con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fundamentales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informática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100" dirty="0" smtClean="0">
                  <a:latin typeface="Futura Condensed"/>
                  <a:cs typeface="Futura Condensed"/>
                </a:rPr>
                <a:t> variables,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operadores</a:t>
              </a:r>
              <a:r>
                <a:rPr lang="en-US" sz="1100" dirty="0" smtClean="0">
                  <a:latin typeface="Futura Condensed"/>
                  <a:cs typeface="Futura Condensed"/>
                </a:rPr>
                <a:t> o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condicionales</a:t>
              </a:r>
              <a:r>
                <a:rPr lang="en-US" sz="1100" dirty="0" smtClean="0">
                  <a:latin typeface="Futura Condensed"/>
                  <a:cs typeface="Futura Condensed"/>
                </a:rPr>
                <a:t>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Analizas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favoritos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imaginas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nuevos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practicas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implementando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(y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ampliando</a:t>
              </a:r>
              <a:r>
                <a:rPr lang="en-US" sz="1100" dirty="0" smtClean="0">
                  <a:latin typeface="Futura Condensed"/>
                  <a:cs typeface="Futura Condensed"/>
                </a:rPr>
                <a:t>)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juegos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clásicos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100" dirty="0" smtClean="0">
                  <a:latin typeface="Futura Condensed"/>
                  <a:cs typeface="Futura Condensed"/>
                </a:rPr>
                <a:t> el Pong.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grpSp>
          <p:nvGrpSpPr>
            <p:cNvPr id="123" name="Group 122"/>
            <p:cNvGrpSpPr/>
            <p:nvPr/>
          </p:nvGrpSpPr>
          <p:grpSpPr>
            <a:xfrm>
              <a:off x="4320434" y="3872303"/>
              <a:ext cx="331582" cy="1149311"/>
              <a:chOff x="3892928" y="1815092"/>
              <a:chExt cx="331582" cy="1149311"/>
            </a:xfrm>
          </p:grpSpPr>
          <p:grpSp>
            <p:nvGrpSpPr>
              <p:cNvPr id="124" name="Group 123"/>
              <p:cNvGrpSpPr/>
              <p:nvPr/>
            </p:nvGrpSpPr>
            <p:grpSpPr>
              <a:xfrm rot="16200000" flipH="1">
                <a:off x="3484063" y="2223957"/>
                <a:ext cx="1149311" cy="331582"/>
                <a:chOff x="2424406" y="1789305"/>
                <a:chExt cx="1149311" cy="331582"/>
              </a:xfrm>
            </p:grpSpPr>
            <p:sp>
              <p:nvSpPr>
                <p:cNvPr id="126" name="Rectangle 125"/>
                <p:cNvSpPr/>
                <p:nvPr/>
              </p:nvSpPr>
              <p:spPr>
                <a:xfrm>
                  <a:off x="2424406" y="1789305"/>
                  <a:ext cx="1149311" cy="331582"/>
                </a:xfrm>
                <a:prstGeom prst="rect">
                  <a:avLst/>
                </a:prstGeom>
                <a:solidFill>
                  <a:srgbClr val="50AB06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>
                    <a:latin typeface="Futura Condensed"/>
                    <a:cs typeface="Futura Condensed"/>
                  </a:endParaRPr>
                </a:p>
              </p:txBody>
            </p:sp>
            <p:sp>
              <p:nvSpPr>
                <p:cNvPr id="127" name="Isosceles Triangle 126"/>
                <p:cNvSpPr/>
                <p:nvPr/>
              </p:nvSpPr>
              <p:spPr>
                <a:xfrm rot="16200000">
                  <a:off x="3323610" y="1870778"/>
                  <a:ext cx="331577" cy="168633"/>
                </a:xfrm>
                <a:prstGeom prst="triangle">
                  <a:avLst>
                    <a:gd name="adj" fmla="val 51144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</p:grpSp>
          <p:sp>
            <p:nvSpPr>
              <p:cNvPr id="125" name="TextBox 124"/>
              <p:cNvSpPr txBox="1"/>
              <p:nvPr/>
            </p:nvSpPr>
            <p:spPr>
              <a:xfrm rot="16200000">
                <a:off x="3503611" y="2264071"/>
                <a:ext cx="111340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dirty="0" smtClean="0">
                    <a:solidFill>
                      <a:srgbClr val="FFFFFF"/>
                    </a:solidFill>
                    <a:latin typeface="Futura Condensed"/>
                    <a:cs typeface="Futura Condensed"/>
                  </a:rPr>
                  <a:t>UNIDAD 4 - JUEGOS</a:t>
                </a:r>
                <a:endParaRPr lang="en-US" sz="800" dirty="0">
                  <a:solidFill>
                    <a:srgbClr val="FFFFFF"/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146" name="Group 145"/>
          <p:cNvGrpSpPr/>
          <p:nvPr/>
        </p:nvGrpSpPr>
        <p:grpSpPr>
          <a:xfrm>
            <a:off x="4276092" y="4487665"/>
            <a:ext cx="3063594" cy="1173589"/>
            <a:chOff x="4276634" y="2073583"/>
            <a:chExt cx="3063594" cy="1173589"/>
          </a:xfrm>
        </p:grpSpPr>
        <p:sp>
          <p:nvSpPr>
            <p:cNvPr id="83" name="TextBox 82"/>
            <p:cNvSpPr txBox="1"/>
            <p:nvPr/>
          </p:nvSpPr>
          <p:spPr>
            <a:xfrm>
              <a:off x="4605125" y="2073583"/>
              <a:ext cx="2735103" cy="67710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lvl="0" algn="just"/>
              <a:r>
                <a:rPr lang="en-US" sz="110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100" dirty="0" smtClean="0">
                  <a:latin typeface="Futura Condensed"/>
                  <a:cs typeface="Futura Condensed"/>
                </a:rPr>
                <a:t>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aprovecha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revisitar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trabajo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unidades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previas</a:t>
              </a:r>
              <a:r>
                <a:rPr lang="en-US" sz="1100" dirty="0" smtClean="0">
                  <a:latin typeface="Futura Condensed"/>
                  <a:cs typeface="Futura Condensed"/>
                </a:rPr>
                <a:t>,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explorar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algunos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avanzados</a:t>
              </a:r>
              <a:r>
                <a:rPr lang="en-US" sz="1100" dirty="0" smtClean="0">
                  <a:latin typeface="Futura Condensed"/>
                  <a:cs typeface="Futura Condensed"/>
                </a:rPr>
                <a:t> 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ayudar</a:t>
              </a:r>
              <a:r>
                <a:rPr lang="en-US" sz="1100" dirty="0" smtClean="0">
                  <a:latin typeface="Futura Condensed"/>
                  <a:cs typeface="Futura Condensed"/>
                </a:rPr>
                <a:t>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diseñando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nuevas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actividades</a:t>
              </a:r>
              <a:r>
                <a:rPr lang="en-US" sz="1100" dirty="0" smtClean="0">
                  <a:latin typeface="Futura Condensed"/>
                  <a:cs typeface="Futura Condensed"/>
                </a:rPr>
                <a:t> 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corrigiendo</a:t>
              </a:r>
              <a:r>
                <a:rPr lang="en-US" sz="1100" dirty="0" smtClean="0">
                  <a:latin typeface="Futura Condensed"/>
                  <a:cs typeface="Futura Condensed"/>
                </a:rPr>
                <a:t>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errores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algunos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desafíos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grpSp>
          <p:nvGrpSpPr>
            <p:cNvPr id="128" name="Group 127"/>
            <p:cNvGrpSpPr/>
            <p:nvPr/>
          </p:nvGrpSpPr>
          <p:grpSpPr>
            <a:xfrm>
              <a:off x="4276634" y="2097861"/>
              <a:ext cx="331582" cy="1149311"/>
              <a:chOff x="3892928" y="1815092"/>
              <a:chExt cx="331582" cy="1149311"/>
            </a:xfrm>
          </p:grpSpPr>
          <p:grpSp>
            <p:nvGrpSpPr>
              <p:cNvPr id="129" name="Group 128"/>
              <p:cNvGrpSpPr/>
              <p:nvPr/>
            </p:nvGrpSpPr>
            <p:grpSpPr>
              <a:xfrm rot="16200000" flipH="1">
                <a:off x="3484063" y="2223957"/>
                <a:ext cx="1149311" cy="331582"/>
                <a:chOff x="2424406" y="1789305"/>
                <a:chExt cx="1149311" cy="331582"/>
              </a:xfrm>
            </p:grpSpPr>
            <p:sp>
              <p:nvSpPr>
                <p:cNvPr id="131" name="Rectangle 130"/>
                <p:cNvSpPr/>
                <p:nvPr/>
              </p:nvSpPr>
              <p:spPr>
                <a:xfrm>
                  <a:off x="2424406" y="1789305"/>
                  <a:ext cx="1149311" cy="331582"/>
                </a:xfrm>
                <a:prstGeom prst="rect">
                  <a:avLst/>
                </a:prstGeom>
                <a:solidFill>
                  <a:srgbClr val="F7A654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>
                    <a:latin typeface="Futura Condensed"/>
                    <a:cs typeface="Futura Condensed"/>
                  </a:endParaRPr>
                </a:p>
              </p:txBody>
            </p:sp>
            <p:sp>
              <p:nvSpPr>
                <p:cNvPr id="132" name="Isosceles Triangle 131"/>
                <p:cNvSpPr/>
                <p:nvPr/>
              </p:nvSpPr>
              <p:spPr>
                <a:xfrm rot="16200000">
                  <a:off x="3323610" y="1870778"/>
                  <a:ext cx="331577" cy="168633"/>
                </a:xfrm>
                <a:prstGeom prst="triangle">
                  <a:avLst>
                    <a:gd name="adj" fmla="val 51144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</p:grpSp>
          <p:sp>
            <p:nvSpPr>
              <p:cNvPr id="130" name="TextBox 129"/>
              <p:cNvSpPr txBox="1"/>
              <p:nvPr/>
            </p:nvSpPr>
            <p:spPr>
              <a:xfrm rot="16200000">
                <a:off x="3503611" y="2264071"/>
                <a:ext cx="111340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dirty="0" smtClean="0">
                    <a:solidFill>
                      <a:srgbClr val="FFFFFF"/>
                    </a:solidFill>
                    <a:latin typeface="Futura Condensed"/>
                    <a:cs typeface="Futura Condensed"/>
                  </a:rPr>
                  <a:t>UNIDAD 5 – A FONDO</a:t>
                </a:r>
                <a:endParaRPr lang="en-US" sz="800" dirty="0">
                  <a:solidFill>
                    <a:srgbClr val="FFFFFF"/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139" name="Group 138"/>
          <p:cNvGrpSpPr/>
          <p:nvPr/>
        </p:nvGrpSpPr>
        <p:grpSpPr>
          <a:xfrm>
            <a:off x="4276092" y="6029187"/>
            <a:ext cx="3000384" cy="1180610"/>
            <a:chOff x="4320435" y="6420869"/>
            <a:chExt cx="3000384" cy="1180610"/>
          </a:xfrm>
        </p:grpSpPr>
        <p:sp>
          <p:nvSpPr>
            <p:cNvPr id="84" name="TextBox 83"/>
            <p:cNvSpPr txBox="1"/>
            <p:nvPr/>
          </p:nvSpPr>
          <p:spPr>
            <a:xfrm>
              <a:off x="4652017" y="6420869"/>
              <a:ext cx="2668802" cy="67710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lvl="0" algn="just"/>
              <a:r>
                <a:rPr lang="en-US" sz="1100" dirty="0" smtClean="0">
                  <a:latin typeface="Futura Condensed"/>
                  <a:cs typeface="Futura Condensed"/>
                </a:rPr>
                <a:t>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ponen</a:t>
              </a:r>
              <a:r>
                <a:rPr lang="en-US" sz="1100" dirty="0" smtClean="0">
                  <a:latin typeface="Futura Condensed"/>
                  <a:cs typeface="Futura Condensed"/>
                </a:rPr>
                <a:t> 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práctica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todos</a:t>
              </a:r>
              <a:r>
                <a:rPr lang="en-US" sz="1100" dirty="0" smtClean="0">
                  <a:latin typeface="Futura Condensed"/>
                  <a:cs typeface="Futura Condensed"/>
                </a:rPr>
                <a:t>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computacionales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trabajados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diseñando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desarrollando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propio</a:t>
              </a:r>
              <a:r>
                <a:rPr lang="en-US" sz="1100" dirty="0" smtClean="0">
                  <a:latin typeface="Futura Condensed"/>
                  <a:cs typeface="Futura Condensed"/>
                </a:rPr>
                <a:t> 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través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ciclos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iterativos</a:t>
              </a:r>
              <a:r>
                <a:rPr lang="en-US" sz="1100" dirty="0" smtClean="0">
                  <a:latin typeface="Futura Condensed"/>
                  <a:cs typeface="Futura Condensed"/>
                </a:rPr>
                <a:t> en 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planifica</a:t>
              </a:r>
              <a:r>
                <a:rPr lang="en-US" sz="1100" dirty="0" smtClean="0">
                  <a:latin typeface="Futura Condensed"/>
                  <a:cs typeface="Futura Condensed"/>
                </a:rPr>
                <a:t>,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crea</a:t>
              </a:r>
              <a:r>
                <a:rPr lang="en-US" sz="1100" dirty="0" smtClean="0">
                  <a:latin typeface="Futura Condensed"/>
                  <a:cs typeface="Futura Condensed"/>
                </a:rPr>
                <a:t> y se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comparte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grpSp>
          <p:nvGrpSpPr>
            <p:cNvPr id="133" name="Group 132"/>
            <p:cNvGrpSpPr/>
            <p:nvPr/>
          </p:nvGrpSpPr>
          <p:grpSpPr>
            <a:xfrm>
              <a:off x="4320435" y="6443905"/>
              <a:ext cx="331582" cy="1157574"/>
              <a:chOff x="3892928" y="1806829"/>
              <a:chExt cx="331582" cy="1157574"/>
            </a:xfrm>
          </p:grpSpPr>
          <p:grpSp>
            <p:nvGrpSpPr>
              <p:cNvPr id="134" name="Group 133"/>
              <p:cNvGrpSpPr/>
              <p:nvPr/>
            </p:nvGrpSpPr>
            <p:grpSpPr>
              <a:xfrm rot="16200000" flipH="1">
                <a:off x="3484063" y="2223957"/>
                <a:ext cx="1149311" cy="331582"/>
                <a:chOff x="2424406" y="1789305"/>
                <a:chExt cx="1149311" cy="331582"/>
              </a:xfrm>
            </p:grpSpPr>
            <p:sp>
              <p:nvSpPr>
                <p:cNvPr id="136" name="Rectangle 135"/>
                <p:cNvSpPr/>
                <p:nvPr/>
              </p:nvSpPr>
              <p:spPr>
                <a:xfrm>
                  <a:off x="2424406" y="1789305"/>
                  <a:ext cx="1149311" cy="331582"/>
                </a:xfrm>
                <a:prstGeom prst="rect">
                  <a:avLst/>
                </a:prstGeom>
                <a:solidFill>
                  <a:srgbClr val="EA6A09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>
                    <a:latin typeface="Futura Condensed"/>
                    <a:cs typeface="Futura Condensed"/>
                  </a:endParaRPr>
                </a:p>
              </p:txBody>
            </p:sp>
            <p:sp>
              <p:nvSpPr>
                <p:cNvPr id="137" name="Isosceles Triangle 136"/>
                <p:cNvSpPr/>
                <p:nvPr/>
              </p:nvSpPr>
              <p:spPr>
                <a:xfrm rot="16200000">
                  <a:off x="3323610" y="1870778"/>
                  <a:ext cx="331577" cy="168633"/>
                </a:xfrm>
                <a:prstGeom prst="triangle">
                  <a:avLst>
                    <a:gd name="adj" fmla="val 51144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/>
                </a:p>
              </p:txBody>
            </p:sp>
          </p:grpSp>
          <p:sp>
            <p:nvSpPr>
              <p:cNvPr id="135" name="TextBox 134"/>
              <p:cNvSpPr txBox="1"/>
              <p:nvPr/>
            </p:nvSpPr>
            <p:spPr>
              <a:xfrm rot="16200000">
                <a:off x="3503611" y="2255808"/>
                <a:ext cx="111340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800" dirty="0" smtClean="0">
                    <a:solidFill>
                      <a:srgbClr val="FFFFFF"/>
                    </a:solidFill>
                    <a:latin typeface="Futura Condensed"/>
                    <a:cs typeface="Futura Condensed"/>
                  </a:rPr>
                  <a:t>UNIDAD 6 - HACKATHON</a:t>
                </a:r>
                <a:endParaRPr lang="en-US" sz="800" dirty="0">
                  <a:solidFill>
                    <a:srgbClr val="FFFFFF"/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079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415665" y="8517982"/>
            <a:ext cx="3227327" cy="1200329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Antes de </a:t>
            </a:r>
            <a:r>
              <a:rPr lang="en-US" sz="1200" dirty="0" err="1" smtClean="0">
                <a:latin typeface="Futura Condensed"/>
                <a:cs typeface="Futura Condensed"/>
              </a:rPr>
              <a:t>ponerte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programar</a:t>
            </a:r>
            <a:r>
              <a:rPr lang="en-US" sz="1200" dirty="0" smtClean="0">
                <a:latin typeface="Futura Condensed"/>
                <a:cs typeface="Futura Condensed"/>
              </a:rPr>
              <a:t> con Scratch, </a:t>
            </a:r>
            <a:r>
              <a:rPr lang="en-US" sz="1200" dirty="0" err="1" smtClean="0">
                <a:latin typeface="Futura Condensed"/>
                <a:cs typeface="Futura Condensed"/>
              </a:rPr>
              <a:t>escribe</a:t>
            </a:r>
            <a:r>
              <a:rPr lang="en-US" sz="1200" dirty="0" smtClean="0">
                <a:latin typeface="Futura Condensed"/>
                <a:cs typeface="Futura Condensed"/>
              </a:rPr>
              <a:t> ideas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podrías</a:t>
            </a:r>
            <a:r>
              <a:rPr lang="en-US" sz="1200" dirty="0" smtClean="0">
                <a:latin typeface="Futura Condensed"/>
                <a:cs typeface="Futura Condensed"/>
              </a:rPr>
              <a:t> resolver </a:t>
            </a:r>
            <a:r>
              <a:rPr lang="en-US" sz="1200" dirty="0" err="1" smtClean="0"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latin typeface="Futura Condensed"/>
                <a:cs typeface="Futura Condensed"/>
              </a:rPr>
              <a:t> puzzle en el </a:t>
            </a:r>
            <a:r>
              <a:rPr lang="en-US" sz="1200" dirty="0" err="1" smtClean="0">
                <a:latin typeface="Futura Condensed"/>
                <a:cs typeface="Futura Condensed"/>
              </a:rPr>
              <a:t>diario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diseño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Trabaja</a:t>
            </a:r>
            <a:r>
              <a:rPr lang="en-US" sz="1200" dirty="0" smtClean="0">
                <a:latin typeface="Futura Condensed"/>
                <a:cs typeface="Futura Condensed"/>
              </a:rPr>
              <a:t> con un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Colaborar</a:t>
            </a:r>
            <a:r>
              <a:rPr lang="en-US" sz="1200" dirty="0" smtClean="0">
                <a:latin typeface="Futura Condensed"/>
                <a:cs typeface="Futura Condensed"/>
              </a:rPr>
              <a:t> con un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buena</a:t>
            </a:r>
            <a:r>
              <a:rPr lang="en-US" sz="1200" dirty="0" smtClean="0">
                <a:latin typeface="Futura Condensed"/>
                <a:cs typeface="Futura Condensed"/>
              </a:rPr>
              <a:t> forma de resolver </a:t>
            </a:r>
            <a:r>
              <a:rPr lang="en-US" sz="1200" dirty="0" err="1" smtClean="0">
                <a:latin typeface="Futura Condensed"/>
                <a:cs typeface="Futura Condensed"/>
              </a:rPr>
              <a:t>problemas</a:t>
            </a:r>
            <a:r>
              <a:rPr lang="en-US" sz="1200" dirty="0" smtClean="0">
                <a:latin typeface="Futura Condensed"/>
                <a:cs typeface="Futura Condensed"/>
              </a:rPr>
              <a:t>  y </a:t>
            </a:r>
            <a:r>
              <a:rPr lang="en-US" sz="1200" dirty="0" err="1" smtClean="0">
                <a:latin typeface="Futura Condensed"/>
                <a:cs typeface="Futura Condensed"/>
              </a:rPr>
              <a:t>coger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nuevas</a:t>
            </a:r>
            <a:r>
              <a:rPr lang="en-US" sz="1200" dirty="0" smtClean="0">
                <a:latin typeface="Futura Condensed"/>
                <a:cs typeface="Futura Condensed"/>
              </a:rPr>
              <a:t> ideas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programar</a:t>
            </a:r>
            <a:r>
              <a:rPr lang="en-US" sz="1200" dirty="0" smtClean="0">
                <a:latin typeface="Futura Condensed"/>
                <a:cs typeface="Futura Condensed"/>
              </a:rPr>
              <a:t> con Scratch.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076669" y="8517982"/>
            <a:ext cx="3314032" cy="1200329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Interactions:</a:t>
            </a:r>
            <a:br>
              <a:rPr lang="en-US" sz="1200" kern="1100" spc="-20" dirty="0" smtClean="0">
                <a:latin typeface="Futura Condensed"/>
                <a:cs typeface="Futura Condensed"/>
              </a:rPr>
            </a:br>
            <a:r>
              <a:rPr lang="en-US" sz="1200" dirty="0" smtClean="0">
                <a:latin typeface="Futura Condensed"/>
                <a:cs typeface="Futura Condensed"/>
              </a:rPr>
              <a:t>http</a:t>
            </a:r>
            <a:r>
              <a:rPr lang="en-US" sz="1200" dirty="0">
                <a:latin typeface="Futura Condensed"/>
                <a:cs typeface="Futura Condensed"/>
              </a:rPr>
              <a:t>://</a:t>
            </a:r>
            <a:r>
              <a:rPr lang="en-US" sz="1200" dirty="0" err="1">
                <a:latin typeface="Futura Condensed"/>
                <a:cs typeface="Futura Condensed"/>
              </a:rPr>
              <a:t>scratch.mit.edu</a:t>
            </a:r>
            <a:r>
              <a:rPr lang="en-US" sz="1200" dirty="0">
                <a:latin typeface="Futura Condensed"/>
                <a:cs typeface="Futura Condensed"/>
              </a:rPr>
              <a:t>/studios</a:t>
            </a:r>
            <a:r>
              <a:rPr lang="en-US" sz="1200" dirty="0" smtClean="0">
                <a:latin typeface="Futura Condensed"/>
                <a:cs typeface="Futura Condensed"/>
              </a:rPr>
              <a:t>/487213</a:t>
            </a:r>
            <a:endParaRPr lang="en-US" sz="1200" kern="1100" spc="-20" dirty="0" smtClean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Ayuda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Debate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estrategia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para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resolver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cada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puzzle con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Toma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notas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las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similitudes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diferencias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los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métodos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utilizados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  <a:endParaRPr lang="en-US" sz="1200" kern="1100" spc="-20" dirty="0">
              <a:latin typeface="Futura Condensed"/>
              <a:cs typeface="Futura Condensed"/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>
            <a:off x="396255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643589" y="755849"/>
            <a:ext cx="3747111" cy="738664"/>
          </a:xfrm>
          <a:prstGeom prst="rect">
            <a:avLst/>
          </a:prstGeom>
          <a:ln w="12700" cmpd="sng">
            <a:solidFill>
              <a:schemeClr val="tx1"/>
            </a:solidFill>
            <a:prstDash val="dash"/>
          </a:ln>
        </p:spPr>
        <p:txBody>
          <a:bodyPr wrap="square" lIns="91440" tIns="91440" bIns="9144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b="1" dirty="0" smtClean="0">
                <a:latin typeface="Futura Condensed"/>
                <a:cs typeface="Futura Condensed"/>
              </a:rPr>
              <a:t>PUZZLE 1: </a:t>
            </a:r>
            <a:r>
              <a:rPr lang="en-US" sz="1200" dirty="0" err="1" smtClean="0"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vez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pulses la </a:t>
            </a:r>
            <a:r>
              <a:rPr lang="en-US" sz="1200" dirty="0" err="1" smtClean="0">
                <a:latin typeface="Futura Condensed"/>
                <a:cs typeface="Futura Condensed"/>
              </a:rPr>
              <a:t>tecla</a:t>
            </a:r>
            <a:r>
              <a:rPr lang="en-US" sz="1200" dirty="0" smtClean="0">
                <a:latin typeface="Futura Condensed"/>
                <a:cs typeface="Futura Condensed"/>
              </a:rPr>
              <a:t> B, el </a:t>
            </a:r>
            <a:r>
              <a:rPr lang="en-US" sz="1200" dirty="0" err="1" smtClean="0">
                <a:latin typeface="Futura Condensed"/>
                <a:cs typeface="Futura Condensed"/>
              </a:rPr>
              <a:t>objeto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hace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poco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grande</a:t>
            </a:r>
            <a:r>
              <a:rPr lang="en-US" sz="1200" dirty="0" smtClean="0"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vez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pulses la </a:t>
            </a:r>
            <a:r>
              <a:rPr lang="en-US" sz="1200" dirty="0" err="1" smtClean="0">
                <a:latin typeface="Futura Condensed"/>
                <a:cs typeface="Futura Condensed"/>
              </a:rPr>
              <a:t>tecla</a:t>
            </a:r>
            <a:r>
              <a:rPr lang="en-US" sz="1200" dirty="0" smtClean="0">
                <a:latin typeface="Futura Condensed"/>
                <a:cs typeface="Futura Condensed"/>
              </a:rPr>
              <a:t> S, el </a:t>
            </a:r>
            <a:r>
              <a:rPr lang="en-US" sz="1200" dirty="0" err="1" smtClean="0">
                <a:latin typeface="Futura Condensed"/>
                <a:cs typeface="Futura Condensed"/>
              </a:rPr>
              <a:t>objeto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hace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poco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pequeño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642991" y="1614856"/>
            <a:ext cx="3748255" cy="553998"/>
          </a:xfrm>
          <a:prstGeom prst="rect">
            <a:avLst/>
          </a:prstGeom>
          <a:ln w="12700" cmpd="sng">
            <a:solidFill>
              <a:schemeClr val="tx1"/>
            </a:solidFill>
            <a:prstDash val="dash"/>
          </a:ln>
        </p:spPr>
        <p:txBody>
          <a:bodyPr wrap="square" lIns="91440" tIns="91440" bIns="9144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b="1" dirty="0" smtClean="0">
                <a:latin typeface="Futura Condensed"/>
                <a:cs typeface="Futura Condensed"/>
              </a:rPr>
              <a:t>PUZZLE 2: </a:t>
            </a:r>
            <a:r>
              <a:rPr lang="en-US" sz="1200" dirty="0" err="1" smtClean="0">
                <a:latin typeface="Futura Condensed"/>
                <a:cs typeface="Futura Condensed"/>
              </a:rPr>
              <a:t>Cuando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escuche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sonido</a:t>
            </a:r>
            <a:r>
              <a:rPr lang="en-US" sz="1200" dirty="0" smtClean="0">
                <a:latin typeface="Futura Condensed"/>
                <a:cs typeface="Futura Condensed"/>
              </a:rPr>
              <a:t> alto, el </a:t>
            </a:r>
            <a:r>
              <a:rPr lang="en-US" sz="1200" dirty="0" err="1" smtClean="0">
                <a:latin typeface="Futura Condensed"/>
                <a:cs typeface="Futura Condensed"/>
              </a:rPr>
              <a:t>objeto</a:t>
            </a:r>
            <a:r>
              <a:rPr lang="en-US" sz="1200" dirty="0" smtClean="0">
                <a:latin typeface="Futura Condensed"/>
                <a:cs typeface="Futura Condensed"/>
              </a:rPr>
              <a:t> cambia de color.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643590" y="2282507"/>
            <a:ext cx="3747657" cy="553998"/>
          </a:xfrm>
          <a:prstGeom prst="rect">
            <a:avLst/>
          </a:prstGeom>
          <a:ln w="12700" cmpd="sng">
            <a:solidFill>
              <a:schemeClr val="tx1"/>
            </a:solidFill>
            <a:prstDash val="dash"/>
          </a:ln>
        </p:spPr>
        <p:txBody>
          <a:bodyPr wrap="square" lIns="91440" tIns="91440" bIns="9144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b="1" dirty="0" smtClean="0">
                <a:latin typeface="Futura Condensed"/>
                <a:cs typeface="Futura Condensed"/>
              </a:rPr>
              <a:t>PUZZLE 3: </a:t>
            </a:r>
            <a:r>
              <a:rPr lang="en-US" sz="1200" dirty="0" err="1" smtClean="0">
                <a:latin typeface="Futura Condensed"/>
                <a:cs typeface="Futura Condensed"/>
              </a:rPr>
              <a:t>Cuando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el </a:t>
            </a:r>
            <a:r>
              <a:rPr lang="en-US" sz="1200" dirty="0" err="1" smtClean="0">
                <a:latin typeface="Futura Condensed"/>
                <a:cs typeface="Futura Condensed"/>
              </a:rPr>
              <a:t>objeto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está</a:t>
            </a:r>
            <a:r>
              <a:rPr lang="en-US" sz="1200" dirty="0" smtClean="0">
                <a:latin typeface="Futura Condensed"/>
                <a:cs typeface="Futura Condensed"/>
              </a:rPr>
              <a:t> en la parte superior de la </a:t>
            </a:r>
            <a:r>
              <a:rPr lang="en-US" sz="1200" dirty="0" err="1" smtClean="0">
                <a:latin typeface="Futura Condensed"/>
                <a:cs typeface="Futura Condensed"/>
              </a:rPr>
              <a:t>pantalla</a:t>
            </a:r>
            <a:r>
              <a:rPr lang="en-US" sz="1200" dirty="0" smtClean="0">
                <a:latin typeface="Futura Condensed"/>
                <a:cs typeface="Futura Condensed"/>
              </a:rPr>
              <a:t> (en el 25% de </a:t>
            </a:r>
            <a:r>
              <a:rPr lang="en-US" sz="1200" dirty="0" err="1" smtClean="0">
                <a:latin typeface="Futura Condensed"/>
                <a:cs typeface="Futura Condensed"/>
              </a:rPr>
              <a:t>arriba</a:t>
            </a:r>
            <a:r>
              <a:rPr lang="en-US" sz="1200" dirty="0" smtClean="0">
                <a:latin typeface="Futura Condensed"/>
                <a:cs typeface="Futura Condensed"/>
              </a:rPr>
              <a:t>), el </a:t>
            </a:r>
            <a:r>
              <a:rPr lang="en-US" sz="1200" dirty="0" err="1" smtClean="0">
                <a:latin typeface="Futura Condensed"/>
                <a:cs typeface="Futura Condensed"/>
              </a:rPr>
              <a:t>objeto</a:t>
            </a:r>
            <a:r>
              <a:rPr lang="en-US" sz="1200" dirty="0" smtClean="0">
                <a:latin typeface="Futura Condensed"/>
                <a:cs typeface="Futura Condensed"/>
              </a:rPr>
              <a:t> dice “Me </a:t>
            </a:r>
            <a:r>
              <a:rPr lang="en-US" sz="1200" dirty="0" err="1" smtClean="0">
                <a:latin typeface="Futura Condensed"/>
                <a:cs typeface="Futura Condensed"/>
              </a:rPr>
              <a:t>gusta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arriba</a:t>
            </a:r>
            <a:r>
              <a:rPr lang="en-US" sz="1200" dirty="0" smtClean="0">
                <a:latin typeface="Futura Condensed"/>
                <a:cs typeface="Futura Condensed"/>
              </a:rPr>
              <a:t>”.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3643590" y="3045836"/>
            <a:ext cx="3747657" cy="553998"/>
          </a:xfrm>
          <a:prstGeom prst="rect">
            <a:avLst/>
          </a:prstGeom>
          <a:ln w="12700" cmpd="sng">
            <a:solidFill>
              <a:schemeClr val="tx1"/>
            </a:solidFill>
            <a:prstDash val="dash"/>
          </a:ln>
        </p:spPr>
        <p:txBody>
          <a:bodyPr wrap="square" lIns="91440" tIns="91440" bIns="9144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b="1" dirty="0" smtClean="0">
                <a:latin typeface="Futura Condensed"/>
                <a:cs typeface="Futura Condensed"/>
              </a:rPr>
              <a:t>PUZZLE 4: </a:t>
            </a:r>
            <a:r>
              <a:rPr lang="en-US" sz="1200" dirty="0" err="1" smtClean="0">
                <a:latin typeface="Futura Condensed"/>
                <a:cs typeface="Futura Condensed"/>
              </a:rPr>
              <a:t>Cuando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objeto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toza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algo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azul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toca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nota </a:t>
            </a:r>
            <a:r>
              <a:rPr lang="en-US" sz="1200" dirty="0" err="1" smtClean="0">
                <a:latin typeface="Futura Condensed"/>
                <a:cs typeface="Futura Condensed"/>
              </a:rPr>
              <a:t>alta.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Cuando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toca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algo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rojo</a:t>
            </a:r>
            <a:r>
              <a:rPr lang="en-US" sz="1200" dirty="0" smtClean="0">
                <a:latin typeface="Futura Condensed"/>
                <a:cs typeface="Futura Condensed"/>
              </a:rPr>
              <a:t>, el </a:t>
            </a:r>
            <a:r>
              <a:rPr lang="en-US" sz="1200" dirty="0" err="1" smtClean="0">
                <a:latin typeface="Futura Condensed"/>
                <a:cs typeface="Futura Condensed"/>
              </a:rPr>
              <a:t>sonido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reproduce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nota </a:t>
            </a:r>
            <a:r>
              <a:rPr lang="en-US" sz="1200" dirty="0" err="1" smtClean="0">
                <a:latin typeface="Futura Condensed"/>
                <a:cs typeface="Futura Condensed"/>
              </a:rPr>
              <a:t>baja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655965" y="3809165"/>
            <a:ext cx="3735282" cy="553998"/>
          </a:xfrm>
          <a:prstGeom prst="rect">
            <a:avLst/>
          </a:prstGeom>
          <a:ln w="12700" cmpd="sng">
            <a:solidFill>
              <a:schemeClr val="tx1"/>
            </a:solidFill>
            <a:prstDash val="dash"/>
          </a:ln>
        </p:spPr>
        <p:txBody>
          <a:bodyPr wrap="square" lIns="91440" tIns="91440" bIns="9144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b="1" dirty="0" smtClean="0">
                <a:latin typeface="Futura Condensed"/>
                <a:cs typeface="Futura Condensed"/>
              </a:rPr>
              <a:t>PUZZLE </a:t>
            </a:r>
            <a:r>
              <a:rPr lang="en-US" sz="1200" b="1" dirty="0">
                <a:latin typeface="Futura Condensed"/>
                <a:cs typeface="Futura Condensed"/>
              </a:rPr>
              <a:t>5</a:t>
            </a:r>
            <a:r>
              <a:rPr lang="en-US" sz="1200" b="1" dirty="0" smtClean="0">
                <a:latin typeface="Futura Condensed"/>
                <a:cs typeface="Futura Condensed"/>
              </a:rPr>
              <a:t>: </a:t>
            </a:r>
            <a:r>
              <a:rPr lang="en-US" sz="1200" dirty="0" err="1" smtClean="0"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vez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dos </a:t>
            </a:r>
            <a:r>
              <a:rPr lang="en-US" sz="1200" dirty="0" err="1" smtClean="0">
                <a:latin typeface="Futura Condensed"/>
                <a:cs typeface="Futura Condensed"/>
              </a:rPr>
              <a:t>objetos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chocan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uno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ellos</a:t>
            </a:r>
            <a:r>
              <a:rPr lang="en-US" sz="1200" dirty="0" smtClean="0">
                <a:latin typeface="Futura Condensed"/>
                <a:cs typeface="Futura Condensed"/>
              </a:rPr>
              <a:t> dice: “</a:t>
            </a:r>
            <a:r>
              <a:rPr lang="en-US" sz="1200" dirty="0" err="1" smtClean="0">
                <a:latin typeface="Futura Condensed"/>
                <a:cs typeface="Futura Condensed"/>
              </a:rPr>
              <a:t>Disculpa</a:t>
            </a:r>
            <a:r>
              <a:rPr lang="en-US" sz="1200" dirty="0" smtClean="0">
                <a:latin typeface="Futura Condensed"/>
                <a:cs typeface="Futura Condensed"/>
              </a:rPr>
              <a:t>.”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655965" y="4572494"/>
            <a:ext cx="3735282" cy="553998"/>
          </a:xfrm>
          <a:prstGeom prst="rect">
            <a:avLst/>
          </a:prstGeom>
          <a:ln w="12700" cmpd="sng">
            <a:solidFill>
              <a:schemeClr val="tx1"/>
            </a:solidFill>
            <a:prstDash val="dash"/>
          </a:ln>
        </p:spPr>
        <p:txBody>
          <a:bodyPr wrap="square" lIns="91440" tIns="91440" bIns="9144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b="1" dirty="0" smtClean="0">
                <a:latin typeface="Futura Condensed"/>
                <a:cs typeface="Futura Condensed"/>
              </a:rPr>
              <a:t>PUZZLE </a:t>
            </a:r>
            <a:r>
              <a:rPr lang="en-US" sz="1200" b="1" dirty="0">
                <a:latin typeface="Futura Condensed"/>
                <a:cs typeface="Futura Condensed"/>
              </a:rPr>
              <a:t>6</a:t>
            </a:r>
            <a:r>
              <a:rPr lang="en-US" sz="1200" b="1" dirty="0" smtClean="0">
                <a:latin typeface="Futura Condensed"/>
                <a:cs typeface="Futura Condensed"/>
              </a:rPr>
              <a:t>: </a:t>
            </a:r>
            <a:r>
              <a:rPr lang="en-US" sz="1200" dirty="0" err="1" smtClean="0"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vez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gato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acerca</a:t>
            </a:r>
            <a:r>
              <a:rPr lang="en-US" sz="1200" dirty="0" smtClean="0"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latin typeface="Futura Condensed"/>
                <a:cs typeface="Futura Condensed"/>
              </a:rPr>
              <a:t>perro</a:t>
            </a:r>
            <a:r>
              <a:rPr lang="en-US" sz="1200" dirty="0" smtClean="0">
                <a:latin typeface="Futura Condensed"/>
                <a:cs typeface="Futura Condensed"/>
              </a:rPr>
              <a:t>, el </a:t>
            </a:r>
            <a:r>
              <a:rPr lang="en-US" sz="1200" dirty="0" err="1" smtClean="0">
                <a:latin typeface="Futura Condensed"/>
                <a:cs typeface="Futura Condensed"/>
              </a:rPr>
              <a:t>perro</a:t>
            </a:r>
            <a:r>
              <a:rPr lang="en-US" sz="1200" dirty="0" smtClean="0">
                <a:latin typeface="Futura Condensed"/>
                <a:cs typeface="Futura Condensed"/>
              </a:rPr>
              <a:t> se </a:t>
            </a:r>
            <a:r>
              <a:rPr lang="en-US" sz="1200" dirty="0" err="1" smtClean="0">
                <a:latin typeface="Futura Condensed"/>
                <a:cs typeface="Futura Condensed"/>
              </a:rPr>
              <a:t>gira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corre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alejándose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gato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655965" y="5335823"/>
            <a:ext cx="3735282" cy="553998"/>
          </a:xfrm>
          <a:prstGeom prst="rect">
            <a:avLst/>
          </a:prstGeom>
          <a:ln w="12700" cmpd="sng">
            <a:solidFill>
              <a:schemeClr val="tx1"/>
            </a:solidFill>
            <a:prstDash val="dash"/>
          </a:ln>
        </p:spPr>
        <p:txBody>
          <a:bodyPr wrap="square" lIns="91440" tIns="91440" bIns="9144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b="1" dirty="0" smtClean="0">
                <a:latin typeface="Futura Condensed"/>
                <a:cs typeface="Futura Condensed"/>
              </a:rPr>
              <a:t>PUZZLE </a:t>
            </a:r>
            <a:r>
              <a:rPr lang="en-US" sz="1200" b="1" dirty="0">
                <a:latin typeface="Futura Condensed"/>
                <a:cs typeface="Futura Condensed"/>
              </a:rPr>
              <a:t>7</a:t>
            </a:r>
            <a:r>
              <a:rPr lang="en-US" sz="1200" b="1" dirty="0" smtClean="0">
                <a:latin typeface="Futura Condensed"/>
                <a:cs typeface="Futura Condensed"/>
              </a:rPr>
              <a:t>: </a:t>
            </a:r>
            <a:r>
              <a:rPr lang="en-US" sz="1200" dirty="0" err="1" smtClean="0"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vez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haces</a:t>
            </a:r>
            <a:r>
              <a:rPr lang="en-US" sz="1200" dirty="0" smtClean="0">
                <a:latin typeface="Futura Condensed"/>
                <a:cs typeface="Futura Condensed"/>
              </a:rPr>
              <a:t> click en el </a:t>
            </a:r>
            <a:r>
              <a:rPr lang="en-US" sz="1200" dirty="0" err="1" smtClean="0">
                <a:latin typeface="Futura Condensed"/>
                <a:cs typeface="Futura Condensed"/>
              </a:rPr>
              <a:t>fondo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aparece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flor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esa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posición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655965" y="6099152"/>
            <a:ext cx="3735282" cy="553998"/>
          </a:xfrm>
          <a:prstGeom prst="rect">
            <a:avLst/>
          </a:prstGeom>
          <a:ln w="12700" cmpd="sng">
            <a:solidFill>
              <a:schemeClr val="tx1"/>
            </a:solidFill>
            <a:prstDash val="dash"/>
          </a:ln>
        </p:spPr>
        <p:txBody>
          <a:bodyPr wrap="square" lIns="91440" tIns="91440" bIns="9144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b="1" dirty="0" smtClean="0">
                <a:latin typeface="Futura Condensed"/>
                <a:cs typeface="Futura Condensed"/>
              </a:rPr>
              <a:t>PUZZLE 8: </a:t>
            </a:r>
            <a:r>
              <a:rPr lang="en-US" sz="1200" dirty="0" err="1" smtClean="0"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vez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haces</a:t>
            </a:r>
            <a:r>
              <a:rPr lang="en-US" sz="1200" dirty="0" smtClean="0">
                <a:latin typeface="Futura Condensed"/>
                <a:cs typeface="Futura Condensed"/>
              </a:rPr>
              <a:t> click en un </a:t>
            </a:r>
            <a:r>
              <a:rPr lang="en-US" sz="1200" dirty="0" err="1" smtClean="0">
                <a:latin typeface="Futura Condensed"/>
                <a:cs typeface="Futura Condensed"/>
              </a:rPr>
              <a:t>objeto</a:t>
            </a:r>
            <a:r>
              <a:rPr lang="en-US" sz="1200" dirty="0" smtClean="0">
                <a:latin typeface="Futura Condensed"/>
                <a:cs typeface="Futura Condensed"/>
              </a:rPr>
              <a:t>, el </a:t>
            </a:r>
            <a:r>
              <a:rPr lang="en-US" sz="1200" dirty="0" err="1" smtClean="0">
                <a:latin typeface="Futura Condensed"/>
                <a:cs typeface="Futura Condensed"/>
              </a:rPr>
              <a:t>resto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objetos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hace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baile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3655965" y="6862482"/>
            <a:ext cx="3735282" cy="553998"/>
          </a:xfrm>
          <a:prstGeom prst="rect">
            <a:avLst/>
          </a:prstGeom>
          <a:ln w="12700" cmpd="sng">
            <a:solidFill>
              <a:schemeClr val="tx1"/>
            </a:solidFill>
            <a:prstDash val="dash"/>
          </a:ln>
        </p:spPr>
        <p:txBody>
          <a:bodyPr wrap="square" lIns="91440" tIns="91440" bIns="9144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b="1" dirty="0" smtClean="0">
                <a:latin typeface="Futura Condensed"/>
                <a:cs typeface="Futura Condensed"/>
              </a:rPr>
              <a:t>PUZZLE 9: </a:t>
            </a:r>
            <a:r>
              <a:rPr lang="en-US" sz="1200" dirty="0" err="1" smtClean="0"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vez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mueves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puntero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ratón</a:t>
            </a:r>
            <a:r>
              <a:rPr lang="en-US" sz="1200" dirty="0" smtClean="0">
                <a:latin typeface="Futura Condensed"/>
                <a:cs typeface="Futura Condensed"/>
              </a:rPr>
              <a:t>, el </a:t>
            </a:r>
            <a:r>
              <a:rPr lang="en-US" sz="1200" dirty="0" err="1" smtClean="0">
                <a:latin typeface="Futura Condensed"/>
                <a:cs typeface="Futura Condensed"/>
              </a:rPr>
              <a:t>objeto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sigue</a:t>
            </a:r>
            <a:r>
              <a:rPr lang="en-US" sz="1200" dirty="0" smtClean="0">
                <a:latin typeface="Futura Condensed"/>
                <a:cs typeface="Futura Condensed"/>
              </a:rPr>
              <a:t> al </a:t>
            </a:r>
            <a:r>
              <a:rPr lang="en-US" sz="1200" dirty="0" err="1" smtClean="0">
                <a:latin typeface="Futura Condensed"/>
                <a:cs typeface="Futura Condensed"/>
              </a:rPr>
              <a:t>ratón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pero</a:t>
            </a:r>
            <a:r>
              <a:rPr lang="en-US" sz="1200" dirty="0" smtClean="0">
                <a:latin typeface="Futura Condensed"/>
                <a:cs typeface="Futura Condensed"/>
              </a:rPr>
              <a:t> no </a:t>
            </a:r>
            <a:r>
              <a:rPr lang="en-US" sz="1200" dirty="0" err="1" smtClean="0">
                <a:latin typeface="Futura Condensed"/>
                <a:cs typeface="Futura Condensed"/>
              </a:rPr>
              <a:t>toca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puntero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6350614"/>
            <a:ext cx="7772400" cy="2153959"/>
            <a:chOff x="0" y="6337985"/>
            <a:chExt cx="7772400" cy="2153959"/>
          </a:xfrm>
        </p:grpSpPr>
        <p:sp>
          <p:nvSpPr>
            <p:cNvPr id="80" name="Rectangle 79"/>
            <p:cNvSpPr/>
            <p:nvPr/>
          </p:nvSpPr>
          <p:spPr>
            <a:xfrm>
              <a:off x="0" y="7871074"/>
              <a:ext cx="7772400" cy="410457"/>
            </a:xfrm>
            <a:prstGeom prst="rect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962555" y="7884634"/>
              <a:ext cx="3809845" cy="507475"/>
              <a:chOff x="3962555" y="7884634"/>
              <a:chExt cx="3809845" cy="507475"/>
            </a:xfrm>
          </p:grpSpPr>
          <p:sp>
            <p:nvSpPr>
              <p:cNvPr id="82" name="Diamond 81"/>
              <p:cNvSpPr/>
              <p:nvPr/>
            </p:nvSpPr>
            <p:spPr>
              <a:xfrm>
                <a:off x="5676977" y="8066025"/>
                <a:ext cx="381000" cy="326084"/>
              </a:xfrm>
              <a:prstGeom prst="diamond">
                <a:avLst/>
              </a:prstGeom>
              <a:solidFill>
                <a:srgbClr val="50AB0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3962555" y="7884634"/>
                <a:ext cx="3809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Futura Condensed"/>
                    <a:cs typeface="Futura Condensed"/>
                  </a:rPr>
                  <a:t>¿HAS ACABADO?</a:t>
                </a:r>
                <a:endParaRPr lang="en-US" dirty="0">
                  <a:solidFill>
                    <a:schemeClr val="bg1"/>
                  </a:solidFill>
                  <a:latin typeface="Futura Condensed"/>
                  <a:cs typeface="Futura Condensed"/>
                </a:endParaRPr>
              </a:p>
            </p:txBody>
          </p:sp>
        </p:grpSp>
        <p:sp>
          <p:nvSpPr>
            <p:cNvPr id="100" name="Oval Callout 99"/>
            <p:cNvSpPr/>
            <p:nvPr/>
          </p:nvSpPr>
          <p:spPr>
            <a:xfrm rot="15462013" flipV="1">
              <a:off x="474519" y="6152494"/>
              <a:ext cx="2153959" cy="2524941"/>
            </a:xfrm>
            <a:prstGeom prst="wedgeEllipseCallout">
              <a:avLst>
                <a:gd name="adj1" fmla="val -36970"/>
                <a:gd name="adj2" fmla="val 4818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76200" cap="rnd" cmpd="sng">
              <a:solidFill>
                <a:schemeClr val="bg1"/>
              </a:solidFill>
              <a:prstDash val="solid"/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rmAutofit/>
            </a:bodyPr>
            <a:lstStyle/>
            <a:p>
              <a:pPr algn="ctr"/>
              <a:r>
                <a:rPr lang="en-US" sz="3200" kern="1300" dirty="0" smtClean="0">
                  <a:solidFill>
                    <a:srgbClr val="50AB06"/>
                  </a:solidFill>
                  <a:latin typeface="Futura Condensed"/>
                  <a:cs typeface="Futura Condensed"/>
                </a:rPr>
                <a:t>¿ATASCADO?</a:t>
              </a:r>
            </a:p>
            <a:p>
              <a:pPr algn="ctr"/>
              <a:r>
                <a:rPr lang="es-ES_tradnl" sz="1600" kern="1300" baseline="-25000" dirty="0" smtClean="0">
                  <a:solidFill>
                    <a:srgbClr val="50AB06"/>
                  </a:solidFill>
                  <a:latin typeface="Futura Condensed"/>
                  <a:cs typeface="Futura Condensed"/>
                </a:rPr>
                <a:t>¡NO PASA NADA! PRUEBA ESTO…</a:t>
              </a:r>
              <a:endParaRPr lang="en-US" sz="1600" kern="1300" baseline="-25000" dirty="0" smtClean="0">
                <a:solidFill>
                  <a:srgbClr val="50AB06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295" y="1523191"/>
            <a:ext cx="2357172" cy="1696617"/>
            <a:chOff x="409710" y="1458025"/>
            <a:chExt cx="2357172" cy="1696617"/>
          </a:xfrm>
        </p:grpSpPr>
        <p:sp>
          <p:nvSpPr>
            <p:cNvPr id="111" name="TextBox 110"/>
            <p:cNvSpPr txBox="1"/>
            <p:nvPr/>
          </p:nvSpPr>
          <p:spPr>
            <a:xfrm>
              <a:off x="502845" y="1458025"/>
              <a:ext cx="2159129" cy="738664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tIns="91440" bIns="91440" rtlCol="0" anchor="ctr" anchorCtr="0">
              <a:spAutoFit/>
            </a:bodyPr>
            <a:lstStyle/>
            <a:p>
              <a:pPr algn="just"/>
              <a:r>
                <a:rPr lang="en-US" sz="1200" dirty="0" smtClean="0">
                  <a:latin typeface="Futura Condensed"/>
                  <a:cs typeface="Futura Condensed"/>
                </a:rPr>
                <a:t>¿QUÉ DIFERENCIA A UN PROYECTO SCRATCH DE UNA IMAGEN ESTÁTICA O DE UN VÍDEO?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409710" y="2323645"/>
              <a:ext cx="23571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 err="1" smtClean="0">
                  <a:latin typeface="Futura Condensed"/>
                  <a:cs typeface="Futura Condensed"/>
                </a:rPr>
                <a:t>Resuelve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nueve</a:t>
              </a:r>
              <a:r>
                <a:rPr lang="en-US" sz="1200" dirty="0" smtClean="0">
                  <a:latin typeface="Futura Condensed"/>
                  <a:cs typeface="Futura Condensed"/>
                </a:rPr>
                <a:t> puzzles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enlazan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algunos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avanzados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 en Scratch.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retos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puede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tener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varias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soluciones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solidFill>
                  <a:srgbClr val="000000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27031" y="3858228"/>
            <a:ext cx="2970866" cy="937820"/>
            <a:chOff x="427031" y="3858228"/>
            <a:chExt cx="2970866" cy="937820"/>
          </a:xfrm>
        </p:grpSpPr>
        <p:grpSp>
          <p:nvGrpSpPr>
            <p:cNvPr id="8" name="Group 7"/>
            <p:cNvGrpSpPr/>
            <p:nvPr/>
          </p:nvGrpSpPr>
          <p:grpSpPr>
            <a:xfrm>
              <a:off x="427031" y="3858228"/>
              <a:ext cx="2970866" cy="937820"/>
              <a:chOff x="427031" y="3857808"/>
              <a:chExt cx="2970866" cy="937820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27031" y="4232397"/>
                <a:ext cx="2885167" cy="563231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Crea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programa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Scratch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resolver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cada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puzzles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interactivos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44691" y="3857808"/>
                <a:ext cx="2953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Futura Condensed"/>
                    <a:cs typeface="Futura Condensed"/>
                  </a:rPr>
                  <a:t>COMIENZA POR AQUÍ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35" name="Straight Connector 34"/>
            <p:cNvCxnSpPr/>
            <p:nvPr/>
          </p:nvCxnSpPr>
          <p:spPr>
            <a:xfrm flipV="1">
              <a:off x="535219" y="4194252"/>
              <a:ext cx="2717679" cy="2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457995" y="647673"/>
            <a:ext cx="2815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Futura Condensed"/>
                <a:cs typeface="Futura Condensed"/>
              </a:rPr>
              <a:t>INTERACCIONES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2571138" y="443435"/>
            <a:ext cx="651202" cy="1336089"/>
            <a:chOff x="2571138" y="443435"/>
            <a:chExt cx="651202" cy="1336089"/>
          </a:xfrm>
        </p:grpSpPr>
        <p:grpSp>
          <p:nvGrpSpPr>
            <p:cNvPr id="39" name="Group 38"/>
            <p:cNvGrpSpPr/>
            <p:nvPr/>
          </p:nvGrpSpPr>
          <p:grpSpPr>
            <a:xfrm>
              <a:off x="2571138" y="443435"/>
              <a:ext cx="651202" cy="1336089"/>
              <a:chOff x="2169548" y="4643960"/>
              <a:chExt cx="393589" cy="656327"/>
            </a:xfrm>
          </p:grpSpPr>
          <p:cxnSp>
            <p:nvCxnSpPr>
              <p:cNvPr id="42" name="Straight Arrow Connector 41"/>
              <p:cNvCxnSpPr/>
              <p:nvPr/>
            </p:nvCxnSpPr>
            <p:spPr>
              <a:xfrm>
                <a:off x="2169548" y="4646880"/>
                <a:ext cx="39358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Arrow Connector 39"/>
            <p:cNvCxnSpPr/>
            <p:nvPr/>
          </p:nvCxnSpPr>
          <p:spPr>
            <a:xfrm>
              <a:off x="2576323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2531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214625" y="795405"/>
            <a:ext cx="2999848" cy="1415772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Investigarán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problema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encontrarán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solución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cinco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desafíos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depuración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Explorarán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conjunto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conceptos</a:t>
            </a:r>
            <a:r>
              <a:rPr lang="en-US" sz="1200" dirty="0" smtClean="0">
                <a:latin typeface="Futura Condensed"/>
                <a:cs typeface="Futura Condensed"/>
              </a:rPr>
              <a:t> (</a:t>
            </a:r>
            <a:r>
              <a:rPr lang="en-US" sz="1200" dirty="0" err="1" smtClean="0">
                <a:latin typeface="Futura Condensed"/>
                <a:cs typeface="Futura Condensed"/>
              </a:rPr>
              <a:t>condicionales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operadores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datos</a:t>
            </a:r>
            <a:r>
              <a:rPr lang="en-US" sz="1200" dirty="0" smtClean="0">
                <a:latin typeface="Futura Condensed"/>
                <a:cs typeface="Futura Condensed"/>
              </a:rPr>
              <a:t>) a </a:t>
            </a:r>
            <a:r>
              <a:rPr lang="en-US" sz="1200" dirty="0" err="1" smtClean="0">
                <a:latin typeface="Futura Condensed"/>
                <a:cs typeface="Futura Condensed"/>
              </a:rPr>
              <a:t>través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prácticas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pruebas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depuración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300826" y="700789"/>
            <a:ext cx="2815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Futura Condensed"/>
                <a:cs typeface="Futura Condensed"/>
              </a:rPr>
              <a:t>¡DEPÚRALO!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07796" y="2830659"/>
            <a:ext cx="3307404" cy="1144275"/>
            <a:chOff x="3992282" y="2830659"/>
            <a:chExt cx="3307404" cy="1144275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¡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Depúralo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! </a:t>
              </a:r>
              <a:r>
                <a:rPr lang="en-US" sz="1200" spc="-20" dirty="0">
                  <a:latin typeface="Futura Condensed"/>
                  <a:cs typeface="Futura Condensed"/>
                </a:rPr>
                <a:t>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e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4.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E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studio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Debug </a:t>
              </a:r>
              <a:r>
                <a:rPr lang="en-US" sz="1200" spc="-20" dirty="0">
                  <a:latin typeface="Futura Condensed"/>
                  <a:cs typeface="Futura Condensed"/>
                </a:rPr>
                <a:t>It! 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de </a:t>
              </a:r>
              <a:r>
                <a:rPr lang="en-US" sz="1200" spc="-20" dirty="0" err="1">
                  <a:latin typeface="Futura Condensed"/>
                  <a:cs typeface="Futura Condensed"/>
                </a:rPr>
                <a:t>unidad</a:t>
              </a:r>
              <a:r>
                <a:rPr lang="en-US" sz="1200" spc="-20" dirty="0">
                  <a:latin typeface="Futura Condensed"/>
                  <a:cs typeface="Futura Condensed"/>
                </a:rPr>
                <a:t> 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4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r>
                <a:rPr lang="en-US" sz="1200" dirty="0" smtClean="0">
                  <a:latin typeface="Futura Condensed"/>
                  <a:cs typeface="Futura Condensed"/>
                </a:rPr>
                <a:t>      </a:t>
              </a:r>
              <a:r>
                <a:rPr lang="en-US" sz="1200" dirty="0">
                  <a:latin typeface="Futura Condensed"/>
                  <a:cs typeface="Futura Condensed"/>
                </a:rPr>
                <a:t>http://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/studios/475634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457995" y="2830659"/>
            <a:ext cx="3324338" cy="341346"/>
            <a:chOff x="422410" y="2830659"/>
            <a:chExt cx="3324338" cy="341346"/>
          </a:xfrm>
        </p:grpSpPr>
        <p:sp>
          <p:nvSpPr>
            <p:cNvPr id="78" name="TextBox 77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79" name="Straight Connector 78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4007796" y="4090130"/>
            <a:ext cx="3307404" cy="347077"/>
            <a:chOff x="3992282" y="4098597"/>
            <a:chExt cx="3307404" cy="347077"/>
          </a:xfrm>
        </p:grpSpPr>
        <p:sp>
          <p:nvSpPr>
            <p:cNvPr id="83" name="TextBox 82"/>
            <p:cNvSpPr txBox="1"/>
            <p:nvPr/>
          </p:nvSpPr>
          <p:spPr>
            <a:xfrm>
              <a:off x="3992282" y="4098597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4" name="Straight Connector 83"/>
            <p:cNvCxnSpPr/>
            <p:nvPr/>
          </p:nvCxnSpPr>
          <p:spPr>
            <a:xfrm flipV="1">
              <a:off x="4089400" y="4437151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Box 66"/>
          <p:cNvSpPr txBox="1"/>
          <p:nvPr/>
        </p:nvSpPr>
        <p:spPr>
          <a:xfrm>
            <a:off x="457995" y="2047400"/>
            <a:ext cx="2913799" cy="95410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DESCRIPCIÓN DE LA ACTIVIDAD DESCRIPTION</a:t>
            </a:r>
            <a:endParaRPr lang="en-US" sz="28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65" name="Isosceles Triangle 64"/>
          <p:cNvSpPr/>
          <p:nvPr/>
        </p:nvSpPr>
        <p:spPr>
          <a:xfrm rot="16200000">
            <a:off x="6953456" y="2403548"/>
            <a:ext cx="479582" cy="243905"/>
          </a:xfrm>
          <a:prstGeom prst="triangle">
            <a:avLst>
              <a:gd name="adj" fmla="val 5114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" name="Group 96"/>
          <p:cNvGrpSpPr/>
          <p:nvPr/>
        </p:nvGrpSpPr>
        <p:grpSpPr>
          <a:xfrm>
            <a:off x="4007796" y="5709109"/>
            <a:ext cx="3307404" cy="339372"/>
            <a:chOff x="3992282" y="2832776"/>
            <a:chExt cx="3307404" cy="339372"/>
          </a:xfrm>
        </p:grpSpPr>
        <p:sp>
          <p:nvSpPr>
            <p:cNvPr id="99" name="TextBox 9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00" name="Straight Connector 9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63" name="TextBox 62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4" name="Straight Connector 63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69" name="Straight Connector 68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71" name="TextBox 70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89" name="Group 88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94" name="Straight Connector 93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2" name="TextBox 101"/>
          <p:cNvSpPr txBox="1"/>
          <p:nvPr/>
        </p:nvSpPr>
        <p:spPr>
          <a:xfrm>
            <a:off x="551129" y="8142739"/>
            <a:ext cx="3231204" cy="101566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ofrece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oportunidad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comprobar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con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quiénes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podrían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necesitar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ayuda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o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atención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extra,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especialmente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relación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conceptos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condicionales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(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si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si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…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sino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),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operadores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(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aritméticos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lógicos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) y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datos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(variables y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listas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).</a:t>
            </a:r>
            <a:endParaRPr lang="en-US" sz="1200" dirty="0">
              <a:solidFill>
                <a:srgbClr val="000000"/>
              </a:solidFill>
              <a:latin typeface="Futura Condensed"/>
              <a:cs typeface="Futura Condensed"/>
            </a:endParaRPr>
          </a:p>
        </p:txBody>
      </p:sp>
      <p:grpSp>
        <p:nvGrpSpPr>
          <p:cNvPr id="103" name="Group 102"/>
          <p:cNvGrpSpPr/>
          <p:nvPr/>
        </p:nvGrpSpPr>
        <p:grpSpPr>
          <a:xfrm>
            <a:off x="3661944" y="794340"/>
            <a:ext cx="442062" cy="1123360"/>
            <a:chOff x="2853673" y="794340"/>
            <a:chExt cx="442062" cy="1123360"/>
          </a:xfrm>
        </p:grpSpPr>
        <p:cxnSp>
          <p:nvCxnSpPr>
            <p:cNvPr id="104" name="Straight Connector 103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TextBox 109"/>
          <p:cNvSpPr txBox="1"/>
          <p:nvPr/>
        </p:nvSpPr>
        <p:spPr>
          <a:xfrm>
            <a:off x="2527923" y="169420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15–30 MINUTOS</a:t>
            </a:r>
          </a:p>
        </p:txBody>
      </p:sp>
      <p:pic>
        <p:nvPicPr>
          <p:cNvPr id="111" name="Picture 110" descr="15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408" y="1754376"/>
            <a:ext cx="324022" cy="32402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86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551130" y="-1"/>
            <a:ext cx="493776" cy="2791969"/>
            <a:chOff x="551130" y="-1"/>
            <a:chExt cx="493776" cy="2791969"/>
          </a:xfrm>
        </p:grpSpPr>
        <p:pic>
          <p:nvPicPr>
            <p:cNvPr id="48" name="Picture 47" descr="Unit4activitie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4 -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50" name="TextBox 13"/>
          <p:cNvSpPr txBox="1"/>
          <p:nvPr/>
        </p:nvSpPr>
        <p:spPr>
          <a:xfrm>
            <a:off x="551129" y="3328603"/>
            <a:ext cx="3231204" cy="3600985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spc="-20" dirty="0" err="1" smtClean="0">
                <a:latin typeface="Futura Condensed"/>
                <a:cs typeface="Futura Condensed"/>
              </a:rPr>
              <a:t>Puedes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distribuir</a:t>
            </a:r>
            <a:r>
              <a:rPr lang="en-US" sz="1200" spc="-20" dirty="0" smtClean="0">
                <a:latin typeface="Futura Condensed"/>
                <a:cs typeface="Futura Condensed"/>
              </a:rPr>
              <a:t> la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ficha</a:t>
            </a:r>
            <a:r>
              <a:rPr lang="en-US" sz="1200" spc="-20" dirty="0" smtClean="0">
                <a:latin typeface="Futura Condensed"/>
                <a:cs typeface="Futura Condensed"/>
              </a:rPr>
              <a:t> ¡</a:t>
            </a:r>
            <a:r>
              <a:rPr lang="en-US" sz="1200" spc="-20" dirty="0" err="1" smtClean="0">
                <a:latin typeface="Futura Condensed"/>
                <a:cs typeface="Futura Condensed"/>
              </a:rPr>
              <a:t>Depúralo</a:t>
            </a:r>
            <a:r>
              <a:rPr lang="en-US" sz="1200" spc="-20" dirty="0" smtClean="0">
                <a:latin typeface="Futura Condensed"/>
                <a:cs typeface="Futura Condensed"/>
              </a:rPr>
              <a:t>! </a:t>
            </a:r>
            <a:r>
              <a:rPr lang="en-US" sz="1200" spc="-20" dirty="0">
                <a:latin typeface="Futura Condensed"/>
                <a:cs typeface="Futura Condensed"/>
              </a:rPr>
              <a:t>d</a:t>
            </a:r>
            <a:r>
              <a:rPr lang="en-US" sz="1200" spc="-20" dirty="0" smtClean="0">
                <a:latin typeface="Futura Condensed"/>
                <a:cs typeface="Futura Condensed"/>
              </a:rPr>
              <a:t>e la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unidad</a:t>
            </a:r>
            <a:r>
              <a:rPr lang="en-US" sz="1200" spc="-20" dirty="0" smtClean="0">
                <a:latin typeface="Futura Condensed"/>
                <a:cs typeface="Futura Condensed"/>
              </a:rPr>
              <a:t> 4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para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guiar</a:t>
            </a:r>
            <a:r>
              <a:rPr lang="en-US" sz="1200" spc="-20" dirty="0" smtClean="0">
                <a:latin typeface="Futura Condensed"/>
                <a:cs typeface="Futura Condensed"/>
              </a:rPr>
              <a:t> a los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spc="-20" dirty="0" smtClean="0">
                <a:latin typeface="Futura Condensed"/>
                <a:cs typeface="Futura Condensed"/>
              </a:rPr>
              <a:t>.</a:t>
            </a:r>
            <a:endParaRPr lang="en-US" sz="1200" spc="-20" dirty="0">
              <a:latin typeface="Futura Condensed"/>
              <a:cs typeface="Futura Condensed"/>
            </a:endParaRPr>
          </a:p>
          <a:p>
            <a:endParaRPr lang="en-US" sz="600" dirty="0">
              <a:latin typeface="Futura Condensed"/>
              <a:cs typeface="Futura Condensed"/>
            </a:endParaRP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Ayuda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abrir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estudio</a:t>
            </a:r>
            <a:r>
              <a:rPr lang="en-US" sz="1200" dirty="0" smtClean="0">
                <a:latin typeface="Futura Condensed"/>
                <a:cs typeface="Futura Condensed"/>
              </a:rPr>
              <a:t> Debug </a:t>
            </a:r>
            <a:r>
              <a:rPr lang="en-US" sz="1200" dirty="0">
                <a:latin typeface="Futura Condensed"/>
                <a:cs typeface="Futura Condensed"/>
              </a:rPr>
              <a:t>It! D</a:t>
            </a:r>
            <a:r>
              <a:rPr lang="en-US" sz="1200" dirty="0" smtClean="0">
                <a:latin typeface="Futura Condensed"/>
                <a:cs typeface="Futura Condensed"/>
              </a:rPr>
              <a:t>e la </a:t>
            </a:r>
            <a:r>
              <a:rPr lang="en-US" sz="1200" dirty="0" err="1" smtClean="0">
                <a:latin typeface="Futura Condensed"/>
                <a:cs typeface="Futura Condensed"/>
              </a:rPr>
              <a:t>unidad</a:t>
            </a:r>
            <a:r>
              <a:rPr lang="en-US" sz="1200" dirty="0" smtClean="0">
                <a:latin typeface="Futura Condensed"/>
                <a:cs typeface="Futura Condensed"/>
              </a:rPr>
              <a:t> 4. Anima a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hagan</a:t>
            </a:r>
            <a:r>
              <a:rPr lang="en-US" sz="1200" dirty="0" smtClean="0">
                <a:latin typeface="Futura Condensed"/>
                <a:cs typeface="Futura Condensed"/>
              </a:rPr>
              <a:t> click en el </a:t>
            </a:r>
            <a:r>
              <a:rPr lang="en-US" sz="1200" dirty="0" err="1" smtClean="0">
                <a:latin typeface="Futura Condensed"/>
                <a:cs typeface="Futura Condensed"/>
              </a:rPr>
              <a:t>botón</a:t>
            </a:r>
            <a:r>
              <a:rPr lang="en-US" sz="1200" dirty="0" smtClean="0">
                <a:latin typeface="Futura Condensed"/>
                <a:cs typeface="Futura Condensed"/>
              </a:rPr>
              <a:t> “</a:t>
            </a:r>
            <a:r>
              <a:rPr lang="en-US" sz="1200" dirty="0" err="1" smtClean="0">
                <a:latin typeface="Futura Condensed"/>
                <a:cs typeface="Futura Condensed"/>
              </a:rPr>
              <a:t>Ver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Dentro</a:t>
            </a:r>
            <a:r>
              <a:rPr lang="en-US" sz="1200" dirty="0" smtClean="0">
                <a:latin typeface="Futura Condensed"/>
                <a:cs typeface="Futura Condensed"/>
              </a:rPr>
              <a:t>”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investigar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programas</a:t>
            </a:r>
            <a:r>
              <a:rPr lang="en-US" sz="1200" dirty="0" smtClean="0">
                <a:latin typeface="Futura Condensed"/>
                <a:cs typeface="Futura Condensed"/>
              </a:rPr>
              <a:t> con </a:t>
            </a:r>
            <a:r>
              <a:rPr lang="en-US" sz="1200" dirty="0" err="1" smtClean="0">
                <a:latin typeface="Futura Condensed"/>
                <a:cs typeface="Futura Condensed"/>
              </a:rPr>
              <a:t>errores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jugar</a:t>
            </a:r>
            <a:r>
              <a:rPr lang="en-US" sz="1200" dirty="0" smtClean="0">
                <a:latin typeface="Futura Condensed"/>
                <a:cs typeface="Futura Condensed"/>
              </a:rPr>
              <a:t> con el </a:t>
            </a:r>
            <a:r>
              <a:rPr lang="en-US" sz="1200" dirty="0" err="1" smtClean="0">
                <a:latin typeface="Futura Condensed"/>
                <a:cs typeface="Futura Condensed"/>
              </a:rPr>
              <a:t>código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problemático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probar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diferentes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soluciones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Wingdings" charset="2"/>
              <a:buChar char="q"/>
            </a:pPr>
            <a:endParaRPr lang="en-US" sz="600" dirty="0">
              <a:latin typeface="Futura Condensed"/>
              <a:cs typeface="Futura Condensed"/>
            </a:endParaRP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Deja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tiempo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depuren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uno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Opcionalmente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podrían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reinventar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guardar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programas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corregidos</a:t>
            </a:r>
            <a:r>
              <a:rPr lang="en-US" sz="12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</a:t>
            </a:r>
            <a:endParaRPr lang="en-US" sz="1200" dirty="0">
              <a:solidFill>
                <a:srgbClr val="000000"/>
              </a:solidFill>
              <a:latin typeface="Futura Condensed"/>
              <a:cs typeface="Futura Condensed"/>
            </a:endParaRPr>
          </a:p>
          <a:p>
            <a:pPr marL="171450" indent="-171450">
              <a:buFont typeface="Wingdings" charset="2"/>
              <a:buChar char="q"/>
            </a:pPr>
            <a:endParaRPr lang="en-US" sz="600" dirty="0">
              <a:latin typeface="Futura Condensed"/>
              <a:cs typeface="Futura Condensed"/>
            </a:endParaRP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>
                <a:latin typeface="Futura Condensed"/>
                <a:cs typeface="Futura Condensed"/>
              </a:rPr>
              <a:t>Pide</a:t>
            </a:r>
            <a:r>
              <a:rPr lang="en-US" sz="1200" dirty="0">
                <a:latin typeface="Futura Condensed"/>
                <a:cs typeface="Futura Condensed"/>
              </a:rPr>
              <a:t> a los </a:t>
            </a:r>
            <a:r>
              <a:rPr lang="en-US" sz="1200" dirty="0" err="1">
                <a:latin typeface="Futura Condensed"/>
                <a:cs typeface="Futura Condensed"/>
              </a:rPr>
              <a:t>alumnos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que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reflexionen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sobre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su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experiencia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pruebas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depuración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respondiendo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>
                <a:latin typeface="Futura Condensed"/>
                <a:cs typeface="Futura Condensed"/>
              </a:rPr>
              <a:t>a </a:t>
            </a:r>
            <a:r>
              <a:rPr lang="en-US" sz="1200" dirty="0" err="1">
                <a:latin typeface="Futura Condensed"/>
                <a:cs typeface="Futura Condensed"/>
              </a:rPr>
              <a:t>las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preguntas</a:t>
            </a:r>
            <a:r>
              <a:rPr lang="en-US" sz="1200" dirty="0">
                <a:latin typeface="Futura Condensed"/>
                <a:cs typeface="Futura Condensed"/>
              </a:rPr>
              <a:t> de </a:t>
            </a:r>
            <a:r>
              <a:rPr lang="en-US" sz="1200" dirty="0" err="1">
                <a:latin typeface="Futura Condensed"/>
                <a:cs typeface="Futura Condensed"/>
              </a:rPr>
              <a:t>reflexión</a:t>
            </a:r>
            <a:r>
              <a:rPr lang="en-US" sz="1200" dirty="0">
                <a:latin typeface="Futura Condensed"/>
                <a:cs typeface="Futura Condensed"/>
              </a:rPr>
              <a:t> en </a:t>
            </a:r>
            <a:r>
              <a:rPr lang="en-US" sz="1200" dirty="0" err="1">
                <a:latin typeface="Futura Condensed"/>
                <a:cs typeface="Futura Condensed"/>
              </a:rPr>
              <a:t>sus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err="1">
                <a:latin typeface="Futura Condensed"/>
                <a:cs typeface="Futura Condensed"/>
              </a:rPr>
              <a:t>diarios</a:t>
            </a:r>
            <a:r>
              <a:rPr lang="en-US" sz="1200" dirty="0">
                <a:latin typeface="Futura Condensed"/>
                <a:cs typeface="Futura Condensed"/>
              </a:rPr>
              <a:t> de </a:t>
            </a:r>
            <a:r>
              <a:rPr lang="en-US" sz="1200" dirty="0" err="1">
                <a:latin typeface="Futura Condensed"/>
                <a:cs typeface="Futura Condensed"/>
              </a:rPr>
              <a:t>diseño</a:t>
            </a:r>
            <a:r>
              <a:rPr lang="en-US" sz="1200" dirty="0">
                <a:latin typeface="Futura Condensed"/>
                <a:cs typeface="Futura Condensed"/>
              </a:rPr>
              <a:t> o </a:t>
            </a:r>
            <a:r>
              <a:rPr lang="en-US" sz="1200" dirty="0" err="1">
                <a:latin typeface="Futura Condensed"/>
                <a:cs typeface="Futura Condensed"/>
              </a:rPr>
              <a:t>debatiendo</a:t>
            </a:r>
            <a:r>
              <a:rPr lang="en-US" sz="1200" dirty="0">
                <a:latin typeface="Futura Condensed"/>
                <a:cs typeface="Futura Condensed"/>
              </a:rPr>
              <a:t> en </a:t>
            </a:r>
            <a:r>
              <a:rPr lang="en-US" sz="1200" dirty="0" err="1">
                <a:latin typeface="Futura Condensed"/>
                <a:cs typeface="Futura Condensed"/>
              </a:rPr>
              <a:t>grupo</a:t>
            </a:r>
            <a:r>
              <a:rPr lang="en-US" sz="1200" dirty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endParaRPr lang="en-US" sz="600" dirty="0">
              <a:latin typeface="Futura Condensed"/>
              <a:cs typeface="Futura Condensed"/>
            </a:endParaRPr>
          </a:p>
          <a:p>
            <a:pPr marL="171450" indent="-171450">
              <a:buFont typeface="Wingdings" charset="2"/>
              <a:buChar char="q"/>
            </a:pPr>
            <a:r>
              <a:rPr lang="en-US" sz="1200" spc="-10" dirty="0" err="1" smtClean="0">
                <a:latin typeface="Futura Condensed"/>
                <a:cs typeface="Futura Condensed"/>
              </a:rPr>
              <a:t>Crea</a:t>
            </a:r>
            <a:r>
              <a:rPr lang="en-US" sz="1200" spc="-10" dirty="0" smtClean="0">
                <a:latin typeface="Futura Condensed"/>
                <a:cs typeface="Futura Condensed"/>
              </a:rPr>
              <a:t> </a:t>
            </a:r>
            <a:r>
              <a:rPr lang="en-US" sz="1200" spc="-10" dirty="0" err="1" smtClean="0">
                <a:latin typeface="Futura Condensed"/>
                <a:cs typeface="Futura Condensed"/>
              </a:rPr>
              <a:t>una</a:t>
            </a:r>
            <a:r>
              <a:rPr lang="en-US" sz="1200" spc="-10" dirty="0" smtClean="0">
                <a:latin typeface="Futura Condensed"/>
                <a:cs typeface="Futura Condensed"/>
              </a:rPr>
              <a:t> </a:t>
            </a:r>
            <a:r>
              <a:rPr lang="en-US" sz="1200" spc="-10" dirty="0" err="1" smtClean="0">
                <a:latin typeface="Futura Condensed"/>
                <a:cs typeface="Futura Condensed"/>
              </a:rPr>
              <a:t>lista</a:t>
            </a:r>
            <a:r>
              <a:rPr lang="en-US" sz="1200" spc="-10" dirty="0" smtClean="0">
                <a:latin typeface="Futura Condensed"/>
                <a:cs typeface="Futura Condensed"/>
              </a:rPr>
              <a:t> de </a:t>
            </a:r>
            <a:r>
              <a:rPr lang="en-US" sz="1200" spc="-10" dirty="0" err="1" smtClean="0">
                <a:latin typeface="Futura Condensed"/>
                <a:cs typeface="Futura Condensed"/>
              </a:rPr>
              <a:t>estrategias</a:t>
            </a:r>
            <a:r>
              <a:rPr lang="en-US" sz="1200" spc="-10" dirty="0" smtClean="0">
                <a:latin typeface="Futura Condensed"/>
                <a:cs typeface="Futura Condensed"/>
              </a:rPr>
              <a:t> de </a:t>
            </a:r>
            <a:r>
              <a:rPr lang="en-US" sz="1200" spc="-10" dirty="0" err="1" smtClean="0">
                <a:latin typeface="Futura Condensed"/>
                <a:cs typeface="Futura Condensed"/>
              </a:rPr>
              <a:t>depuración</a:t>
            </a:r>
            <a:r>
              <a:rPr lang="en-US" sz="1200" spc="-10" dirty="0" smtClean="0">
                <a:latin typeface="Futura Condensed"/>
                <a:cs typeface="Futura Condensed"/>
              </a:rPr>
              <a:t> </a:t>
            </a:r>
            <a:r>
              <a:rPr lang="en-US" sz="1200" spc="-10" dirty="0" err="1" smtClean="0">
                <a:latin typeface="Futura Condensed"/>
                <a:cs typeface="Futura Condensed"/>
              </a:rPr>
              <a:t>recogiendo</a:t>
            </a:r>
            <a:r>
              <a:rPr lang="en-US" sz="1200" spc="-10" dirty="0" smtClean="0">
                <a:latin typeface="Futura Condensed"/>
                <a:cs typeface="Futura Condensed"/>
              </a:rPr>
              <a:t> los </a:t>
            </a:r>
            <a:r>
              <a:rPr lang="en-US" sz="1200" spc="-10" dirty="0" err="1" smtClean="0">
                <a:latin typeface="Futura Condensed"/>
                <a:cs typeface="Futura Condensed"/>
              </a:rPr>
              <a:t>enfoques</a:t>
            </a:r>
            <a:r>
              <a:rPr lang="en-US" sz="1200" spc="-10" dirty="0" smtClean="0">
                <a:latin typeface="Futura Condensed"/>
                <a:cs typeface="Futura Condensed"/>
              </a:rPr>
              <a:t> de </a:t>
            </a:r>
            <a:r>
              <a:rPr lang="en-US" sz="1200" spc="-10" dirty="0" err="1" smtClean="0">
                <a:latin typeface="Futura Condensed"/>
                <a:cs typeface="Futura Condensed"/>
              </a:rPr>
              <a:t>localización</a:t>
            </a:r>
            <a:r>
              <a:rPr lang="en-US" sz="1200" spc="-10" dirty="0" smtClean="0">
                <a:latin typeface="Futura Condensed"/>
                <a:cs typeface="Futura Condensed"/>
              </a:rPr>
              <a:t> y </a:t>
            </a:r>
            <a:r>
              <a:rPr lang="en-US" sz="1200" spc="-10" dirty="0" err="1" smtClean="0">
                <a:latin typeface="Futura Condensed"/>
                <a:cs typeface="Futura Condensed"/>
              </a:rPr>
              <a:t>resolución</a:t>
            </a:r>
            <a:r>
              <a:rPr lang="en-US" sz="1200" spc="-10" dirty="0" smtClean="0">
                <a:latin typeface="Futura Condensed"/>
                <a:cs typeface="Futura Condensed"/>
              </a:rPr>
              <a:t> de </a:t>
            </a:r>
            <a:r>
              <a:rPr lang="en-US" sz="1200" spc="-10" dirty="0" err="1" smtClean="0">
                <a:latin typeface="Futura Condensed"/>
                <a:cs typeface="Futura Condensed"/>
              </a:rPr>
              <a:t>problemas</a:t>
            </a:r>
            <a:r>
              <a:rPr lang="en-US" sz="1200" spc="-10" dirty="0" smtClean="0">
                <a:latin typeface="Futura Condensed"/>
                <a:cs typeface="Futura Condensed"/>
              </a:rPr>
              <a:t> de los </a:t>
            </a:r>
            <a:r>
              <a:rPr lang="en-US" sz="1200" spc="-10" dirty="0" err="1" smtClean="0">
                <a:latin typeface="Futura Condensed"/>
                <a:cs typeface="Futura Condensed"/>
              </a:rPr>
              <a:t>alumnos</a:t>
            </a:r>
            <a:r>
              <a:rPr lang="en-US" sz="1200" spc="-10" dirty="0" smtClean="0">
                <a:latin typeface="Futura Condensed"/>
                <a:cs typeface="Futura Condensed"/>
              </a:rPr>
              <a:t>.</a:t>
            </a:r>
            <a:endParaRPr lang="en-US" sz="1200" spc="-10" dirty="0">
              <a:latin typeface="Futura Condensed"/>
              <a:cs typeface="Futura Condensed"/>
            </a:endParaRPr>
          </a:p>
        </p:txBody>
      </p:sp>
      <p:sp>
        <p:nvSpPr>
          <p:cNvPr id="51" name="TextBox 81"/>
          <p:cNvSpPr txBox="1"/>
          <p:nvPr/>
        </p:nvSpPr>
        <p:spPr>
          <a:xfrm>
            <a:off x="4104914" y="4587950"/>
            <a:ext cx="3117152" cy="1015663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Cuál</a:t>
            </a:r>
            <a:r>
              <a:rPr lang="en-US" sz="1200" dirty="0" smtClean="0">
                <a:latin typeface="Futura Condensed"/>
                <a:cs typeface="Futura Condensed"/>
              </a:rPr>
              <a:t> era el </a:t>
            </a:r>
            <a:r>
              <a:rPr lang="en-US" sz="1200" dirty="0" err="1" smtClean="0">
                <a:latin typeface="Futura Condensed"/>
                <a:cs typeface="Futura Condensed"/>
              </a:rPr>
              <a:t>problema</a:t>
            </a:r>
            <a:r>
              <a:rPr lang="en-US" sz="1200" dirty="0" smtClean="0">
                <a:latin typeface="Futura Condensed"/>
                <a:cs typeface="Futura Condensed"/>
              </a:rPr>
              <a:t>?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identificaste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problema</a:t>
            </a:r>
            <a:r>
              <a:rPr lang="en-US" sz="1200" dirty="0" smtClean="0">
                <a:latin typeface="Futura Condensed"/>
                <a:cs typeface="Futura Condensed"/>
              </a:rPr>
              <a:t>?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solucionaste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problema</a:t>
            </a:r>
            <a:r>
              <a:rPr lang="en-US" sz="1200" dirty="0" smtClean="0">
                <a:latin typeface="Futura Condensed"/>
                <a:cs typeface="Futura Condensed"/>
              </a:rPr>
              <a:t>?</a:t>
            </a:r>
            <a:endParaRPr lang="en-US" sz="120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>
                <a:latin typeface="Futura Condensed"/>
                <a:cs typeface="Futura Condensed"/>
              </a:rPr>
              <a:t>O</a:t>
            </a:r>
            <a:r>
              <a:rPr lang="en-US" sz="1200" dirty="0" err="1" smtClean="0">
                <a:latin typeface="Futura Condensed"/>
                <a:cs typeface="Futura Condensed"/>
              </a:rPr>
              <a:t>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utilizado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enfoques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diferentes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arreglar</a:t>
            </a:r>
            <a:r>
              <a:rPr lang="en-US" sz="1200" dirty="0" smtClean="0">
                <a:latin typeface="Futura Condensed"/>
                <a:cs typeface="Futura Condensed"/>
              </a:rPr>
              <a:t> el </a:t>
            </a:r>
            <a:r>
              <a:rPr lang="en-US" sz="1200" dirty="0" err="1" smtClean="0">
                <a:latin typeface="Futura Condensed"/>
                <a:cs typeface="Futura Condensed"/>
              </a:rPr>
              <a:t>problema</a:t>
            </a:r>
            <a:r>
              <a:rPr lang="en-US" sz="1200" dirty="0" smtClean="0">
                <a:latin typeface="Futura Condensed"/>
                <a:cs typeface="Futura Condensed"/>
              </a:rPr>
              <a:t>?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52" name="TextBox 97"/>
          <p:cNvSpPr txBox="1"/>
          <p:nvPr/>
        </p:nvSpPr>
        <p:spPr>
          <a:xfrm>
            <a:off x="4104914" y="6204936"/>
            <a:ext cx="3117152" cy="1015663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¿Los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sido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capaces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arreglar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cinco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errores</a:t>
            </a:r>
            <a:r>
              <a:rPr lang="en-US" sz="1200" dirty="0" smtClean="0">
                <a:latin typeface="Futura Condensed"/>
                <a:cs typeface="Futura Condensed"/>
              </a:rPr>
              <a:t>? Si no, ¿</a:t>
            </a:r>
            <a:r>
              <a:rPr lang="en-US" sz="1200" dirty="0" err="1" smtClean="0">
                <a:latin typeface="Futura Condensed"/>
                <a:cs typeface="Futura Condensed"/>
              </a:rPr>
              <a:t>cómo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podrías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aclarar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conceptos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expresados</a:t>
            </a:r>
            <a:r>
              <a:rPr lang="en-US" sz="1200" dirty="0" smtClean="0">
                <a:latin typeface="Futura Condensed"/>
                <a:cs typeface="Futura Condensed"/>
              </a:rPr>
              <a:t> en los </a:t>
            </a:r>
            <a:r>
              <a:rPr lang="en-US" sz="1200" dirty="0" err="1" smtClean="0">
                <a:latin typeface="Futura Condensed"/>
                <a:cs typeface="Futura Condensed"/>
              </a:rPr>
              <a:t>programas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no se </a:t>
            </a:r>
            <a:r>
              <a:rPr lang="en-US" sz="1200" dirty="0" err="1" smtClean="0">
                <a:latin typeface="Futura Condensed"/>
                <a:cs typeface="Futura Condensed"/>
              </a:rPr>
              <a:t>han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arreglado</a:t>
            </a:r>
            <a:r>
              <a:rPr lang="en-US" sz="1200" dirty="0" smtClean="0">
                <a:latin typeface="Futura Condensed"/>
                <a:cs typeface="Futura Condensed"/>
              </a:rPr>
              <a:t>?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estrategias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pruebas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depuración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han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usado</a:t>
            </a:r>
            <a:r>
              <a:rPr lang="en-US" sz="1200" dirty="0" smtClean="0">
                <a:latin typeface="Futura Condensed"/>
                <a:cs typeface="Futura Condensed"/>
              </a:rPr>
              <a:t>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50777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38430" y="1522398"/>
            <a:ext cx="2159129" cy="553998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just"/>
            <a:r>
              <a:rPr lang="en-US" sz="1200" dirty="0" smtClean="0">
                <a:latin typeface="Futura Condensed"/>
                <a:cs typeface="Futura Condensed"/>
              </a:rPr>
              <a:t>¡AYUDA! ¿PUEDES DEPURAR ESTOS CINCO PROGRAMAS?</a:t>
            </a:r>
            <a:endParaRPr lang="en-US" sz="1200" dirty="0">
              <a:latin typeface="Futura Condensed"/>
              <a:cs typeface="Futura Condensed"/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>
            <a:off x="3962555" y="8403678"/>
            <a:ext cx="0" cy="1527722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3829978" y="845730"/>
            <a:ext cx="3402084" cy="6740505"/>
            <a:chOff x="4430800" y="773826"/>
            <a:chExt cx="3377972" cy="6343002"/>
          </a:xfrm>
        </p:grpSpPr>
        <p:sp>
          <p:nvSpPr>
            <p:cNvPr id="34" name="Rectangle 33"/>
            <p:cNvSpPr/>
            <p:nvPr/>
          </p:nvSpPr>
          <p:spPr>
            <a:xfrm>
              <a:off x="4430802" y="773826"/>
              <a:ext cx="3377970" cy="912323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b="1" dirty="0" smtClean="0">
                  <a:latin typeface="Futura Condensed"/>
                  <a:cs typeface="Futura Condensed"/>
                </a:rPr>
                <a:t>¡DEPÚRALO! 4.1 </a:t>
              </a:r>
              <a:r>
                <a:rPr lang="en-US" sz="1000" dirty="0">
                  <a:latin typeface="Futura Condensed"/>
                  <a:cs typeface="Futura Condensed"/>
                </a:rPr>
                <a:t>http://</a:t>
              </a:r>
              <a:r>
                <a:rPr lang="en-US" sz="10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000" dirty="0">
                  <a:latin typeface="Futura Condensed"/>
                  <a:cs typeface="Futura Condensed"/>
                </a:rPr>
                <a:t>/projects</a:t>
              </a:r>
              <a:r>
                <a:rPr lang="en-US" sz="1000" dirty="0" smtClean="0">
                  <a:latin typeface="Futura Condensed"/>
                  <a:cs typeface="Futura Condensed"/>
                </a:rPr>
                <a:t>/24271192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en-US" sz="1100" dirty="0" smtClean="0">
                  <a:latin typeface="Futura Condensed"/>
                  <a:cs typeface="Futura Condensed"/>
                </a:rPr>
                <a:t>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la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lista</a:t>
              </a:r>
              <a:r>
                <a:rPr lang="en-US" sz="1100" dirty="0" smtClean="0">
                  <a:latin typeface="Futura Condensed"/>
                  <a:cs typeface="Futura Condensed"/>
                </a:rPr>
                <a:t> “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Inventario</a:t>
              </a:r>
              <a:r>
                <a:rPr lang="en-US" sz="1100" dirty="0" smtClean="0">
                  <a:latin typeface="Futura Condensed"/>
                  <a:cs typeface="Futura Condensed"/>
                </a:rPr>
                <a:t>”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debería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actualizarse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vez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coge</a:t>
              </a:r>
              <a:r>
                <a:rPr lang="en-US" sz="1100" dirty="0" smtClean="0">
                  <a:latin typeface="Futura Condensed"/>
                  <a:cs typeface="Futura Condensed"/>
                </a:rPr>
                <a:t>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nuevo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objeto</a:t>
              </a:r>
              <a:r>
                <a:rPr lang="en-US" sz="1100" dirty="0" smtClean="0">
                  <a:latin typeface="Futura Condensed"/>
                  <a:cs typeface="Futura Condensed"/>
                </a:rPr>
                <a:t>. Sin embargo,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solo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puede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coger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portátil</a:t>
              </a:r>
              <a:r>
                <a:rPr lang="en-US" sz="1100" dirty="0" smtClean="0">
                  <a:latin typeface="Futura Condensed"/>
                  <a:cs typeface="Futura Condensed"/>
                </a:rPr>
                <a:t>. ¿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podríamos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arreglar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programa</a:t>
              </a:r>
              <a:r>
                <a:rPr lang="en-US" sz="1100" dirty="0" smtClean="0">
                  <a:latin typeface="Futura Condensed"/>
                  <a:cs typeface="Futura Condensed"/>
                </a:rPr>
                <a:t>?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430802" y="2091672"/>
              <a:ext cx="3377970" cy="912323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b="1" dirty="0" smtClean="0">
                  <a:latin typeface="Futura Condensed"/>
                  <a:cs typeface="Futura Condensed"/>
                </a:rPr>
                <a:t>¡DEPÚRALO! 4.2 </a:t>
              </a:r>
              <a:r>
                <a:rPr lang="en-US" sz="1000" dirty="0">
                  <a:latin typeface="Futura Condensed"/>
                  <a:cs typeface="Futura Condensed"/>
                </a:rPr>
                <a:t>http://</a:t>
              </a:r>
              <a:r>
                <a:rPr lang="en-US" sz="10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000" dirty="0">
                  <a:latin typeface="Futura Condensed"/>
                  <a:cs typeface="Futura Condensed"/>
                </a:rPr>
                <a:t>/projects</a:t>
              </a:r>
              <a:r>
                <a:rPr lang="en-US" sz="1000" dirty="0" smtClean="0">
                  <a:latin typeface="Futura Condensed"/>
                  <a:cs typeface="Futura Condensed"/>
                </a:rPr>
                <a:t>/24271303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en-US" sz="1100" dirty="0">
                  <a:latin typeface="Futura Condensed"/>
                  <a:cs typeface="Futura Condensed"/>
                </a:rPr>
                <a:t>En </a:t>
              </a:r>
              <a:r>
                <a:rPr lang="en-US" sz="1100" dirty="0" err="1">
                  <a:latin typeface="Futura Condensed"/>
                  <a:cs typeface="Futura Condensed"/>
                </a:rPr>
                <a:t>este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proyecto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smtClean="0">
                  <a:latin typeface="Futura Condensed"/>
                  <a:cs typeface="Futura Condensed"/>
                </a:rPr>
                <a:t>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consigue</a:t>
              </a:r>
              <a:r>
                <a:rPr lang="en-US" sz="1100" dirty="0" smtClean="0">
                  <a:latin typeface="Futura Condensed"/>
                  <a:cs typeface="Futura Condensed"/>
                </a:rPr>
                <a:t> 10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puntos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coger</a:t>
              </a:r>
              <a:r>
                <a:rPr lang="en-US" sz="1100" dirty="0" smtClean="0">
                  <a:latin typeface="Futura Condensed"/>
                  <a:cs typeface="Futura Condensed"/>
                </a:rPr>
                <a:t> Gobos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amarillos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pierde</a:t>
              </a:r>
              <a:r>
                <a:rPr lang="en-US" sz="1100" dirty="0" smtClean="0">
                  <a:latin typeface="Futura Condensed"/>
                  <a:cs typeface="Futura Condensed"/>
                </a:rPr>
                <a:t> 10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puntos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si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toca</a:t>
              </a:r>
              <a:r>
                <a:rPr lang="en-US" sz="1100" dirty="0" smtClean="0">
                  <a:latin typeface="Futura Condensed"/>
                  <a:cs typeface="Futura Condensed"/>
                </a:rPr>
                <a:t> Gobos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rosas</a:t>
              </a:r>
              <a:r>
                <a:rPr lang="en-US" sz="1100" dirty="0" smtClean="0">
                  <a:latin typeface="Futura Condensed"/>
                  <a:cs typeface="Futura Condensed"/>
                </a:rPr>
                <a:t>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Pero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100" dirty="0" smtClean="0">
                  <a:latin typeface="Futura Condensed"/>
                  <a:cs typeface="Futura Condensed"/>
                </a:rPr>
                <a:t> no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funciona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bien</a:t>
              </a:r>
              <a:r>
                <a:rPr lang="en-US" sz="1100" dirty="0" smtClean="0">
                  <a:latin typeface="Futura Condensed"/>
                  <a:cs typeface="Futura Condensed"/>
                </a:rPr>
                <a:t>. ¿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podríamos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arreglar</a:t>
              </a:r>
              <a:r>
                <a:rPr lang="en-US" sz="1100" dirty="0">
                  <a:latin typeface="Futura Condensed"/>
                  <a:cs typeface="Futura Condensed"/>
                </a:rPr>
                <a:t> el </a:t>
              </a:r>
              <a:r>
                <a:rPr lang="en-US" sz="1100" dirty="0" err="1">
                  <a:latin typeface="Futura Condensed"/>
                  <a:cs typeface="Futura Condensed"/>
                </a:rPr>
                <a:t>programa</a:t>
              </a:r>
              <a:r>
                <a:rPr lang="en-US" sz="1100" dirty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430800" y="3409519"/>
              <a:ext cx="3377972" cy="912323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b="1" dirty="0" smtClean="0">
                  <a:latin typeface="Futura Condensed"/>
                  <a:cs typeface="Futura Condensed"/>
                </a:rPr>
                <a:t>¡DEPÚRALO! 4.3 </a:t>
              </a:r>
              <a:r>
                <a:rPr lang="en-US" sz="1000" dirty="0">
                  <a:latin typeface="Futura Condensed"/>
                  <a:cs typeface="Futura Condensed"/>
                </a:rPr>
                <a:t>http://</a:t>
              </a:r>
              <a:r>
                <a:rPr lang="en-US" sz="10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000" dirty="0">
                  <a:latin typeface="Futura Condensed"/>
                  <a:cs typeface="Futura Condensed"/>
                </a:rPr>
                <a:t>/projects</a:t>
              </a:r>
              <a:r>
                <a:rPr lang="en-US" sz="1000" dirty="0" smtClean="0">
                  <a:latin typeface="Futura Condensed"/>
                  <a:cs typeface="Futura Condensed"/>
                </a:rPr>
                <a:t>/24271446</a:t>
              </a:r>
              <a:endParaRPr lang="en-US" sz="1000" dirty="0">
                <a:latin typeface="Futura Condensed"/>
                <a:cs typeface="Futura Condensed"/>
              </a:endParaRP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en-US" sz="1100" dirty="0">
                  <a:latin typeface="Futura Condensed"/>
                  <a:cs typeface="Futura Condensed"/>
                </a:rPr>
                <a:t>En </a:t>
              </a:r>
              <a:r>
                <a:rPr lang="en-US" sz="1100" dirty="0" err="1">
                  <a:latin typeface="Futura Condensed"/>
                  <a:cs typeface="Futura Condensed"/>
                </a:rPr>
                <a:t>este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proyecto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smtClean="0">
                  <a:latin typeface="Futura Condensed"/>
                  <a:cs typeface="Futura Condensed"/>
                </a:rPr>
                <a:t>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está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pensando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número</a:t>
              </a:r>
              <a:r>
                <a:rPr lang="en-US" sz="1100" dirty="0" smtClean="0">
                  <a:latin typeface="Futura Condensed"/>
                  <a:cs typeface="Futura Condensed"/>
                </a:rPr>
                <a:t> entre 1 y 10.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Pero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100" dirty="0" smtClean="0">
                  <a:latin typeface="Futura Condensed"/>
                  <a:cs typeface="Futura Condensed"/>
                </a:rPr>
                <a:t> no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funciona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bien</a:t>
              </a:r>
              <a:r>
                <a:rPr lang="en-US" sz="1100" dirty="0" smtClean="0">
                  <a:latin typeface="Futura Condensed"/>
                  <a:cs typeface="Futura Condensed"/>
                </a:rPr>
                <a:t> al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acertarlo</a:t>
              </a:r>
              <a:r>
                <a:rPr lang="en-US" sz="1100" dirty="0" smtClean="0">
                  <a:latin typeface="Futura Condensed"/>
                  <a:cs typeface="Futura Condensed"/>
                </a:rPr>
                <a:t> – no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funciona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manera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consistente</a:t>
              </a:r>
              <a:r>
                <a:rPr lang="en-US" sz="1100" dirty="0" smtClean="0">
                  <a:latin typeface="Futura Condensed"/>
                  <a:cs typeface="Futura Condensed"/>
                </a:rPr>
                <a:t>. ¿</a:t>
              </a:r>
              <a:r>
                <a:rPr lang="en-US" sz="1100" dirty="0" err="1">
                  <a:latin typeface="Futura Condensed"/>
                  <a:cs typeface="Futura Condensed"/>
                </a:rPr>
                <a:t>Cómo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podríamos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arreglar</a:t>
              </a:r>
              <a:r>
                <a:rPr lang="en-US" sz="1100" dirty="0">
                  <a:latin typeface="Futura Condensed"/>
                  <a:cs typeface="Futura Condensed"/>
                </a:rPr>
                <a:t> el </a:t>
              </a:r>
              <a:r>
                <a:rPr lang="en-US" sz="1100" dirty="0" err="1">
                  <a:latin typeface="Futura Condensed"/>
                  <a:cs typeface="Futura Condensed"/>
                </a:rPr>
                <a:t>programa</a:t>
              </a:r>
              <a:r>
                <a:rPr lang="en-US" sz="1100" dirty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430800" y="4727365"/>
              <a:ext cx="3377972" cy="1071617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b="1" dirty="0" smtClean="0">
                  <a:latin typeface="Futura Condensed"/>
                  <a:cs typeface="Futura Condensed"/>
                </a:rPr>
                <a:t>¡DEPÚRALO! </a:t>
              </a:r>
              <a:r>
                <a:rPr lang="en-US" sz="1200" b="1" dirty="0">
                  <a:latin typeface="Futura Condensed"/>
                  <a:cs typeface="Futura Condensed"/>
                </a:rPr>
                <a:t>4</a:t>
              </a:r>
              <a:r>
                <a:rPr lang="en-US" sz="1200" b="1" dirty="0" smtClean="0">
                  <a:latin typeface="Futura Condensed"/>
                  <a:cs typeface="Futura Condensed"/>
                </a:rPr>
                <a:t>.4 </a:t>
              </a:r>
              <a:r>
                <a:rPr lang="en-US" sz="1000" dirty="0">
                  <a:latin typeface="Futura Condensed"/>
                  <a:cs typeface="Futura Condensed"/>
                </a:rPr>
                <a:t>http://</a:t>
              </a:r>
              <a:r>
                <a:rPr lang="en-US" sz="10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000" dirty="0">
                  <a:latin typeface="Futura Condensed"/>
                  <a:cs typeface="Futura Condensed"/>
                </a:rPr>
                <a:t>/projects</a:t>
              </a:r>
              <a:r>
                <a:rPr lang="en-US" sz="1000" dirty="0" smtClean="0">
                  <a:latin typeface="Futura Condensed"/>
                  <a:cs typeface="Futura Condensed"/>
                </a:rPr>
                <a:t>/24271475</a:t>
              </a:r>
              <a:br>
                <a:rPr lang="en-US" sz="1000" dirty="0" smtClean="0">
                  <a:latin typeface="Futura Condensed"/>
                  <a:cs typeface="Futura Condensed"/>
                </a:rPr>
              </a:br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en-US" sz="1100" dirty="0">
                  <a:latin typeface="Futura Condensed"/>
                  <a:cs typeface="Futura Condensed"/>
                </a:rPr>
                <a:t>En </a:t>
              </a:r>
              <a:r>
                <a:rPr lang="en-US" sz="1100" dirty="0" err="1">
                  <a:latin typeface="Futura Condensed"/>
                  <a:cs typeface="Futura Condensed"/>
                </a:rPr>
                <a:t>este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proyecto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smtClean="0">
                  <a:latin typeface="Futura Condensed"/>
                  <a:cs typeface="Futura Condensed"/>
                </a:rPr>
                <a:t>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número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aciertos</a:t>
              </a:r>
              <a:r>
                <a:rPr lang="en-US" sz="1100" dirty="0" smtClean="0">
                  <a:latin typeface="Futura Condensed"/>
                  <a:cs typeface="Futura Condensed"/>
                </a:rPr>
                <a:t> “# of hits”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debería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incrementarse</a:t>
              </a:r>
              <a:r>
                <a:rPr lang="en-US" sz="1100" dirty="0" smtClean="0">
                  <a:latin typeface="Futura Condensed"/>
                  <a:cs typeface="Futura Condensed"/>
                </a:rPr>
                <a:t> en 1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cada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vez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golpeado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pelota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tenis</a:t>
              </a:r>
              <a:r>
                <a:rPr lang="en-US" sz="1100" dirty="0" smtClean="0">
                  <a:latin typeface="Futura Condensed"/>
                  <a:cs typeface="Futura Condensed"/>
                </a:rPr>
                <a:t>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Pero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cuando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ocurre</a:t>
              </a:r>
              <a:r>
                <a:rPr lang="en-US" sz="1100" dirty="0" smtClean="0">
                  <a:latin typeface="Futura Condensed"/>
                  <a:cs typeface="Futura Condensed"/>
                </a:rPr>
                <a:t> “# of hits”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aumanta</a:t>
              </a:r>
              <a:r>
                <a:rPr lang="en-US" sz="1100" dirty="0" smtClean="0">
                  <a:latin typeface="Futura Condensed"/>
                  <a:cs typeface="Futura Condensed"/>
                </a:rPr>
                <a:t> en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1.  ¿</a:t>
              </a:r>
              <a:r>
                <a:rPr lang="en-US" sz="1100" dirty="0" err="1">
                  <a:latin typeface="Futura Condensed"/>
                  <a:cs typeface="Futura Condensed"/>
                </a:rPr>
                <a:t>Cómo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podríamos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arreglar</a:t>
              </a:r>
              <a:r>
                <a:rPr lang="en-US" sz="1100" dirty="0">
                  <a:latin typeface="Futura Condensed"/>
                  <a:cs typeface="Futura Condensed"/>
                </a:rPr>
                <a:t> el </a:t>
              </a:r>
              <a:r>
                <a:rPr lang="en-US" sz="1100" dirty="0" err="1">
                  <a:latin typeface="Futura Condensed"/>
                  <a:cs typeface="Futura Condensed"/>
                </a:rPr>
                <a:t>programa</a:t>
              </a:r>
              <a:r>
                <a:rPr lang="en-US" sz="1100" dirty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430800" y="6204505"/>
              <a:ext cx="3377972" cy="912323"/>
            </a:xfrm>
            <a:prstGeom prst="rect">
              <a:avLst/>
            </a:prstGeom>
            <a:ln w="12700" cmpd="sng">
              <a:solidFill>
                <a:schemeClr val="tx1"/>
              </a:solidFill>
              <a:prstDash val="dash"/>
            </a:ln>
          </p:spPr>
          <p:txBody>
            <a:bodyPr wrap="square" lIns="91440" tIns="91440" bIns="9144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b="1" dirty="0" smtClean="0">
                  <a:latin typeface="Futura Condensed"/>
                  <a:cs typeface="Futura Condensed"/>
                </a:rPr>
                <a:t>¡DEPÚRALO! 4.5 </a:t>
              </a:r>
              <a:r>
                <a:rPr lang="en-US" sz="1000" dirty="0">
                  <a:latin typeface="Futura Condensed"/>
                  <a:cs typeface="Futura Condensed"/>
                </a:rPr>
                <a:t>http://</a:t>
              </a:r>
              <a:r>
                <a:rPr lang="en-US" sz="10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000" dirty="0">
                  <a:latin typeface="Futura Condensed"/>
                  <a:cs typeface="Futura Condensed"/>
                </a:rPr>
                <a:t>/projects</a:t>
              </a:r>
              <a:r>
                <a:rPr lang="en-US" sz="1000" dirty="0" smtClean="0">
                  <a:latin typeface="Futura Condensed"/>
                  <a:cs typeface="Futura Condensed"/>
                </a:rPr>
                <a:t>/24271560</a:t>
              </a:r>
            </a:p>
            <a:p>
              <a:endParaRPr lang="en-US" sz="600" dirty="0" smtClean="0">
                <a:latin typeface="Futura Condensed"/>
                <a:cs typeface="Futura Condensed"/>
              </a:endParaRPr>
            </a:p>
            <a:p>
              <a:r>
                <a:rPr lang="en-US" sz="1100" dirty="0">
                  <a:latin typeface="Futura Condensed"/>
                  <a:cs typeface="Futura Condensed"/>
                </a:rPr>
                <a:t>En </a:t>
              </a:r>
              <a:r>
                <a:rPr lang="en-US" sz="1100" dirty="0" err="1">
                  <a:latin typeface="Futura Condensed"/>
                  <a:cs typeface="Futura Condensed"/>
                </a:rPr>
                <a:t>este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proyecto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smtClean="0">
                  <a:latin typeface="Futura Condensed"/>
                  <a:cs typeface="Futura Condensed"/>
                </a:rPr>
                <a:t>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está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intentando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llegar</a:t>
              </a:r>
              <a:r>
                <a:rPr lang="en-US" sz="1100" dirty="0" smtClean="0">
                  <a:latin typeface="Futura Condensed"/>
                  <a:cs typeface="Futura Condensed"/>
                </a:rPr>
                <a:t> al final de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laberinto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marcado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100" dirty="0" smtClean="0">
                  <a:latin typeface="Futura Condensed"/>
                  <a:cs typeface="Futura Condensed"/>
                </a:rPr>
                <a:t>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rectángulo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amarillo</a:t>
              </a:r>
              <a:r>
                <a:rPr lang="en-US" sz="1100" dirty="0" smtClean="0">
                  <a:latin typeface="Futura Condensed"/>
                  <a:cs typeface="Futura Condensed"/>
                </a:rPr>
                <a:t>.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Pero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resulta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gato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puede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atravesar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paredes</a:t>
              </a:r>
              <a:r>
                <a:rPr lang="en-US" sz="1100" dirty="0" smtClean="0">
                  <a:latin typeface="Futura Condensed"/>
                  <a:cs typeface="Futura Condensed"/>
                </a:rPr>
                <a:t>. ¿</a:t>
              </a:r>
              <a:r>
                <a:rPr lang="en-US" sz="1100" dirty="0" err="1">
                  <a:latin typeface="Futura Condensed"/>
                  <a:cs typeface="Futura Condensed"/>
                </a:rPr>
                <a:t>Cómo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podríamos</a:t>
              </a:r>
              <a:r>
                <a:rPr lang="en-US" sz="1100" dirty="0">
                  <a:latin typeface="Futura Condensed"/>
                  <a:cs typeface="Futura Condensed"/>
                </a:rPr>
                <a:t> </a:t>
              </a:r>
              <a:r>
                <a:rPr lang="en-US" sz="1100" dirty="0" err="1">
                  <a:latin typeface="Futura Condensed"/>
                  <a:cs typeface="Futura Condensed"/>
                </a:rPr>
                <a:t>arreglar</a:t>
              </a:r>
              <a:r>
                <a:rPr lang="en-US" sz="1100" dirty="0">
                  <a:latin typeface="Futura Condensed"/>
                  <a:cs typeface="Futura Condensed"/>
                </a:rPr>
                <a:t> el </a:t>
              </a:r>
              <a:r>
                <a:rPr lang="en-US" sz="1100" dirty="0" err="1">
                  <a:latin typeface="Futura Condensed"/>
                  <a:cs typeface="Futura Condensed"/>
                </a:rPr>
                <a:t>programa</a:t>
              </a:r>
              <a:r>
                <a:rPr lang="en-US" sz="1100" dirty="0">
                  <a:latin typeface="Futura Condensed"/>
                  <a:cs typeface="Futura Condensed"/>
                </a:rPr>
                <a:t>?</a:t>
              </a: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457995" y="595839"/>
            <a:ext cx="30477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Futura Condensed"/>
                <a:cs typeface="Futura Condensed"/>
              </a:rPr>
              <a:t>¡DEPÚRALO!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2571138" y="443435"/>
            <a:ext cx="651202" cy="1336089"/>
            <a:chOff x="2571138" y="443435"/>
            <a:chExt cx="651202" cy="1336089"/>
          </a:xfrm>
        </p:grpSpPr>
        <p:grpSp>
          <p:nvGrpSpPr>
            <p:cNvPr id="50" name="Group 49"/>
            <p:cNvGrpSpPr/>
            <p:nvPr/>
          </p:nvGrpSpPr>
          <p:grpSpPr>
            <a:xfrm>
              <a:off x="2571138" y="443435"/>
              <a:ext cx="651202" cy="1336089"/>
              <a:chOff x="2169548" y="4643960"/>
              <a:chExt cx="393589" cy="656327"/>
            </a:xfrm>
          </p:grpSpPr>
          <p:cxnSp>
            <p:nvCxnSpPr>
              <p:cNvPr id="61" name="Straight Arrow Connector 60"/>
              <p:cNvCxnSpPr/>
              <p:nvPr/>
            </p:nvCxnSpPr>
            <p:spPr>
              <a:xfrm>
                <a:off x="2169548" y="4646880"/>
                <a:ext cx="393588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/>
              <p:nvPr/>
            </p:nvCxnSpPr>
            <p:spPr>
              <a:xfrm flipH="1">
                <a:off x="2563136" y="4643960"/>
                <a:ext cx="1" cy="656327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prstDash val="dash"/>
                <a:headEnd type="none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Arrow Connector 50"/>
            <p:cNvCxnSpPr/>
            <p:nvPr/>
          </p:nvCxnSpPr>
          <p:spPr>
            <a:xfrm>
              <a:off x="2576323" y="444075"/>
              <a:ext cx="0" cy="31177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non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2782512" y="1766295"/>
              <a:ext cx="43982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0" y="6351328"/>
            <a:ext cx="7772400" cy="2153959"/>
            <a:chOff x="0" y="6338699"/>
            <a:chExt cx="7772400" cy="2153959"/>
          </a:xfrm>
        </p:grpSpPr>
        <p:sp>
          <p:nvSpPr>
            <p:cNvPr id="45" name="Rectangle 44"/>
            <p:cNvSpPr/>
            <p:nvPr/>
          </p:nvSpPr>
          <p:spPr>
            <a:xfrm>
              <a:off x="0" y="7871074"/>
              <a:ext cx="7772400" cy="410457"/>
            </a:xfrm>
            <a:prstGeom prst="rect">
              <a:avLst/>
            </a:prstGeom>
            <a:solidFill>
              <a:srgbClr val="50AB0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3962555" y="7884634"/>
              <a:ext cx="3809845" cy="507475"/>
              <a:chOff x="3962555" y="7884634"/>
              <a:chExt cx="3809845" cy="507475"/>
            </a:xfrm>
          </p:grpSpPr>
          <p:sp>
            <p:nvSpPr>
              <p:cNvPr id="49" name="Diamond 48"/>
              <p:cNvSpPr/>
              <p:nvPr/>
            </p:nvSpPr>
            <p:spPr>
              <a:xfrm>
                <a:off x="5676977" y="8066025"/>
                <a:ext cx="381000" cy="326084"/>
              </a:xfrm>
              <a:prstGeom prst="diamond">
                <a:avLst/>
              </a:prstGeom>
              <a:solidFill>
                <a:srgbClr val="50AB0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962555" y="7884634"/>
                <a:ext cx="3809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  <a:latin typeface="Futura Condensed"/>
                    <a:cs typeface="Futura Condensed"/>
                  </a:rPr>
                  <a:t>¿HAS ACABADO?</a:t>
                </a:r>
                <a:endParaRPr lang="en-US" dirty="0">
                  <a:solidFill>
                    <a:schemeClr val="bg1"/>
                  </a:solidFill>
                  <a:latin typeface="Futura Condensed"/>
                  <a:cs typeface="Futura Condensed"/>
                </a:endParaRPr>
              </a:p>
            </p:txBody>
          </p:sp>
        </p:grpSp>
        <p:sp>
          <p:nvSpPr>
            <p:cNvPr id="47" name="Oval Callout 46"/>
            <p:cNvSpPr/>
            <p:nvPr/>
          </p:nvSpPr>
          <p:spPr>
            <a:xfrm rot="15462013" flipV="1">
              <a:off x="471243" y="6156562"/>
              <a:ext cx="2153959" cy="2518234"/>
            </a:xfrm>
            <a:prstGeom prst="wedgeEllipseCallout">
              <a:avLst>
                <a:gd name="adj1" fmla="val -36970"/>
                <a:gd name="adj2" fmla="val 48187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76200" cap="rnd" cmpd="sng">
              <a:solidFill>
                <a:schemeClr val="bg1"/>
              </a:solidFill>
              <a:prstDash val="solid"/>
              <a:beve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rmAutofit/>
            </a:bodyPr>
            <a:lstStyle/>
            <a:p>
              <a:pPr algn="ctr"/>
              <a:r>
                <a:rPr lang="en-US" sz="3200" kern="1300" dirty="0" smtClean="0">
                  <a:solidFill>
                    <a:srgbClr val="50AB06"/>
                  </a:solidFill>
                  <a:latin typeface="Futura Condensed"/>
                  <a:cs typeface="Futura Condensed"/>
                </a:rPr>
                <a:t>¿ATASCADO?</a:t>
              </a:r>
            </a:p>
            <a:p>
              <a:pPr algn="ctr"/>
              <a:r>
                <a:rPr lang="es-ES_tradnl" sz="1600" kern="1300" baseline="-25000" dirty="0" smtClean="0">
                  <a:solidFill>
                    <a:srgbClr val="50AB06"/>
                  </a:solidFill>
                  <a:latin typeface="Futura Condensed"/>
                  <a:cs typeface="Futura Condensed"/>
                </a:rPr>
                <a:t>¡NO PASA NADA! PRUEBA ESTO…</a:t>
              </a:r>
              <a:endParaRPr lang="en-US" sz="1600" kern="1300" baseline="-25000" dirty="0" smtClean="0">
                <a:solidFill>
                  <a:srgbClr val="50AB06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32" name="TextBox 12"/>
          <p:cNvSpPr txBox="1"/>
          <p:nvPr/>
        </p:nvSpPr>
        <p:spPr>
          <a:xfrm>
            <a:off x="445295" y="2211025"/>
            <a:ext cx="2357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>
                <a:latin typeface="Futura Condensed"/>
                <a:cs typeface="Futura Condensed"/>
              </a:rPr>
              <a:t>En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investigarás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está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funcionando</a:t>
            </a:r>
            <a:r>
              <a:rPr lang="en-US" sz="1200" dirty="0" smtClean="0">
                <a:latin typeface="Futura Condensed"/>
                <a:cs typeface="Futura Condensed"/>
              </a:rPr>
              <a:t> mal en </a:t>
            </a:r>
            <a:r>
              <a:rPr lang="en-US" sz="1200" dirty="0" err="1" smtClean="0"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encontrarás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solución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cada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estos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cinco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desafíos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depuración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  <a:endParaRPr lang="en-US" sz="1200" dirty="0">
              <a:solidFill>
                <a:srgbClr val="000000"/>
              </a:solidFill>
              <a:latin typeface="Futura Condensed"/>
              <a:cs typeface="Futura Condensed"/>
            </a:endParaRPr>
          </a:p>
        </p:txBody>
      </p:sp>
      <p:grpSp>
        <p:nvGrpSpPr>
          <p:cNvPr id="36" name="Group 2"/>
          <p:cNvGrpSpPr/>
          <p:nvPr/>
        </p:nvGrpSpPr>
        <p:grpSpPr>
          <a:xfrm>
            <a:off x="427031" y="3857808"/>
            <a:ext cx="2970866" cy="1898083"/>
            <a:chOff x="427031" y="3857808"/>
            <a:chExt cx="2970866" cy="1898083"/>
          </a:xfrm>
        </p:grpSpPr>
        <p:grpSp>
          <p:nvGrpSpPr>
            <p:cNvPr id="37" name="Group 7"/>
            <p:cNvGrpSpPr/>
            <p:nvPr/>
          </p:nvGrpSpPr>
          <p:grpSpPr>
            <a:xfrm>
              <a:off x="427031" y="3857808"/>
              <a:ext cx="2970866" cy="1898083"/>
              <a:chOff x="427031" y="3857808"/>
              <a:chExt cx="2970866" cy="1898083"/>
            </a:xfrm>
          </p:grpSpPr>
          <p:sp>
            <p:nvSpPr>
              <p:cNvPr id="40" name="TextBox 13"/>
              <p:cNvSpPr txBox="1"/>
              <p:nvPr/>
            </p:nvSpPr>
            <p:spPr>
              <a:xfrm>
                <a:off x="427031" y="4232397"/>
                <a:ext cx="2885167" cy="1523494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Ve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al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estudio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Debug it! de la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unidad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4:</a:t>
                </a:r>
                <a:r>
                  <a:rPr lang="en-US" sz="1200" dirty="0">
                    <a:latin typeface="Futura Condensed"/>
                    <a:cs typeface="Futura Condensed"/>
                  </a:rPr>
                  <a:t/>
                </a:r>
                <a:br>
                  <a:rPr lang="en-US" sz="1200" dirty="0">
                    <a:latin typeface="Futura Condensed"/>
                    <a:cs typeface="Futura Condensed"/>
                  </a:rPr>
                </a:br>
                <a:r>
                  <a:rPr lang="en-US" sz="1200" dirty="0">
                    <a:latin typeface="Futura Condensed"/>
                    <a:cs typeface="Futura Condensed"/>
                  </a:rPr>
                  <a:t>http://scratch.mit.edu/studios/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475634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Prueba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depura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cada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cinco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retos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depuración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pPr marL="171450" indent="-171450">
                  <a:lnSpc>
                    <a:spcPct val="130000"/>
                  </a:lnSpc>
                  <a:buFont typeface="Wingdings" charset="2"/>
                  <a:buChar char="q"/>
                </a:pPr>
                <a:r>
                  <a:rPr lang="en-US" sz="1200" dirty="0" err="1" smtClean="0">
                    <a:latin typeface="Futura Condensed"/>
                    <a:cs typeface="Futura Condensed"/>
                  </a:rPr>
                  <a:t>Escribe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solución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o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reinventa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el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programa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con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errores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con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solución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</a:p>
            </p:txBody>
          </p:sp>
          <p:sp>
            <p:nvSpPr>
              <p:cNvPr id="41" name="TextBox 42"/>
              <p:cNvSpPr txBox="1"/>
              <p:nvPr/>
            </p:nvSpPr>
            <p:spPr>
              <a:xfrm>
                <a:off x="444691" y="3857808"/>
                <a:ext cx="29532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Futura Condensed"/>
                    <a:cs typeface="Futura Condensed"/>
                  </a:rPr>
                  <a:t>COMIENZA POR AQUÍ</a:t>
                </a:r>
                <a:endParaRPr lang="en-US" sz="16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39" name="Straight Connector 47"/>
            <p:cNvCxnSpPr/>
            <p:nvPr/>
          </p:nvCxnSpPr>
          <p:spPr>
            <a:xfrm flipV="1">
              <a:off x="535219" y="4194252"/>
              <a:ext cx="2717679" cy="2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25"/>
          <p:cNvSpPr txBox="1"/>
          <p:nvPr/>
        </p:nvSpPr>
        <p:spPr>
          <a:xfrm>
            <a:off x="415665" y="8517982"/>
            <a:ext cx="3227327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Haz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lista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posibles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errores</a:t>
            </a:r>
            <a:r>
              <a:rPr lang="en-US" sz="1200" dirty="0" smtClean="0">
                <a:latin typeface="Futura Condensed"/>
                <a:cs typeface="Futura Condensed"/>
              </a:rPr>
              <a:t> del </a:t>
            </a:r>
            <a:r>
              <a:rPr lang="en-US" sz="1200" dirty="0" err="1" smtClean="0">
                <a:latin typeface="Futura Condensed"/>
                <a:cs typeface="Futura Condensed"/>
              </a:rPr>
              <a:t>programa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smtClean="0">
                <a:latin typeface="Futura Condensed"/>
                <a:cs typeface="Futura Condensed"/>
              </a:rPr>
              <a:t>¡</a:t>
            </a:r>
            <a:r>
              <a:rPr lang="en-US" sz="1200" dirty="0" err="1" smtClean="0">
                <a:latin typeface="Futura Condensed"/>
                <a:cs typeface="Futura Condensed"/>
              </a:rPr>
              <a:t>Haz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seguimiento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trabajo</a:t>
            </a:r>
            <a:r>
              <a:rPr lang="en-US" sz="1200" dirty="0" smtClean="0">
                <a:latin typeface="Futura Condensed"/>
                <a:cs typeface="Futura Condensed"/>
              </a:rPr>
              <a:t>! </a:t>
            </a:r>
            <a:r>
              <a:rPr lang="en-US" sz="1200" dirty="0" err="1" smtClean="0">
                <a:latin typeface="Futura Condensed"/>
                <a:cs typeface="Futura Condensed"/>
              </a:rPr>
              <a:t>Esto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ser</a:t>
            </a:r>
            <a:r>
              <a:rPr lang="en-US" sz="1200" dirty="0" smtClean="0">
                <a:latin typeface="Futura Condensed"/>
                <a:cs typeface="Futura Condensed"/>
              </a:rPr>
              <a:t> un </a:t>
            </a:r>
            <a:r>
              <a:rPr lang="en-US" sz="1200" dirty="0" err="1" smtClean="0">
                <a:latin typeface="Futura Condensed"/>
                <a:cs typeface="Futura Condensed"/>
              </a:rPr>
              <a:t>buen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recordatorio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las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cosas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ya</a:t>
            </a:r>
            <a:r>
              <a:rPr lang="en-US" sz="1200" dirty="0" smtClean="0">
                <a:latin typeface="Futura Condensed"/>
                <a:cs typeface="Futura Condensed"/>
              </a:rPr>
              <a:t> has </a:t>
            </a:r>
            <a:r>
              <a:rPr lang="en-US" sz="1200" dirty="0" err="1" smtClean="0">
                <a:latin typeface="Futura Condensed"/>
                <a:cs typeface="Futura Condensed"/>
              </a:rPr>
              <a:t>probado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indicarte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puedes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probar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continuación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Wingdings" charset="2"/>
              <a:buChar char="q"/>
            </a:pPr>
            <a:r>
              <a:rPr lang="en-US" sz="1200" dirty="0" err="1" smtClean="0">
                <a:latin typeface="Futura Condensed"/>
                <a:cs typeface="Futura Condensed"/>
              </a:rPr>
              <a:t>Comparte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compara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enfoque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encontrar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solucionar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problemas</a:t>
            </a:r>
            <a:r>
              <a:rPr lang="en-US" sz="1200" dirty="0" smtClean="0">
                <a:latin typeface="Futura Condensed"/>
                <a:cs typeface="Futura Condensed"/>
              </a:rPr>
              <a:t> con un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dirty="0" smtClean="0">
                <a:latin typeface="Futura Condensed"/>
                <a:cs typeface="Futura Condensed"/>
              </a:rPr>
              <a:t> hasta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encuentres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algo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gusta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funciona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bien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sp>
        <p:nvSpPr>
          <p:cNvPr id="55" name="TextBox 37"/>
          <p:cNvSpPr txBox="1"/>
          <p:nvPr/>
        </p:nvSpPr>
        <p:spPr>
          <a:xfrm>
            <a:off x="4076669" y="8517982"/>
            <a:ext cx="3314032" cy="1384995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lIns="91440" rIns="91440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kern="1100" spc="-20" dirty="0" err="1" smtClean="0">
                <a:latin typeface="Futura Condensed"/>
                <a:cs typeface="Futura Condensed"/>
              </a:rPr>
              <a:t>Añade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comentarios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código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pinchando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el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botón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derecho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sobre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los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bloques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programas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Debate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sobre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estilo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pruebas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depuración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con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-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toma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notas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las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similitudes y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diferencias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de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tus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estrategias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kern="1100" spc="-20" dirty="0" smtClean="0">
                <a:latin typeface="Futura Condensed"/>
                <a:cs typeface="Futura Condensed"/>
              </a:rPr>
              <a:t>¡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Ayuda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 a un </a:t>
            </a:r>
            <a:r>
              <a:rPr lang="en-US" sz="1200" kern="1100" spc="-2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kern="1100" spc="-20" dirty="0" smtClean="0">
                <a:latin typeface="Futura Condensed"/>
                <a:cs typeface="Futura Condensed"/>
              </a:rPr>
              <a:t>!</a:t>
            </a:r>
            <a:endParaRPr lang="en-US" sz="1200" kern="1100" spc="-20" dirty="0">
              <a:latin typeface="Futura Condensed"/>
              <a:cs typeface="Futura Condensed"/>
            </a:endParaRPr>
          </a:p>
          <a:p>
            <a:pPr marL="171450" indent="-171450">
              <a:buFont typeface="Lucida Grande"/>
              <a:buChar char="+"/>
            </a:pPr>
            <a:endParaRPr lang="en-US" sz="1200" kern="1100" spc="-20" dirty="0">
              <a:latin typeface="Futura Condensed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665463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88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647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it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4732867" y="8192253"/>
            <a:ext cx="2514173" cy="1200329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Futura Condensed"/>
                <a:cs typeface="Futura Condensed"/>
              </a:rPr>
              <a:t>SABES, QUIERES, APRENDES	</a:t>
            </a:r>
            <a:r>
              <a:rPr lang="en-US" sz="1200" dirty="0">
                <a:latin typeface="Futura Condensed"/>
                <a:cs typeface="Futura Condensed"/>
              </a:rPr>
              <a:t> </a:t>
            </a:r>
            <a:r>
              <a:rPr lang="en-US" sz="1200" dirty="0" smtClean="0">
                <a:latin typeface="Futura Condensed"/>
                <a:cs typeface="Futura Condensed"/>
              </a:rPr>
              <a:t> 	  92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SEGUNDO ASALTO			  94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CONCEPTOS AVANZADOS		  96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HARDWARE &amp; EXTENSIONES		100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DISEÑO </a:t>
            </a:r>
            <a:r>
              <a:rPr lang="en-US" sz="1200" dirty="0">
                <a:latin typeface="Futura Condensed"/>
                <a:cs typeface="Futura Condensed"/>
              </a:rPr>
              <a:t>DE </a:t>
            </a:r>
            <a:r>
              <a:rPr lang="en-US" sz="1200" dirty="0" smtClean="0">
                <a:latin typeface="Futura Condensed"/>
                <a:cs typeface="Futura Condensed"/>
              </a:rPr>
              <a:t>UNA ACTIVIDAD 		102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MI PROPIO ¡DEPÚRALO!	      	106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605328" y="8605169"/>
            <a:ext cx="3674608" cy="604226"/>
            <a:chOff x="634075" y="8600752"/>
            <a:chExt cx="3674608" cy="604226"/>
          </a:xfrm>
        </p:grpSpPr>
        <p:grpSp>
          <p:nvGrpSpPr>
            <p:cNvPr id="43" name="Group 42"/>
            <p:cNvGrpSpPr/>
            <p:nvPr/>
          </p:nvGrpSpPr>
          <p:grpSpPr>
            <a:xfrm>
              <a:off x="853841" y="8748598"/>
              <a:ext cx="3218710" cy="456380"/>
              <a:chOff x="1699218" y="4842934"/>
              <a:chExt cx="3218710" cy="456380"/>
            </a:xfrm>
            <a:effectLst/>
          </p:grpSpPr>
          <p:cxnSp>
            <p:nvCxnSpPr>
              <p:cNvPr id="51" name="Straight Connector 50"/>
              <p:cNvCxnSpPr/>
              <p:nvPr/>
            </p:nvCxnSpPr>
            <p:spPr>
              <a:xfrm>
                <a:off x="1699218" y="4849283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1699218" y="5292964"/>
                <a:ext cx="3218710" cy="0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2248625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2777846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3328397" y="4842934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3850843" y="4842934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4394979" y="4845458"/>
                <a:ext cx="0" cy="450031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4917928" y="4846108"/>
                <a:ext cx="0" cy="452556"/>
              </a:xfrm>
              <a:prstGeom prst="line">
                <a:avLst/>
              </a:prstGeom>
              <a:ln w="12700" cmpd="sng">
                <a:solidFill>
                  <a:schemeClr val="bg1">
                    <a:lumMod val="65000"/>
                  </a:schemeClr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634075" y="8600752"/>
              <a:ext cx="3674608" cy="470400"/>
              <a:chOff x="1998752" y="6567822"/>
              <a:chExt cx="3674608" cy="470400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1998752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rmAutofit/>
              </a:bodyPr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0</a:t>
                </a:r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2532725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1</a:t>
                </a: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3061946" y="6567822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2</a:t>
                </a: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612497" y="6567822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3</a:t>
                </a:r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4134943" y="6567822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4</a:t>
                </a: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5202961" y="6567823"/>
                <a:ext cx="470399" cy="47039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mpd="sng"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smtClean="0">
                    <a:solidFill>
                      <a:schemeClr val="bg1">
                        <a:lumMod val="95000"/>
                      </a:schemeClr>
                    </a:solidFill>
                    <a:latin typeface="Futura Condensed"/>
                    <a:cs typeface="Futura Condensed"/>
                  </a:rPr>
                  <a:t>6</a:t>
                </a:r>
                <a:endParaRPr lang="en-US" sz="1100" dirty="0">
                  <a:solidFill>
                    <a:schemeClr val="bg1">
                      <a:lumMod val="95000"/>
                    </a:schemeClr>
                  </a:solidFill>
                  <a:latin typeface="Futura Condensed"/>
                  <a:cs typeface="Futura Condensed"/>
                </a:endParaRPr>
              </a:p>
            </p:txBody>
          </p:sp>
        </p:grpSp>
      </p:grpSp>
      <p:grpSp>
        <p:nvGrpSpPr>
          <p:cNvPr id="59" name="Group 58"/>
          <p:cNvGrpSpPr/>
          <p:nvPr/>
        </p:nvGrpSpPr>
        <p:grpSpPr>
          <a:xfrm>
            <a:off x="3262743" y="8464915"/>
            <a:ext cx="516223" cy="516223"/>
            <a:chOff x="1267298" y="8604842"/>
            <a:chExt cx="516223" cy="516223"/>
          </a:xfrm>
        </p:grpSpPr>
        <p:sp>
          <p:nvSpPr>
            <p:cNvPr id="60" name="Teardrop 59"/>
            <p:cNvSpPr/>
            <p:nvPr/>
          </p:nvSpPr>
          <p:spPr>
            <a:xfrm rot="8075815">
              <a:off x="1267298" y="8604842"/>
              <a:ext cx="516223" cy="516223"/>
            </a:xfrm>
            <a:prstGeom prst="teardrop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336401" y="8662999"/>
              <a:ext cx="38100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Futura Condensed"/>
                  <a:cs typeface="Futura Condensed"/>
                </a:rPr>
                <a:t>5</a:t>
              </a:r>
              <a:endParaRPr lang="en-US" sz="4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457198" y="464006"/>
            <a:ext cx="5769541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UNIDAD 5</a:t>
            </a:r>
          </a:p>
          <a:p>
            <a:r>
              <a:rPr lang="en-US" sz="5300" dirty="0" smtClean="0">
                <a:latin typeface="Futura Condensed"/>
                <a:cs typeface="Futura Condensed"/>
              </a:rPr>
              <a:t>A FONDO</a:t>
            </a:r>
            <a:endParaRPr lang="en-US" sz="5300" dirty="0">
              <a:latin typeface="Futura Condensed"/>
              <a:cs typeface="Futura Condensed"/>
            </a:endParaRPr>
          </a:p>
        </p:txBody>
      </p:sp>
      <p:sp>
        <p:nvSpPr>
          <p:cNvPr id="63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89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-1" y="7559351"/>
            <a:ext cx="7772401" cy="666231"/>
            <a:chOff x="-1" y="7378700"/>
            <a:chExt cx="7772401" cy="666231"/>
          </a:xfrm>
        </p:grpSpPr>
        <p:sp>
          <p:nvSpPr>
            <p:cNvPr id="65" name="Rectangle 64"/>
            <p:cNvSpPr/>
            <p:nvPr/>
          </p:nvSpPr>
          <p:spPr>
            <a:xfrm>
              <a:off x="-1" y="7406951"/>
              <a:ext cx="7772401" cy="479582"/>
            </a:xfrm>
            <a:prstGeom prst="rect">
              <a:avLst/>
            </a:prstGeom>
            <a:solidFill>
              <a:srgbClr val="F7A654"/>
            </a:solidFill>
            <a:ln>
              <a:solidFill>
                <a:srgbClr val="F7A65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Diamond 65"/>
            <p:cNvSpPr/>
            <p:nvPr/>
          </p:nvSpPr>
          <p:spPr>
            <a:xfrm>
              <a:off x="2108219" y="7648251"/>
              <a:ext cx="381000" cy="381000"/>
            </a:xfrm>
            <a:prstGeom prst="diamond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Diamond 66"/>
            <p:cNvSpPr/>
            <p:nvPr/>
          </p:nvSpPr>
          <p:spPr>
            <a:xfrm>
              <a:off x="5681688" y="7663931"/>
              <a:ext cx="384162" cy="381000"/>
            </a:xfrm>
            <a:prstGeom prst="diamond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279937" y="7378700"/>
              <a:ext cx="3187664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QUÉ INCLUYE</a:t>
              </a:r>
              <a:endParaRPr lang="en-US" sz="28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17500" y="7378700"/>
              <a:ext cx="3962438" cy="52322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ESTÁS AQUÍ</a:t>
              </a:r>
              <a:endParaRPr lang="en-US" sz="28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1150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74134" y="2354968"/>
            <a:ext cx="2874286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THE “BIG IDEA”</a:t>
            </a:r>
            <a:endParaRPr lang="en-US" sz="28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57200" y="464006"/>
            <a:ext cx="2815942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00" dirty="0" smtClean="0">
                <a:latin typeface="Futura Condensed"/>
                <a:cs typeface="Futura Condensed"/>
              </a:rPr>
              <a:t>UNIDAD 5</a:t>
            </a:r>
          </a:p>
          <a:p>
            <a:r>
              <a:rPr lang="en-US" sz="5300" dirty="0" smtClean="0">
                <a:latin typeface="Futura Condensed"/>
                <a:cs typeface="Futura Condensed"/>
              </a:rPr>
              <a:t>RESUMEN</a:t>
            </a:r>
            <a:endParaRPr lang="en-US" sz="5300" dirty="0">
              <a:latin typeface="Futura Condensed"/>
              <a:cs typeface="Futura Condensed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454694" y="7487017"/>
            <a:ext cx="3307404" cy="2423398"/>
            <a:chOff x="375350" y="7667820"/>
            <a:chExt cx="3307404" cy="2423398"/>
          </a:xfrm>
        </p:grpSpPr>
        <p:sp>
          <p:nvSpPr>
            <p:cNvPr id="49" name="TextBox 48"/>
            <p:cNvSpPr txBox="1"/>
            <p:nvPr/>
          </p:nvSpPr>
          <p:spPr>
            <a:xfrm>
              <a:off x="375350" y="7667820"/>
              <a:ext cx="33074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Futura Condensed"/>
                  <a:cs typeface="Futura Condensed"/>
                </a:rPr>
                <a:t>OBJETIVOS DE APRENDIZAJE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75350" y="7967560"/>
              <a:ext cx="3231204" cy="2123658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 anchor="t">
              <a:spAutoFit/>
            </a:bodyPr>
            <a:lstStyle/>
            <a:p>
              <a:r>
                <a:rPr lang="en-US" sz="1100" dirty="0" smtClean="0">
                  <a:latin typeface="Futura Condensed"/>
                  <a:cs typeface="Futura Condensed"/>
                </a:rPr>
                <a:t>Los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100" dirty="0" smtClean="0">
                  <a:latin typeface="Futura Condensed"/>
                  <a:cs typeface="Futura Condensed"/>
                </a:rPr>
                <a:t>: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err="1" smtClean="0">
                  <a:latin typeface="Futura Condensed"/>
                  <a:cs typeface="Futura Condensed"/>
                </a:rPr>
                <a:t>Reflexionarán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experiencias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pasadas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auto-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evaluar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objetivos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aprendizaje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necesidades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err="1" smtClean="0">
                  <a:latin typeface="Futura Condensed"/>
                  <a:cs typeface="Futura Condensed"/>
                </a:rPr>
                <a:t>Crearán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100" dirty="0" smtClean="0">
                  <a:latin typeface="Futura Condensed"/>
                  <a:cs typeface="Futura Condensed"/>
                </a:rPr>
                <a:t> auto-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reinvención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ampliando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un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comenzado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previamente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err="1" smtClean="0">
                  <a:latin typeface="Futura Condensed"/>
                  <a:cs typeface="Futura Condensed"/>
                </a:rPr>
                <a:t>Conocerán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varias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extensiones</a:t>
              </a:r>
              <a:r>
                <a:rPr lang="en-US" sz="1100" dirty="0" smtClean="0">
                  <a:latin typeface="Futura Condensed"/>
                  <a:cs typeface="Futura Condensed"/>
                </a:rPr>
                <a:t> hardware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conectan</a:t>
              </a:r>
              <a:r>
                <a:rPr lang="en-US" sz="1100" dirty="0" smtClean="0">
                  <a:latin typeface="Futura Condensed"/>
                  <a:cs typeface="Futura Condensed"/>
                </a:rPr>
                <a:t> Scratch con el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mundo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físico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err="1" smtClean="0">
                  <a:latin typeface="Futura Condensed"/>
                  <a:cs typeface="Futura Condensed"/>
                </a:rPr>
                <a:t>Ganarán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fluidez</a:t>
              </a:r>
              <a:r>
                <a:rPr lang="en-US" sz="1100" dirty="0" smtClean="0">
                  <a:latin typeface="Futura Condensed"/>
                  <a:cs typeface="Futura Condensed"/>
                </a:rPr>
                <a:t> con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100" dirty="0" smtClean="0">
                  <a:latin typeface="Futura Condensed"/>
                  <a:cs typeface="Futura Condensed"/>
                </a:rPr>
                <a:t> y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prácticas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computacionales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explorando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nuevas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opciones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Scratch (sensor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vídeo</a:t>
              </a:r>
              <a:r>
                <a:rPr lang="en-US" sz="1100" dirty="0" smtClean="0">
                  <a:latin typeface="Futura Condensed"/>
                  <a:cs typeface="Futura Condensed"/>
                </a:rPr>
                <a:t> y clones)</a:t>
              </a:r>
              <a:endParaRPr lang="en-US" sz="1100" dirty="0">
                <a:latin typeface="Futura Condensed"/>
                <a:cs typeface="Futura Condensed"/>
              </a:endParaRPr>
            </a:p>
            <a:p>
              <a:pPr marL="171450" indent="-171450">
                <a:buFont typeface="Lucida Grande"/>
                <a:buChar char="+"/>
              </a:pPr>
              <a:r>
                <a:rPr lang="en-US" sz="1100" dirty="0" err="1" smtClean="0">
                  <a:latin typeface="Futura Condensed"/>
                  <a:cs typeface="Futura Condensed"/>
                </a:rPr>
                <a:t>Experimentarán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diseñando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actividades</a:t>
              </a:r>
              <a:r>
                <a:rPr lang="en-US" sz="1100" dirty="0" smtClean="0">
                  <a:latin typeface="Futura Condensed"/>
                  <a:cs typeface="Futura Condensed"/>
                </a:rPr>
                <a:t> de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aprendizaje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100" dirty="0" smtClean="0">
                  <a:latin typeface="Futura Condensed"/>
                  <a:cs typeface="Futura Condensed"/>
                </a:rPr>
                <a:t> </a:t>
              </a:r>
              <a:r>
                <a:rPr lang="en-US" sz="110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100" dirty="0" smtClean="0">
                  <a:latin typeface="Futura Condensed"/>
                  <a:cs typeface="Futura Condensed"/>
                </a:rPr>
                <a:t>.</a:t>
              </a:r>
              <a:endParaRPr lang="en-US" sz="1100" dirty="0">
                <a:latin typeface="Futura Condensed"/>
                <a:cs typeface="Futura Condensed"/>
              </a:endParaRP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474134" y="7969285"/>
              <a:ext cx="3110378" cy="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4125441" y="8377081"/>
            <a:ext cx="3307404" cy="1412384"/>
            <a:chOff x="4023935" y="8555725"/>
            <a:chExt cx="3307404" cy="1412384"/>
          </a:xfrm>
        </p:grpSpPr>
        <p:grpSp>
          <p:nvGrpSpPr>
            <p:cNvPr id="53" name="Group 52"/>
            <p:cNvGrpSpPr/>
            <p:nvPr/>
          </p:nvGrpSpPr>
          <p:grpSpPr>
            <a:xfrm>
              <a:off x="4023935" y="8555725"/>
              <a:ext cx="3307404" cy="1412384"/>
              <a:chOff x="11663738" y="7649002"/>
              <a:chExt cx="3307404" cy="1412384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11663738" y="7953390"/>
                <a:ext cx="3117153" cy="1107996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1" rtlCol="0" anchor="t">
                <a:spAutoFit/>
              </a:bodyPr>
              <a:lstStyle/>
              <a:p>
                <a:pPr marL="171450" indent="-171450">
                  <a:buFont typeface="Lucida Grande"/>
                  <a:buChar char="+"/>
                </a:pPr>
                <a:r>
                  <a:rPr lang="en-US" sz="1100" dirty="0" smtClean="0">
                    <a:latin typeface="Futura Condensed"/>
                    <a:cs typeface="Futura Condensed"/>
                  </a:rPr>
                  <a:t>¿No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encuentras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lo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estás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buscando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?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Siéntete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libre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reinventar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,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reutilizar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reimaginar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cualquiera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las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actividades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de la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guía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adaptarla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a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gusto y al de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tus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alumnos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.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Busca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actividades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y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recursos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diseñados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un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área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concreta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en la web de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ScratchEd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:  http</a:t>
                </a:r>
                <a:r>
                  <a:rPr lang="en-US" sz="1100" dirty="0">
                    <a:latin typeface="Futura Condensed"/>
                    <a:cs typeface="Futura Condensed"/>
                  </a:rPr>
                  <a:t>:/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/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scratched.gse.harvard.edu</a:t>
                </a:r>
                <a:endParaRPr lang="en-US" sz="11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1663738" y="7649002"/>
                <a:ext cx="330740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Futura Condensed"/>
                    <a:cs typeface="Futura Condensed"/>
                  </a:rPr>
                  <a:t>NOTAS</a:t>
                </a:r>
                <a:endParaRPr lang="en-US" sz="14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54" name="Straight Connector 53"/>
            <p:cNvCxnSpPr/>
            <p:nvPr/>
          </p:nvCxnSpPr>
          <p:spPr>
            <a:xfrm>
              <a:off x="4100135" y="8858151"/>
              <a:ext cx="3110378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4125441" y="7487017"/>
            <a:ext cx="3307404" cy="805159"/>
            <a:chOff x="4127947" y="7437357"/>
            <a:chExt cx="3307404" cy="805159"/>
          </a:xfrm>
        </p:grpSpPr>
        <p:grpSp>
          <p:nvGrpSpPr>
            <p:cNvPr id="58" name="Group 57"/>
            <p:cNvGrpSpPr/>
            <p:nvPr/>
          </p:nvGrpSpPr>
          <p:grpSpPr>
            <a:xfrm>
              <a:off x="4127947" y="7437357"/>
              <a:ext cx="3307404" cy="805159"/>
              <a:chOff x="4127947" y="7666859"/>
              <a:chExt cx="3307404" cy="805159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4127947" y="7971248"/>
                <a:ext cx="3117153" cy="500770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3" rtlCol="0" anchor="t">
                <a:noAutofit/>
              </a:bodyPr>
              <a:lstStyle/>
              <a:p>
                <a:pPr marL="171450" indent="-171450">
                  <a:buFont typeface="Lucida Grande"/>
                  <a:buChar char="+"/>
                </a:pPr>
                <a:r>
                  <a:rPr lang="en-US" sz="1100" dirty="0" smtClean="0">
                    <a:latin typeface="Futura Condensed"/>
                    <a:cs typeface="Futura Condensed"/>
                  </a:rPr>
                  <a:t>Sensor de </a:t>
                </a:r>
                <a:r>
                  <a:rPr lang="en-US" sz="1100" dirty="0" err="1" smtClean="0">
                    <a:latin typeface="Futura Condensed"/>
                    <a:cs typeface="Futura Condensed"/>
                  </a:rPr>
                  <a:t>vídeo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Clonado</a:t>
                </a:r>
                <a:r>
                  <a:rPr lang="en-US" sz="1100" dirty="0">
                    <a:latin typeface="Futura Condensed"/>
                    <a:cs typeface="Futura Condensed"/>
                  </a:rPr>
                  <a:t>	</a:t>
                </a: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Entrevistas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 entre</a:t>
                </a:r>
                <a:br>
                  <a:rPr lang="en-US" sz="1100" dirty="0" smtClean="0">
                    <a:latin typeface="Futura Condensed"/>
                    <a:cs typeface="Futura Condensed"/>
                  </a:rPr>
                </a:br>
                <a:r>
                  <a:rPr lang="en-US" sz="1100" dirty="0" smtClean="0">
                    <a:latin typeface="Futura Condensed"/>
                    <a:cs typeface="Futura Condensed"/>
                  </a:rPr>
                  <a:t>pares</a:t>
                </a:r>
                <a:endParaRPr lang="en-US" sz="1100" dirty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>
                    <a:latin typeface="Futura Condensed"/>
                    <a:cs typeface="Futura Condensed"/>
                  </a:rPr>
                  <a:t>h</a:t>
                </a:r>
                <a:r>
                  <a:rPr lang="en-US" sz="1100" dirty="0" smtClean="0">
                    <a:latin typeface="Futura Condensed"/>
                    <a:cs typeface="Futura Condensed"/>
                  </a:rPr>
                  <a:t>ardware </a:t>
                </a:r>
              </a:p>
              <a:p>
                <a:pPr marL="171450" indent="-171450">
                  <a:buFont typeface="Lucida Grande"/>
                  <a:buChar char="+"/>
                </a:pPr>
                <a:r>
                  <a:rPr lang="en-US" sz="1100" dirty="0" err="1" smtClean="0">
                    <a:latin typeface="Futura Condensed"/>
                    <a:cs typeface="Futura Condensed"/>
                  </a:rPr>
                  <a:t>extensiones</a:t>
                </a:r>
                <a:endParaRPr lang="en-US" sz="11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4127947" y="7666859"/>
                <a:ext cx="330740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Futura Condensed"/>
                    <a:cs typeface="Futura Condensed"/>
                  </a:rPr>
                  <a:t>PALABRAS CLAVE, CONCEPTOS Y PRÁCTICAS</a:t>
                </a:r>
                <a:endParaRPr lang="en-US" sz="1400" dirty="0">
                  <a:latin typeface="Futura Condensed"/>
                  <a:cs typeface="Futura Condensed"/>
                </a:endParaRPr>
              </a:p>
            </p:txBody>
          </p:sp>
        </p:grpSp>
        <p:cxnSp>
          <p:nvCxnSpPr>
            <p:cNvPr id="59" name="Straight Connector 58"/>
            <p:cNvCxnSpPr/>
            <p:nvPr/>
          </p:nvCxnSpPr>
          <p:spPr>
            <a:xfrm>
              <a:off x="4204147" y="7738841"/>
              <a:ext cx="3108619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176378" y="2282383"/>
            <a:ext cx="7596022" cy="479582"/>
            <a:chOff x="176378" y="2282383"/>
            <a:chExt cx="7596022" cy="479582"/>
          </a:xfrm>
        </p:grpSpPr>
        <p:sp>
          <p:nvSpPr>
            <p:cNvPr id="26" name="Rectangle 13"/>
            <p:cNvSpPr/>
            <p:nvPr/>
          </p:nvSpPr>
          <p:spPr>
            <a:xfrm flipH="1">
              <a:off x="176378" y="2282383"/>
              <a:ext cx="7596022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 flipH="1">
              <a:off x="452118" y="2282383"/>
              <a:ext cx="2591766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LA “IDEA PRINCIPAL”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90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54694" y="3177803"/>
            <a:ext cx="7317706" cy="4293484"/>
            <a:chOff x="454694" y="3177803"/>
            <a:chExt cx="7317706" cy="4293484"/>
          </a:xfrm>
        </p:grpSpPr>
        <p:sp>
          <p:nvSpPr>
            <p:cNvPr id="45" name="TextBox 44"/>
            <p:cNvSpPr txBox="1"/>
            <p:nvPr/>
          </p:nvSpPr>
          <p:spPr>
            <a:xfrm>
              <a:off x="454694" y="3177803"/>
              <a:ext cx="3130069" cy="4293484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300" spc="-20" dirty="0" err="1" smtClean="0">
                  <a:latin typeface="Futura Condensed"/>
                  <a:cs typeface="Futura Condensed"/>
                </a:rPr>
                <a:t>Tras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el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lanzamiento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versión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anterior de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guía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opinión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muy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habitual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recibimos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docentes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utilizaban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fue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tanto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ellos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querían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“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ponerse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al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día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”,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detenerse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revisitar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y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ampliar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ideas o los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proyectos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unidades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anteriores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. En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respuesta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demanda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hemos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añadido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hemos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llamado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“A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Fondo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”.</a:t>
              </a:r>
            </a:p>
            <a:p>
              <a:pPr algn="just"/>
              <a:endParaRPr lang="en-US" sz="1300" spc="-20" dirty="0">
                <a:latin typeface="Futura Condensed"/>
                <a:cs typeface="Futura Condensed"/>
              </a:endParaRPr>
            </a:p>
            <a:p>
              <a:pPr algn="just"/>
              <a:r>
                <a:rPr lang="en-US" sz="1300" spc="-20" dirty="0" err="1" smtClean="0">
                  <a:latin typeface="Futura Condensed"/>
                  <a:cs typeface="Futura Condensed"/>
                </a:rPr>
                <a:t>Ya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sea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siguiendo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adelante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con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conceptos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y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prácticas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avanzadas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o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revisitando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experiencias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previas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unidad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presenta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oportunidad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los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se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entreguen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a un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proceso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contemplación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y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. ¿Hay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no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está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del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todo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claro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? ¿Hay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algo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quieran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saber de Scratch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todavía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no se ha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trabajado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? ¿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podrían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ayudarles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– y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cómo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podrían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ellos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ayudar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? </a:t>
              </a:r>
              <a:endParaRPr lang="en-US" sz="1300" spc="-20" dirty="0">
                <a:latin typeface="Futura Condensed"/>
                <a:cs typeface="Futura Condensed"/>
              </a:endParaRPr>
            </a:p>
            <a:p>
              <a:pPr algn="just"/>
              <a:endParaRPr lang="en-US" sz="1300" spc="-20" dirty="0">
                <a:latin typeface="Futura Condensed"/>
                <a:cs typeface="Futura Condensed"/>
              </a:endParaRPr>
            </a:p>
            <a:p>
              <a:pPr algn="just"/>
              <a:r>
                <a:rPr lang="en-US" sz="1300" spc="-2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es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también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una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oportunidad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tú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como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docente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también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animes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a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reflexionar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y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contemplar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. ¿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ha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sorprendido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? ¿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no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te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ha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gustado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? ¿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harías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otro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modo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próxima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vez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? ¿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300" spc="-2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300" spc="-20" dirty="0" smtClean="0">
                  <a:latin typeface="Futura Condensed"/>
                  <a:cs typeface="Futura Condensed"/>
                </a:rPr>
                <a:t>?</a:t>
              </a:r>
              <a:endParaRPr lang="en-US" sz="1300" spc="-20" dirty="0">
                <a:latin typeface="Futura Condensed"/>
                <a:cs typeface="Futura Condensed"/>
              </a:endParaRPr>
            </a:p>
          </p:txBody>
        </p:sp>
        <p:pic>
          <p:nvPicPr>
            <p:cNvPr id="4" name="Picture 3" descr="Unit5overview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2880" y="3259670"/>
              <a:ext cx="3779520" cy="35295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2844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60679" y="1621971"/>
            <a:ext cx="3273767" cy="2677656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spc="-20" dirty="0" smtClean="0">
                <a:latin typeface="Futura Condensed"/>
                <a:cs typeface="Futura Condensed"/>
              </a:rPr>
              <a:t>En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lugar</a:t>
            </a:r>
            <a:r>
              <a:rPr lang="en-US" sz="1200" spc="-20" dirty="0" smtClean="0">
                <a:latin typeface="Futura Condensed"/>
                <a:cs typeface="Futura Condensed"/>
              </a:rPr>
              <a:t> de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centrarnos</a:t>
            </a:r>
            <a:r>
              <a:rPr lang="en-US" sz="1200" spc="-20" dirty="0" smtClean="0">
                <a:latin typeface="Futura Condensed"/>
                <a:cs typeface="Futura Condensed"/>
              </a:rPr>
              <a:t> en un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tema</a:t>
            </a:r>
            <a:r>
              <a:rPr lang="en-US" sz="1200" spc="-20" dirty="0" smtClean="0">
                <a:latin typeface="Futura Condensed"/>
                <a:cs typeface="Futura Condensed"/>
              </a:rPr>
              <a:t> o un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género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concreto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como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hicimos</a:t>
            </a:r>
            <a:r>
              <a:rPr lang="en-US" sz="1200" spc="-20" dirty="0" smtClean="0">
                <a:latin typeface="Futura Condensed"/>
                <a:cs typeface="Futura Condensed"/>
              </a:rPr>
              <a:t> en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las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tres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unidades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anteriores</a:t>
            </a:r>
            <a:r>
              <a:rPr lang="en-US" sz="1200" spc="-20" dirty="0" smtClean="0">
                <a:latin typeface="Futura Condensed"/>
                <a:cs typeface="Futura Condensed"/>
              </a:rPr>
              <a:t>,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esta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unidad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trata</a:t>
            </a:r>
            <a:r>
              <a:rPr lang="en-US" sz="1200" spc="-20" dirty="0" smtClean="0">
                <a:latin typeface="Futura Condensed"/>
                <a:cs typeface="Futura Condensed"/>
              </a:rPr>
              <a:t> de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dejar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espacio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para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revisar</a:t>
            </a:r>
            <a:r>
              <a:rPr lang="en-US" sz="1200" spc="-20" dirty="0" smtClean="0">
                <a:latin typeface="Futura Condensed"/>
                <a:cs typeface="Futura Condensed"/>
              </a:rPr>
              <a:t> y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reflexionar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sobre</a:t>
            </a:r>
            <a:r>
              <a:rPr lang="en-US" sz="1200" spc="-20" dirty="0" smtClean="0">
                <a:latin typeface="Futura Condensed"/>
                <a:cs typeface="Futura Condensed"/>
              </a:rPr>
              <a:t> el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trabajo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realizado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previamente</a:t>
            </a:r>
            <a:r>
              <a:rPr lang="en-US" sz="1200" spc="-20" dirty="0" smtClean="0">
                <a:latin typeface="Futura Condensed"/>
                <a:cs typeface="Futura Condensed"/>
              </a:rPr>
              <a:t>. Las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actividades</a:t>
            </a:r>
            <a:r>
              <a:rPr lang="en-US" sz="1200" spc="-20" dirty="0" smtClean="0">
                <a:latin typeface="Futura Condensed"/>
                <a:cs typeface="Futura Condensed"/>
              </a:rPr>
              <a:t> son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especialmente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flexibles</a:t>
            </a:r>
            <a:r>
              <a:rPr lang="en-US" sz="1200" spc="-20" dirty="0" smtClean="0">
                <a:latin typeface="Futura Condensed"/>
                <a:cs typeface="Futura Condensed"/>
              </a:rPr>
              <a:t>, y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permiten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obtener</a:t>
            </a:r>
            <a:r>
              <a:rPr lang="en-US" sz="1200" spc="-20" dirty="0" smtClean="0">
                <a:latin typeface="Futura Condensed"/>
                <a:cs typeface="Futura Condensed"/>
              </a:rPr>
              <a:t> un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aprendizaje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más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profundo</a:t>
            </a:r>
            <a:r>
              <a:rPr lang="en-US" sz="1200" spc="-20" dirty="0" smtClean="0">
                <a:latin typeface="Futura Condensed"/>
                <a:cs typeface="Futura Condensed"/>
              </a:rPr>
              <a:t> al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revisitar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desafíos</a:t>
            </a:r>
            <a:r>
              <a:rPr lang="en-US" sz="1200" spc="-20" dirty="0" smtClean="0">
                <a:latin typeface="Futura Condensed"/>
                <a:cs typeface="Futura Condensed"/>
              </a:rPr>
              <a:t>,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ampliar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habilidades</a:t>
            </a:r>
            <a:r>
              <a:rPr lang="en-US" sz="1200" spc="-20" dirty="0" smtClean="0">
                <a:latin typeface="Futura Condensed"/>
                <a:cs typeface="Futura Condensed"/>
              </a:rPr>
              <a:t> o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refinar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prácticas</a:t>
            </a:r>
            <a:r>
              <a:rPr lang="en-US" sz="1200" spc="-20" dirty="0" smtClean="0">
                <a:latin typeface="Futura Condensed"/>
                <a:cs typeface="Futura Condensed"/>
              </a:rPr>
              <a:t>.</a:t>
            </a:r>
            <a:endParaRPr lang="en-US" sz="1200" spc="-20" dirty="0">
              <a:latin typeface="Futura Condensed"/>
              <a:cs typeface="Futura Condensed"/>
            </a:endParaRPr>
          </a:p>
          <a:p>
            <a:pPr algn="just"/>
            <a:endParaRPr lang="en-US" sz="1200" spc="-20" dirty="0">
              <a:latin typeface="Futura Condensed"/>
              <a:cs typeface="Futura Condensed"/>
            </a:endParaRPr>
          </a:p>
          <a:p>
            <a:pPr algn="just"/>
            <a:r>
              <a:rPr lang="en-US" sz="1200" spc="-20" dirty="0" err="1" smtClean="0">
                <a:latin typeface="Futura Condensed"/>
                <a:cs typeface="Futura Condensed"/>
              </a:rPr>
              <a:t>Comienza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invitando</a:t>
            </a:r>
            <a:r>
              <a:rPr lang="en-US" sz="1200" spc="-20" dirty="0" smtClean="0">
                <a:latin typeface="Futura Condensed"/>
                <a:cs typeface="Futura Condensed"/>
              </a:rPr>
              <a:t> a los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alumnos</a:t>
            </a:r>
            <a:r>
              <a:rPr lang="en-US" sz="1200" spc="-20" dirty="0" smtClean="0">
                <a:latin typeface="Futura Condensed"/>
                <a:cs typeface="Futura Condensed"/>
              </a:rPr>
              <a:t> a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que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revisen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sus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trabajos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anteriores</a:t>
            </a:r>
            <a:r>
              <a:rPr lang="en-US" sz="1200" spc="-20" dirty="0" smtClean="0">
                <a:latin typeface="Futura Condensed"/>
                <a:cs typeface="Futura Condensed"/>
              </a:rPr>
              <a:t> y a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que</a:t>
            </a:r>
            <a:r>
              <a:rPr lang="en-US" sz="1200" spc="-20" dirty="0" smtClean="0">
                <a:latin typeface="Futura Condensed"/>
                <a:cs typeface="Futura Condensed"/>
              </a:rPr>
              <a:t> auto-</a:t>
            </a:r>
            <a:r>
              <a:rPr lang="en-US" sz="1200" spc="-20" dirty="0" err="1" smtClean="0">
                <a:latin typeface="Futura Condensed"/>
                <a:cs typeface="Futura Condensed"/>
              </a:rPr>
              <a:t>evalúen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sus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objetivos</a:t>
            </a:r>
            <a:r>
              <a:rPr lang="en-US" sz="1200" spc="-20" dirty="0" smtClean="0">
                <a:latin typeface="Futura Condensed"/>
                <a:cs typeface="Futura Condensed"/>
              </a:rPr>
              <a:t> de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aprendizaje</a:t>
            </a:r>
            <a:r>
              <a:rPr lang="en-US" sz="1200" spc="-20" dirty="0" smtClean="0">
                <a:latin typeface="Futura Condensed"/>
                <a:cs typeface="Futura Condensed"/>
              </a:rPr>
              <a:t> con la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Sabes</a:t>
            </a:r>
            <a:r>
              <a:rPr lang="en-US" sz="1200" spc="-20" dirty="0" smtClean="0">
                <a:latin typeface="Futura Condensed"/>
                <a:cs typeface="Futura Condensed"/>
              </a:rPr>
              <a:t>,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Quieres</a:t>
            </a:r>
            <a:r>
              <a:rPr lang="en-US" sz="1200" spc="-20" dirty="0" smtClean="0">
                <a:latin typeface="Futura Condensed"/>
                <a:cs typeface="Futura Condensed"/>
              </a:rPr>
              <a:t>,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Aprendes</a:t>
            </a:r>
            <a:r>
              <a:rPr lang="en-US" sz="1200" spc="-20" dirty="0" smtClean="0">
                <a:latin typeface="Futura Condensed"/>
                <a:cs typeface="Futura Condensed"/>
              </a:rPr>
              <a:t>.</a:t>
            </a:r>
          </a:p>
          <a:p>
            <a:pPr algn="just"/>
            <a:endParaRPr lang="en-US" sz="1200" spc="-20" dirty="0">
              <a:latin typeface="Futura Condensed"/>
              <a:cs typeface="Futura Condensed"/>
            </a:endParaRPr>
          </a:p>
          <a:p>
            <a:pPr algn="just"/>
            <a:r>
              <a:rPr lang="en-US" sz="1200" spc="-20" dirty="0" smtClean="0">
                <a:latin typeface="Futura Condensed"/>
                <a:cs typeface="Futura Condensed"/>
              </a:rPr>
              <a:t>A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partir</a:t>
            </a:r>
            <a:r>
              <a:rPr lang="en-US" sz="1200" spc="-20" dirty="0" smtClean="0">
                <a:latin typeface="Futura Condensed"/>
                <a:cs typeface="Futura Condensed"/>
              </a:rPr>
              <a:t> de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ahí</a:t>
            </a:r>
            <a:r>
              <a:rPr lang="en-US" sz="1200" spc="-20" dirty="0" smtClean="0">
                <a:latin typeface="Futura Condensed"/>
                <a:cs typeface="Futura Condensed"/>
              </a:rPr>
              <a:t>, anima a los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spc="-20" dirty="0" smtClean="0">
                <a:latin typeface="Futura Condensed"/>
                <a:cs typeface="Futura Condensed"/>
              </a:rPr>
              <a:t> a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que</a:t>
            </a:r>
            <a:r>
              <a:rPr lang="en-US" sz="1200" spc="-20" dirty="0" smtClean="0">
                <a:latin typeface="Futura Condensed"/>
                <a:cs typeface="Futura Condensed"/>
              </a:rPr>
              <a:t> se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adentren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aún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más</a:t>
            </a:r>
            <a:r>
              <a:rPr lang="en-US" sz="1200" spc="-20" dirty="0" smtClean="0">
                <a:latin typeface="Futura Condensed"/>
                <a:cs typeface="Futura Condensed"/>
              </a:rPr>
              <a:t> a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fondo</a:t>
            </a:r>
            <a:r>
              <a:rPr lang="en-US" sz="1200" spc="-20" dirty="0" smtClean="0">
                <a:latin typeface="Futura Condensed"/>
                <a:cs typeface="Futura Condensed"/>
              </a:rPr>
              <a:t> en Scratch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escogiendo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las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actividades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por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las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que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quieren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continuar</a:t>
            </a:r>
            <a:r>
              <a:rPr lang="en-US" sz="1200" spc="-20" dirty="0" smtClean="0">
                <a:latin typeface="Futura Condensed"/>
                <a:cs typeface="Futura Condensed"/>
              </a:rPr>
              <a:t>.</a:t>
            </a:r>
            <a:endParaRPr lang="en-US" sz="1200" spc="-20" dirty="0">
              <a:latin typeface="Futura Condensed"/>
              <a:cs typeface="Futura Condensed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35217" y="6771302"/>
            <a:ext cx="6806429" cy="2457722"/>
            <a:chOff x="535217" y="7306475"/>
            <a:chExt cx="6806429" cy="2457722"/>
          </a:xfrm>
        </p:grpSpPr>
        <p:grpSp>
          <p:nvGrpSpPr>
            <p:cNvPr id="19" name="Group 18"/>
            <p:cNvGrpSpPr/>
            <p:nvPr/>
          </p:nvGrpSpPr>
          <p:grpSpPr>
            <a:xfrm>
              <a:off x="535217" y="7309269"/>
              <a:ext cx="5628892" cy="2454928"/>
              <a:chOff x="535217" y="6847703"/>
              <a:chExt cx="5628892" cy="2454928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535217" y="6847730"/>
                <a:ext cx="927787" cy="1839380"/>
                <a:chOff x="535217" y="6847713"/>
                <a:chExt cx="1030874" cy="2043750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535217" y="8104925"/>
                  <a:ext cx="1030874" cy="78653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smtClean="0">
                      <a:latin typeface="Futura Condensed"/>
                      <a:cs typeface="Futura Condensed"/>
                    </a:rPr>
                    <a:t>¿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Qué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sabes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? ¿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Qué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quieres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saber? ¿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Qué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has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aprendido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?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  <p:grpSp>
              <p:nvGrpSpPr>
                <p:cNvPr id="42" name="Group 41"/>
                <p:cNvGrpSpPr/>
                <p:nvPr/>
              </p:nvGrpSpPr>
              <p:grpSpPr>
                <a:xfrm>
                  <a:off x="535218" y="6847713"/>
                  <a:ext cx="1030873" cy="975086"/>
                  <a:chOff x="535218" y="6847713"/>
                  <a:chExt cx="1030873" cy="975086"/>
                </a:xfrm>
              </p:grpSpPr>
              <p:sp>
                <p:nvSpPr>
                  <p:cNvPr id="43" name="Teardrop 42"/>
                  <p:cNvSpPr/>
                  <p:nvPr/>
                </p:nvSpPr>
                <p:spPr>
                  <a:xfrm rot="8075815">
                    <a:off x="563111" y="6847712"/>
                    <a:ext cx="975086" cy="975087"/>
                  </a:xfrm>
                  <a:prstGeom prst="teardrop">
                    <a:avLst/>
                  </a:prstGeom>
                  <a:solidFill>
                    <a:srgbClr val="F7A654"/>
                  </a:solidFill>
                  <a:ln>
                    <a:noFill/>
                    <a:prstDash val="soli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7A654"/>
                      </a:solidFill>
                    </a:endParaRPr>
                  </a:p>
                </p:txBody>
              </p:sp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535218" y="7003678"/>
                    <a:ext cx="1030873" cy="718143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SABES, QUIERES, APRENDES</a:t>
                    </a:r>
                  </a:p>
                </p:txBody>
              </p:sp>
            </p:grpSp>
          </p:grpSp>
          <p:grpSp>
            <p:nvGrpSpPr>
              <p:cNvPr id="21" name="Group 20"/>
              <p:cNvGrpSpPr/>
              <p:nvPr/>
            </p:nvGrpSpPr>
            <p:grpSpPr>
              <a:xfrm>
                <a:off x="1711987" y="6847703"/>
                <a:ext cx="927786" cy="2454928"/>
                <a:chOff x="1777121" y="6847712"/>
                <a:chExt cx="1030873" cy="2727701"/>
              </a:xfrm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1777121" y="8104924"/>
                  <a:ext cx="1030873" cy="147048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Reinventa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un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proyecto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antiguo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,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vuelve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a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una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actividad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que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te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perdiste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, o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desafíate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a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aprender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algo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nuevo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.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  <p:grpSp>
              <p:nvGrpSpPr>
                <p:cNvPr id="38" name="Group 37"/>
                <p:cNvGrpSpPr/>
                <p:nvPr/>
              </p:nvGrpSpPr>
              <p:grpSpPr>
                <a:xfrm>
                  <a:off x="1777121" y="6847712"/>
                  <a:ext cx="1030873" cy="975086"/>
                  <a:chOff x="1777121" y="6847712"/>
                  <a:chExt cx="1030873" cy="975086"/>
                </a:xfrm>
              </p:grpSpPr>
              <p:sp>
                <p:nvSpPr>
                  <p:cNvPr id="39" name="Teardrop 38"/>
                  <p:cNvSpPr/>
                  <p:nvPr/>
                </p:nvSpPr>
                <p:spPr>
                  <a:xfrm rot="8075815">
                    <a:off x="1805013" y="6847711"/>
                    <a:ext cx="975086" cy="975087"/>
                  </a:xfrm>
                  <a:prstGeom prst="teardrop">
                    <a:avLst/>
                  </a:prstGeom>
                  <a:solidFill>
                    <a:srgbClr val="F7A654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1777121" y="7113942"/>
                    <a:ext cx="1030873" cy="512961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SEGUNDO ASALTO</a:t>
                    </a:r>
                  </a:p>
                </p:txBody>
              </p:sp>
            </p:grpSp>
          </p:grpSp>
          <p:grpSp>
            <p:nvGrpSpPr>
              <p:cNvPr id="22" name="Group 21"/>
              <p:cNvGrpSpPr/>
              <p:nvPr/>
            </p:nvGrpSpPr>
            <p:grpSpPr>
              <a:xfrm>
                <a:off x="2884866" y="6847711"/>
                <a:ext cx="927786" cy="1839375"/>
                <a:chOff x="3026723" y="6847714"/>
                <a:chExt cx="1030873" cy="2043751"/>
              </a:xfrm>
            </p:grpSpPr>
            <p:sp>
              <p:nvSpPr>
                <p:cNvPr id="33" name="Rectangle 32"/>
                <p:cNvSpPr/>
                <p:nvPr/>
              </p:nvSpPr>
              <p:spPr>
                <a:xfrm>
                  <a:off x="3026723" y="8104925"/>
                  <a:ext cx="1030873" cy="78654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Crear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con Scratch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puede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ir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más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allá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de lo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que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ocurre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en la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pantalla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.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  <p:grpSp>
              <p:nvGrpSpPr>
                <p:cNvPr id="34" name="Group 33"/>
                <p:cNvGrpSpPr/>
                <p:nvPr/>
              </p:nvGrpSpPr>
              <p:grpSpPr>
                <a:xfrm>
                  <a:off x="3026723" y="6847714"/>
                  <a:ext cx="1030873" cy="975086"/>
                  <a:chOff x="3026723" y="6847714"/>
                  <a:chExt cx="1030873" cy="975086"/>
                </a:xfrm>
              </p:grpSpPr>
              <p:sp>
                <p:nvSpPr>
                  <p:cNvPr id="35" name="Teardrop 34"/>
                  <p:cNvSpPr/>
                  <p:nvPr/>
                </p:nvSpPr>
                <p:spPr>
                  <a:xfrm rot="8075815">
                    <a:off x="3054616" y="6847713"/>
                    <a:ext cx="975086" cy="975087"/>
                  </a:xfrm>
                  <a:prstGeom prst="teardrop">
                    <a:avLst/>
                  </a:prstGeom>
                  <a:solidFill>
                    <a:srgbClr val="F7A654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3026723" y="7112437"/>
                    <a:ext cx="1030873" cy="512961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HARDWARE </a:t>
                    </a:r>
                    <a:r>
                      <a:rPr lang="en-US" sz="1200" dirty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Y</a:t>
                    </a:r>
                    <a:r>
                      <a:rPr lang="en-US" sz="12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 EXTENSIONES</a:t>
                    </a:r>
                  </a:p>
                </p:txBody>
              </p:sp>
            </p:grpSp>
          </p:grpSp>
          <p:grpSp>
            <p:nvGrpSpPr>
              <p:cNvPr id="23" name="Group 22"/>
              <p:cNvGrpSpPr/>
              <p:nvPr/>
            </p:nvGrpSpPr>
            <p:grpSpPr>
              <a:xfrm>
                <a:off x="5236322" y="6847709"/>
                <a:ext cx="927787" cy="1993263"/>
                <a:chOff x="5465106" y="6847713"/>
                <a:chExt cx="1030874" cy="2214738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5465106" y="8104924"/>
                  <a:ext cx="1030873" cy="95752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Diseña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una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actividad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de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aprendizaje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para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que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la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prueben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otros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.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  <p:grpSp>
              <p:nvGrpSpPr>
                <p:cNvPr id="30" name="Group 29"/>
                <p:cNvGrpSpPr/>
                <p:nvPr/>
              </p:nvGrpSpPr>
              <p:grpSpPr>
                <a:xfrm>
                  <a:off x="5465107" y="6847713"/>
                  <a:ext cx="1030873" cy="975086"/>
                  <a:chOff x="5465107" y="6847713"/>
                  <a:chExt cx="1030873" cy="975086"/>
                </a:xfrm>
              </p:grpSpPr>
              <p:sp>
                <p:nvSpPr>
                  <p:cNvPr id="31" name="Teardrop 30"/>
                  <p:cNvSpPr/>
                  <p:nvPr/>
                </p:nvSpPr>
                <p:spPr>
                  <a:xfrm rot="8075815">
                    <a:off x="5493000" y="6847712"/>
                    <a:ext cx="975086" cy="975087"/>
                  </a:xfrm>
                  <a:prstGeom prst="teardrop">
                    <a:avLst/>
                  </a:prstGeom>
                  <a:solidFill>
                    <a:srgbClr val="F7A654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5465107" y="7113936"/>
                    <a:ext cx="1030873" cy="512961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DISEÑO DE UNA ACTIVIDAD</a:t>
                    </a:r>
                  </a:p>
                </p:txBody>
              </p:sp>
            </p:grpSp>
          </p:grpSp>
          <p:grpSp>
            <p:nvGrpSpPr>
              <p:cNvPr id="24" name="Group 23"/>
              <p:cNvGrpSpPr/>
              <p:nvPr/>
            </p:nvGrpSpPr>
            <p:grpSpPr>
              <a:xfrm>
                <a:off x="4060679" y="6847720"/>
                <a:ext cx="927787" cy="1839379"/>
                <a:chOff x="4253209" y="6847713"/>
                <a:chExt cx="1030874" cy="2043752"/>
              </a:xfrm>
            </p:grpSpPr>
            <p:grpSp>
              <p:nvGrpSpPr>
                <p:cNvPr id="25" name="Group 24"/>
                <p:cNvGrpSpPr/>
                <p:nvPr/>
              </p:nvGrpSpPr>
              <p:grpSpPr>
                <a:xfrm>
                  <a:off x="4253210" y="6847713"/>
                  <a:ext cx="1030873" cy="975087"/>
                  <a:chOff x="4253210" y="6847713"/>
                  <a:chExt cx="1030873" cy="975087"/>
                </a:xfrm>
              </p:grpSpPr>
              <p:sp>
                <p:nvSpPr>
                  <p:cNvPr id="27" name="Teardrop 26"/>
                  <p:cNvSpPr/>
                  <p:nvPr/>
                </p:nvSpPr>
                <p:spPr>
                  <a:xfrm rot="8075815">
                    <a:off x="4281103" y="6847713"/>
                    <a:ext cx="975087" cy="975088"/>
                  </a:xfrm>
                  <a:prstGeom prst="teardrop">
                    <a:avLst/>
                  </a:prstGeom>
                  <a:solidFill>
                    <a:srgbClr val="F7A654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4253210" y="7112436"/>
                    <a:ext cx="1030873" cy="512961"/>
                  </a:xfrm>
                  <a:prstGeom prst="rect">
                    <a:avLst/>
                  </a:prstGeom>
                  <a:noFill/>
                  <a:ln w="6350" cmpd="sng">
                    <a:noFill/>
                    <a:prstDash val="dash"/>
                  </a:ln>
                </p:spPr>
                <p:txBody>
                  <a:bodyPr wrap="square" numCol="1" rtlCol="0">
                    <a:spAutoFit/>
                  </a:bodyPr>
                  <a:lstStyle/>
                  <a:p>
                    <a:pPr algn="ctr"/>
                    <a:r>
                      <a:rPr lang="en-US" sz="1200" dirty="0" smtClean="0">
                        <a:solidFill>
                          <a:srgbClr val="FFFFFF"/>
                        </a:solidFill>
                        <a:latin typeface="Futura Condensed"/>
                        <a:cs typeface="Futura Condensed"/>
                      </a:rPr>
                      <a:t>CONCEPTOS AVANZADOS</a:t>
                    </a:r>
                  </a:p>
                </p:txBody>
              </p:sp>
            </p:grpSp>
            <p:sp>
              <p:nvSpPr>
                <p:cNvPr id="26" name="Rectangle 25"/>
                <p:cNvSpPr/>
                <p:nvPr/>
              </p:nvSpPr>
              <p:spPr>
                <a:xfrm>
                  <a:off x="4253209" y="8104926"/>
                  <a:ext cx="1030873" cy="78653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Crea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un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proyecto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que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explore el sensor de </a:t>
                  </a:r>
                  <a:r>
                    <a:rPr lang="en-US" sz="1000" dirty="0" err="1" smtClean="0">
                      <a:latin typeface="Futura Condensed"/>
                      <a:cs typeface="Futura Condensed"/>
                    </a:rPr>
                    <a:t>vídeo</a:t>
                  </a:r>
                  <a:r>
                    <a:rPr lang="en-US" sz="1000" dirty="0" smtClean="0">
                      <a:latin typeface="Futura Condensed"/>
                      <a:cs typeface="Futura Condensed"/>
                    </a:rPr>
                    <a:t> o los clones.</a:t>
                  </a:r>
                  <a:endParaRPr lang="en-US" sz="1000" dirty="0">
                    <a:latin typeface="Futura Condensed"/>
                    <a:cs typeface="Futura Condensed"/>
                  </a:endParaRPr>
                </a:p>
              </p:txBody>
            </p:sp>
          </p:grpSp>
        </p:grpSp>
        <p:grpSp>
          <p:nvGrpSpPr>
            <p:cNvPr id="14" name="Group 13"/>
            <p:cNvGrpSpPr/>
            <p:nvPr/>
          </p:nvGrpSpPr>
          <p:grpSpPr>
            <a:xfrm>
              <a:off x="6413859" y="7306475"/>
              <a:ext cx="927787" cy="1993265"/>
              <a:chOff x="6413859" y="7333121"/>
              <a:chExt cx="927787" cy="1993265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6413859" y="8464612"/>
                <a:ext cx="927786" cy="8617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00" dirty="0" err="1" smtClean="0">
                    <a:latin typeface="Futura Condensed"/>
                    <a:cs typeface="Futura Condensed"/>
                  </a:rPr>
                  <a:t>Crea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tu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propio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programa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¡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Depúralo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!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ver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si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otros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pueden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000" dirty="0" err="1" smtClean="0">
                    <a:latin typeface="Futura Condensed"/>
                    <a:cs typeface="Futura Condensed"/>
                  </a:rPr>
                  <a:t>resolverlo</a:t>
                </a:r>
                <a:r>
                  <a:rPr lang="en-US" sz="1000" dirty="0" smtClean="0">
                    <a:latin typeface="Futura Condensed"/>
                    <a:cs typeface="Futura Condensed"/>
                  </a:rPr>
                  <a:t>.</a:t>
                </a:r>
                <a:endParaRPr lang="en-US" sz="1000" dirty="0">
                  <a:latin typeface="Futura Condensed"/>
                  <a:cs typeface="Futura Condensed"/>
                </a:endParaRPr>
              </a:p>
            </p:txBody>
          </p:sp>
          <p:sp>
            <p:nvSpPr>
              <p:cNvPr id="16" name="Teardrop 15"/>
              <p:cNvSpPr/>
              <p:nvPr/>
            </p:nvSpPr>
            <p:spPr>
              <a:xfrm rot="8075815">
                <a:off x="6438964" y="7333120"/>
                <a:ext cx="877577" cy="877579"/>
              </a:xfrm>
              <a:prstGeom prst="teardrop">
                <a:avLst/>
              </a:prstGeom>
              <a:solidFill>
                <a:srgbClr val="F7A65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413860" y="7627971"/>
                <a:ext cx="927786" cy="461665"/>
              </a:xfrm>
              <a:prstGeom prst="rect">
                <a:avLst/>
              </a:prstGeom>
              <a:noFill/>
              <a:ln w="6350" cmpd="sng">
                <a:noFill/>
                <a:prstDash val="dash"/>
              </a:ln>
            </p:spPr>
            <p:txBody>
              <a:bodyPr wrap="square" numCol="1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rgbClr val="FFFFFF"/>
                    </a:solidFill>
                    <a:latin typeface="Futura Condensed"/>
                    <a:cs typeface="Futura Condensed"/>
                  </a:rPr>
                  <a:t>MI PROPIO ¡DEPÚRALO!</a:t>
                </a:r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1876195" y="6314503"/>
            <a:ext cx="574355" cy="400386"/>
            <a:chOff x="1876195" y="6314503"/>
            <a:chExt cx="574355" cy="400386"/>
          </a:xfrm>
        </p:grpSpPr>
        <p:cxnSp>
          <p:nvCxnSpPr>
            <p:cNvPr id="136" name="Straight Connector 135"/>
            <p:cNvCxnSpPr/>
            <p:nvPr/>
          </p:nvCxnSpPr>
          <p:spPr>
            <a:xfrm flipH="1" flipV="1">
              <a:off x="2173558" y="6536857"/>
              <a:ext cx="1" cy="178032"/>
            </a:xfrm>
            <a:prstGeom prst="line">
              <a:avLst/>
            </a:prstGeom>
            <a:solidFill>
              <a:schemeClr val="accent3"/>
            </a:solidFill>
            <a:ln w="12700" cmpd="sng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7" name="Rectangle 136"/>
            <p:cNvSpPr/>
            <p:nvPr/>
          </p:nvSpPr>
          <p:spPr>
            <a:xfrm>
              <a:off x="1876195" y="6314503"/>
              <a:ext cx="574355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50" dirty="0" smtClean="0">
                  <a:latin typeface="Futura Condensed"/>
                  <a:cs typeface="Futura Condensed"/>
                </a:rPr>
                <a:t>SESIÓN 2</a:t>
              </a:r>
              <a:endParaRPr lang="en-US" sz="1050" dirty="0"/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708717" y="6313615"/>
            <a:ext cx="574355" cy="404990"/>
            <a:chOff x="708717" y="6313615"/>
            <a:chExt cx="574355" cy="404990"/>
          </a:xfrm>
        </p:grpSpPr>
        <p:cxnSp>
          <p:nvCxnSpPr>
            <p:cNvPr id="138" name="Straight Connector 137"/>
            <p:cNvCxnSpPr/>
            <p:nvPr/>
          </p:nvCxnSpPr>
          <p:spPr>
            <a:xfrm flipH="1" flipV="1">
              <a:off x="992120" y="6536857"/>
              <a:ext cx="3775" cy="181748"/>
            </a:xfrm>
            <a:prstGeom prst="line">
              <a:avLst/>
            </a:prstGeom>
            <a:solidFill>
              <a:schemeClr val="accent3"/>
            </a:solidFill>
            <a:ln w="12700" cmpd="sng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9" name="Rectangle 138"/>
            <p:cNvSpPr/>
            <p:nvPr/>
          </p:nvSpPr>
          <p:spPr>
            <a:xfrm>
              <a:off x="708717" y="6313615"/>
              <a:ext cx="574355" cy="25391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1050" dirty="0" smtClean="0">
                  <a:latin typeface="Futura Condensed"/>
                  <a:cs typeface="Futura Condensed"/>
                </a:rPr>
                <a:t>SESIÓN </a:t>
              </a:r>
              <a:r>
                <a:rPr lang="en-US" sz="1050" dirty="0">
                  <a:latin typeface="Futura Condensed"/>
                  <a:cs typeface="Futura Condensed"/>
                </a:rPr>
                <a:t>1</a:t>
              </a:r>
              <a:endParaRPr lang="en-US" sz="105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319022" y="6315572"/>
            <a:ext cx="1173823" cy="400902"/>
            <a:chOff x="3319022" y="6315572"/>
            <a:chExt cx="1173823" cy="400902"/>
          </a:xfrm>
        </p:grpSpPr>
        <p:cxnSp>
          <p:nvCxnSpPr>
            <p:cNvPr id="140" name="Straight Connector 139"/>
            <p:cNvCxnSpPr/>
            <p:nvPr/>
          </p:nvCxnSpPr>
          <p:spPr>
            <a:xfrm flipH="1" flipV="1">
              <a:off x="3322797" y="6441239"/>
              <a:ext cx="1" cy="275235"/>
            </a:xfrm>
            <a:prstGeom prst="line">
              <a:avLst/>
            </a:prstGeom>
            <a:solidFill>
              <a:srgbClr val="AA28BA"/>
            </a:solidFill>
            <a:ln w="12700" cmpd="sng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 flipH="1" flipV="1">
              <a:off x="4489070" y="6433842"/>
              <a:ext cx="3775" cy="281047"/>
            </a:xfrm>
            <a:prstGeom prst="line">
              <a:avLst/>
            </a:prstGeom>
            <a:solidFill>
              <a:srgbClr val="AA28BA"/>
            </a:solidFill>
            <a:ln w="12700" cmpd="sng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3319022" y="6441239"/>
              <a:ext cx="1170048" cy="0"/>
            </a:xfrm>
            <a:prstGeom prst="line">
              <a:avLst/>
            </a:prstGeom>
            <a:solidFill>
              <a:srgbClr val="AA28BA"/>
            </a:solidFill>
            <a:ln w="12700" cmpd="sng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3" name="Rectangle 142"/>
            <p:cNvSpPr/>
            <p:nvPr/>
          </p:nvSpPr>
          <p:spPr>
            <a:xfrm>
              <a:off x="3613842" y="6315572"/>
              <a:ext cx="574355" cy="253916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sz="1050" dirty="0" smtClean="0">
                  <a:latin typeface="Futura Condensed"/>
                  <a:cs typeface="Futura Condensed"/>
                </a:rPr>
                <a:t>SESIÓN </a:t>
              </a:r>
              <a:r>
                <a:rPr lang="en-US" sz="1050" dirty="0">
                  <a:latin typeface="Futura Condensed"/>
                  <a:cs typeface="Futura Condensed"/>
                </a:rPr>
                <a:t>3</a:t>
              </a:r>
              <a:endParaRPr lang="en-US" sz="1050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407434" y="6313615"/>
            <a:ext cx="1761270" cy="404990"/>
            <a:chOff x="5407434" y="6313615"/>
            <a:chExt cx="1761270" cy="404990"/>
          </a:xfrm>
        </p:grpSpPr>
        <p:cxnSp>
          <p:nvCxnSpPr>
            <p:cNvPr id="144" name="Straight Connector 143"/>
            <p:cNvCxnSpPr/>
            <p:nvPr/>
          </p:nvCxnSpPr>
          <p:spPr>
            <a:xfrm flipH="1" flipV="1">
              <a:off x="6877752" y="6536857"/>
              <a:ext cx="3775" cy="181748"/>
            </a:xfrm>
            <a:prstGeom prst="line">
              <a:avLst/>
            </a:prstGeom>
            <a:solidFill>
              <a:schemeClr val="accent3"/>
            </a:solidFill>
            <a:ln w="12700" cmpd="sng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5" name="Rectangle 144"/>
            <p:cNvSpPr/>
            <p:nvPr/>
          </p:nvSpPr>
          <p:spPr>
            <a:xfrm>
              <a:off x="6594349" y="6313615"/>
              <a:ext cx="574355" cy="25391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1050" dirty="0" smtClean="0">
                  <a:latin typeface="Futura Condensed"/>
                  <a:cs typeface="Futura Condensed"/>
                </a:rPr>
                <a:t>SESIÓN </a:t>
              </a:r>
              <a:r>
                <a:rPr lang="en-US" sz="1050" dirty="0">
                  <a:latin typeface="Futura Condensed"/>
                  <a:cs typeface="Futura Condensed"/>
                </a:rPr>
                <a:t>5</a:t>
              </a:r>
              <a:endParaRPr lang="en-US" sz="1050" dirty="0"/>
            </a:p>
          </p:txBody>
        </p:sp>
        <p:cxnSp>
          <p:nvCxnSpPr>
            <p:cNvPr id="146" name="Straight Connector 145"/>
            <p:cNvCxnSpPr/>
            <p:nvPr/>
          </p:nvCxnSpPr>
          <p:spPr>
            <a:xfrm flipH="1" flipV="1">
              <a:off x="5704674" y="6540572"/>
              <a:ext cx="1" cy="178033"/>
            </a:xfrm>
            <a:prstGeom prst="line">
              <a:avLst/>
            </a:prstGeom>
            <a:solidFill>
              <a:schemeClr val="accent3"/>
            </a:solidFill>
            <a:ln w="12700" cmpd="sng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7" name="Rectangle 146"/>
            <p:cNvSpPr/>
            <p:nvPr/>
          </p:nvSpPr>
          <p:spPr>
            <a:xfrm>
              <a:off x="5407434" y="6313615"/>
              <a:ext cx="582211" cy="25391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1050" dirty="0" smtClean="0">
                  <a:latin typeface="Futura Condensed"/>
                  <a:cs typeface="Futura Condensed"/>
                </a:rPr>
                <a:t>SESIÓN 4</a:t>
              </a:r>
              <a:endParaRPr lang="en-US" sz="1050" dirty="0"/>
            </a:p>
          </p:txBody>
        </p:sp>
      </p:grpSp>
      <p:pic>
        <p:nvPicPr>
          <p:cNvPr id="60" name="Picture 59" descr="Screen Shot 2014-07-30 at 7.34.05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0"/>
          <a:stretch/>
        </p:blipFill>
        <p:spPr>
          <a:xfrm>
            <a:off x="467805" y="1704630"/>
            <a:ext cx="3314123" cy="2489087"/>
          </a:xfrm>
          <a:prstGeom prst="rect">
            <a:avLst/>
          </a:prstGeom>
        </p:spPr>
      </p:pic>
      <p:sp>
        <p:nvSpPr>
          <p:cNvPr id="58" name="Slide Number Placeholder 2"/>
          <p:cNvSpPr txBox="1">
            <a:spLocks/>
          </p:cNvSpPr>
          <p:nvPr/>
        </p:nvSpPr>
        <p:spPr>
          <a:xfrm>
            <a:off x="3887162" y="9517906"/>
            <a:ext cx="3744764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Futura Condensed"/>
                <a:ea typeface="+mn-ea"/>
                <a:cs typeface="Futura Condensed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91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-1" y="668431"/>
            <a:ext cx="7582143" cy="479582"/>
            <a:chOff x="-1" y="668431"/>
            <a:chExt cx="7582143" cy="479582"/>
          </a:xfrm>
        </p:grpSpPr>
        <p:sp>
          <p:nvSpPr>
            <p:cNvPr id="64" name="Rectangle 13"/>
            <p:cNvSpPr/>
            <p:nvPr/>
          </p:nvSpPr>
          <p:spPr>
            <a:xfrm>
              <a:off x="-1" y="668431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832651" y="668431"/>
              <a:ext cx="3501795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ELIGE TU PROPIA AVENTURA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-1" y="5256957"/>
            <a:ext cx="7582143" cy="479582"/>
            <a:chOff x="-1" y="5256957"/>
            <a:chExt cx="7582143" cy="479582"/>
          </a:xfrm>
        </p:grpSpPr>
        <p:sp>
          <p:nvSpPr>
            <p:cNvPr id="67" name="Rectangle 13"/>
            <p:cNvSpPr/>
            <p:nvPr/>
          </p:nvSpPr>
          <p:spPr>
            <a:xfrm>
              <a:off x="-1" y="5256957"/>
              <a:ext cx="7582143" cy="479582"/>
            </a:xfrm>
            <a:custGeom>
              <a:avLst/>
              <a:gdLst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517041 w 7517041"/>
                <a:gd name="connsiteY2" fmla="*/ 479582 h 479582"/>
                <a:gd name="connsiteX3" fmla="*/ 0 w 7517041"/>
                <a:gd name="connsiteY3" fmla="*/ 479582 h 479582"/>
                <a:gd name="connsiteX4" fmla="*/ 0 w 7517041"/>
                <a:gd name="connsiteY4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41"/>
                <a:gd name="connsiteY0" fmla="*/ 0 h 479582"/>
                <a:gd name="connsiteX1" fmla="*/ 7517041 w 7517041"/>
                <a:gd name="connsiteY1" fmla="*/ 0 h 479582"/>
                <a:gd name="connsiteX2" fmla="*/ 7274999 w 7517041"/>
                <a:gd name="connsiteY2" fmla="*/ 239230 h 479582"/>
                <a:gd name="connsiteX3" fmla="*/ 7517041 w 7517041"/>
                <a:gd name="connsiteY3" fmla="*/ 479582 h 479582"/>
                <a:gd name="connsiteX4" fmla="*/ 0 w 7517041"/>
                <a:gd name="connsiteY4" fmla="*/ 479582 h 479582"/>
                <a:gd name="connsiteX5" fmla="*/ 0 w 7517041"/>
                <a:gd name="connsiteY5" fmla="*/ 0 h 479582"/>
                <a:gd name="connsiteX0" fmla="*/ 0 w 7517066"/>
                <a:gd name="connsiteY0" fmla="*/ 0 h 479582"/>
                <a:gd name="connsiteX1" fmla="*/ 7517041 w 7517066"/>
                <a:gd name="connsiteY1" fmla="*/ 0 h 479582"/>
                <a:gd name="connsiteX2" fmla="*/ 7274999 w 7517066"/>
                <a:gd name="connsiteY2" fmla="*/ 239230 h 479582"/>
                <a:gd name="connsiteX3" fmla="*/ 7517041 w 7517066"/>
                <a:gd name="connsiteY3" fmla="*/ 479582 h 479582"/>
                <a:gd name="connsiteX4" fmla="*/ 0 w 7517066"/>
                <a:gd name="connsiteY4" fmla="*/ 479582 h 479582"/>
                <a:gd name="connsiteX5" fmla="*/ 0 w 7517066"/>
                <a:gd name="connsiteY5" fmla="*/ 0 h 479582"/>
                <a:gd name="connsiteX0" fmla="*/ 0 w 7517114"/>
                <a:gd name="connsiteY0" fmla="*/ 0 h 479582"/>
                <a:gd name="connsiteX1" fmla="*/ 7517041 w 7517114"/>
                <a:gd name="connsiteY1" fmla="*/ 0 h 479582"/>
                <a:gd name="connsiteX2" fmla="*/ 7274999 w 7517114"/>
                <a:gd name="connsiteY2" fmla="*/ 239230 h 479582"/>
                <a:gd name="connsiteX3" fmla="*/ 7517041 w 7517114"/>
                <a:gd name="connsiteY3" fmla="*/ 479582 h 479582"/>
                <a:gd name="connsiteX4" fmla="*/ 0 w 7517114"/>
                <a:gd name="connsiteY4" fmla="*/ 479582 h 479582"/>
                <a:gd name="connsiteX5" fmla="*/ 0 w 7517114"/>
                <a:gd name="connsiteY5" fmla="*/ 0 h 47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7114" h="479582">
                  <a:moveTo>
                    <a:pt x="0" y="0"/>
                  </a:moveTo>
                  <a:lnTo>
                    <a:pt x="7517041" y="0"/>
                  </a:lnTo>
                  <a:cubicBezTo>
                    <a:pt x="7519969" y="6718"/>
                    <a:pt x="7268896" y="232512"/>
                    <a:pt x="7274999" y="239230"/>
                  </a:cubicBezTo>
                  <a:cubicBezTo>
                    <a:pt x="7266780" y="236797"/>
                    <a:pt x="7522085" y="478840"/>
                    <a:pt x="7517041" y="479582"/>
                  </a:cubicBezTo>
                  <a:lnTo>
                    <a:pt x="0" y="4795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223496" y="5256957"/>
              <a:ext cx="2110950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POSIBLE RUTA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132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57995" y="2830659"/>
            <a:ext cx="3324338" cy="4283595"/>
            <a:chOff x="422410" y="2830659"/>
            <a:chExt cx="3324338" cy="4283595"/>
          </a:xfrm>
        </p:grpSpPr>
        <p:sp>
          <p:nvSpPr>
            <p:cNvPr id="14" name="TextBox 13"/>
            <p:cNvSpPr txBox="1"/>
            <p:nvPr/>
          </p:nvSpPr>
          <p:spPr>
            <a:xfrm>
              <a:off x="515544" y="3328603"/>
              <a:ext cx="3231204" cy="378565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smtClean="0">
                  <a:latin typeface="Futura Condensed"/>
                  <a:cs typeface="Futura Condensed"/>
                </a:rPr>
                <a:t>En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aprendizaje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auto-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dirigida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los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estudiantes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reflexionarán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conocimientos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actuales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construirán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nuevos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aprendizajes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basados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intereses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Puedes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distribuir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Sabes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Quieres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Aprendes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.</a:t>
              </a:r>
            </a:p>
            <a:p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Pide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reflexionen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lo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ya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saben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lo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siguiente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quieren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aprender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acerca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Scratch y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informática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creativa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Guía</a:t>
              </a:r>
              <a:r>
                <a:rPr lang="en-US" sz="1200" dirty="0" smtClean="0">
                  <a:latin typeface="Futura Condensed"/>
                  <a:cs typeface="Futura Condensed"/>
                </a:rPr>
                <a:t>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respondan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dos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primeras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diarios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diseño</a:t>
              </a:r>
              <a:r>
                <a:rPr lang="en-US" sz="1200" dirty="0" smtClean="0">
                  <a:latin typeface="Futura Condensed"/>
                  <a:cs typeface="Futura Condensed"/>
                </a:rPr>
                <a:t> o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plantilla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ficha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Sabes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Quieres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Aprendes</a:t>
              </a:r>
              <a:r>
                <a:rPr lang="en-US" sz="1200" dirty="0" smtClean="0">
                  <a:latin typeface="Futura Condensed"/>
                  <a:cs typeface="Futura Condensed"/>
                </a:rPr>
                <a:t>.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continuación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deja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decidan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objetivos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aprendizaje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partiendo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</a:t>
              </a:r>
              <a:r>
                <a:rPr lang="en-US" sz="1200" dirty="0" smtClean="0">
                  <a:latin typeface="Futura Condensed"/>
                  <a:cs typeface="Futura Condensed"/>
                </a:rPr>
                <a:t> “¿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quieres</a:t>
              </a:r>
              <a:r>
                <a:rPr lang="en-US" sz="1200" dirty="0" smtClean="0">
                  <a:latin typeface="Futura Condensed"/>
                  <a:cs typeface="Futura Condensed"/>
                </a:rPr>
                <a:t> saber?”.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último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haz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respondan</a:t>
              </a:r>
              <a:r>
                <a:rPr lang="en-US" sz="1200" dirty="0" smtClean="0">
                  <a:latin typeface="Futura Condensed"/>
                  <a:cs typeface="Futura Condensed"/>
                </a:rPr>
                <a:t> la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tercera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cuarta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</a:p>
            <a:p>
              <a:pPr marL="171450" indent="-171450">
                <a:buFont typeface="Wingdings" charset="2"/>
                <a:buChar char="q"/>
              </a:pPr>
              <a:endParaRPr lang="en-US" sz="600" dirty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smtClean="0">
                  <a:latin typeface="Futura Condensed"/>
                  <a:cs typeface="Futura Condensed"/>
                </a:rPr>
                <a:t>Anima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a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compartir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objetivos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aprendizaje</a:t>
              </a:r>
              <a:r>
                <a:rPr lang="en-US" sz="1200" dirty="0" smtClean="0">
                  <a:latin typeface="Futura Condensed"/>
                  <a:cs typeface="Futura Condensed"/>
                </a:rPr>
                <a:t> con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compañeros</a:t>
              </a:r>
              <a:r>
                <a:rPr lang="en-US" sz="1200" dirty="0" smtClean="0">
                  <a:latin typeface="Futura Condensed"/>
                  <a:cs typeface="Futura Condensed"/>
                </a:rPr>
                <a:t>.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Recomendamos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entrevistas</a:t>
              </a:r>
              <a:r>
                <a:rPr lang="en-US" sz="1200" dirty="0" smtClean="0">
                  <a:latin typeface="Futura Condensed"/>
                  <a:cs typeface="Futura Condensed"/>
                </a:rPr>
                <a:t> entre pares: divide a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parejas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haz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se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entrevisten</a:t>
              </a:r>
              <a:r>
                <a:rPr lang="en-US" sz="1200" dirty="0" smtClean="0">
                  <a:latin typeface="Futura Condensed"/>
                  <a:cs typeface="Futura Condensed"/>
                </a:rPr>
                <a:t> el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uno</a:t>
              </a:r>
              <a:r>
                <a:rPr lang="en-US" sz="1200" dirty="0" smtClean="0">
                  <a:latin typeface="Futura Condensed"/>
                  <a:cs typeface="Futura Condensed"/>
                </a:rPr>
                <a:t> al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turnos</a:t>
              </a:r>
              <a:r>
                <a:rPr lang="en-US" sz="120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preguntando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sobre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su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proceso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reflexión</a:t>
              </a:r>
              <a:r>
                <a:rPr lang="en-US" sz="1200" dirty="0" smtClean="0">
                  <a:latin typeface="Futura Condensed"/>
                  <a:cs typeface="Futura Condensed"/>
                </a:rPr>
                <a:t>, auto-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evaluación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 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investigación</a:t>
              </a:r>
              <a:r>
                <a:rPr lang="en-US" sz="1200" dirty="0" smtClean="0">
                  <a:latin typeface="Futura Condensed"/>
                  <a:cs typeface="Futura Condensed"/>
                </a:rPr>
                <a:t>.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2410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15544" y="3163625"/>
              <a:ext cx="3231204" cy="8380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4214625" y="795405"/>
            <a:ext cx="2999848" cy="1600438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Reflexionarán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dirty="0" smtClean="0">
                <a:latin typeface="Futura Condensed"/>
                <a:cs typeface="Futura Condensed"/>
              </a:rPr>
              <a:t> y </a:t>
            </a:r>
            <a:r>
              <a:rPr lang="en-US" sz="1200" dirty="0" err="1" smtClean="0">
                <a:latin typeface="Futura Condensed"/>
                <a:cs typeface="Futura Condensed"/>
              </a:rPr>
              <a:t>experiencias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anteriores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smtClean="0">
                <a:latin typeface="Futura Condensed"/>
                <a:cs typeface="Futura Condensed"/>
              </a:rPr>
              <a:t>Auto-</a:t>
            </a:r>
            <a:r>
              <a:rPr lang="en-US" sz="1200" dirty="0" err="1" smtClean="0">
                <a:latin typeface="Futura Condensed"/>
                <a:cs typeface="Futura Condensed"/>
              </a:rPr>
              <a:t>evaluarán</a:t>
            </a:r>
            <a:r>
              <a:rPr lang="en-US" sz="1200" dirty="0" smtClean="0">
                <a:latin typeface="Futura Condensed"/>
                <a:cs typeface="Futura Condensed"/>
              </a:rPr>
              <a:t> lo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saben</a:t>
            </a:r>
            <a:r>
              <a:rPr lang="en-US" sz="1200" dirty="0" smtClean="0">
                <a:latin typeface="Futura Condensed"/>
                <a:cs typeface="Futura Condensed"/>
              </a:rPr>
              <a:t> y lo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quieren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aprender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Perseguirán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intereses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aprendizajes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personales</a:t>
            </a:r>
            <a:r>
              <a:rPr lang="en-US" sz="1200" dirty="0" smtClean="0">
                <a:latin typeface="Futura Condensed"/>
                <a:cs typeface="Futura Condensed"/>
              </a:rPr>
              <a:t> en un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investigación</a:t>
            </a:r>
            <a:r>
              <a:rPr lang="en-US" sz="1200" dirty="0" smtClean="0">
                <a:latin typeface="Futura Condensed"/>
                <a:cs typeface="Futura Condensed"/>
              </a:rPr>
              <a:t> auto-</a:t>
            </a:r>
            <a:r>
              <a:rPr lang="en-US" sz="1200" dirty="0" err="1" smtClean="0">
                <a:latin typeface="Futura Condensed"/>
                <a:cs typeface="Futura Condensed"/>
              </a:rPr>
              <a:t>dirigida</a:t>
            </a:r>
            <a:r>
              <a:rPr lang="en-US" sz="1200" dirty="0">
                <a:latin typeface="Futura Condensed"/>
                <a:cs typeface="Futura Condensed"/>
              </a:rPr>
              <a:t>.</a:t>
            </a:r>
            <a:endParaRPr lang="en-US" sz="1200" dirty="0" smtClean="0"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007796" y="2830659"/>
            <a:ext cx="3307404" cy="1882939"/>
            <a:chOff x="4007796" y="2830659"/>
            <a:chExt cx="3307404" cy="1882939"/>
          </a:xfrm>
        </p:grpSpPr>
        <p:sp>
          <p:nvSpPr>
            <p:cNvPr id="18" name="TextBox 17"/>
            <p:cNvSpPr txBox="1"/>
            <p:nvPr/>
          </p:nvSpPr>
          <p:spPr>
            <a:xfrm>
              <a:off x="4104914" y="3328603"/>
              <a:ext cx="3117152" cy="138499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spc="-20" dirty="0" err="1" smtClean="0">
                  <a:latin typeface="Futura Condensed"/>
                  <a:cs typeface="Futura Condensed"/>
                </a:rPr>
                <a:t>Plantilla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Sabes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Quieres</a:t>
              </a:r>
              <a:r>
                <a:rPr lang="en-US" sz="1200" spc="-20" dirty="0" smtClean="0">
                  <a:latin typeface="Futura Condensed"/>
                  <a:cs typeface="Futura Condensed"/>
                </a:rPr>
                <a:t>, </a:t>
              </a:r>
              <a:r>
                <a:rPr lang="en-US" sz="1200" spc="-20" dirty="0" err="1" smtClean="0">
                  <a:latin typeface="Futura Condensed"/>
                  <a:cs typeface="Futura Condensed"/>
                </a:rPr>
                <a:t>Aprendes</a:t>
              </a:r>
              <a:endParaRPr lang="en-US" sz="1200" dirty="0" smtClean="0">
                <a:latin typeface="Futura Condensed"/>
                <a:cs typeface="Futura Condensed"/>
              </a:endParaRP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>
                  <a:latin typeface="Futura Condensed"/>
                  <a:cs typeface="Futura Condensed"/>
                </a:rPr>
                <a:t>Scratch </a:t>
              </a:r>
              <a:r>
                <a:rPr lang="en-US" sz="1200" dirty="0" smtClean="0">
                  <a:latin typeface="Futura Condensed"/>
                  <a:cs typeface="Futura Condensed"/>
                </a:rPr>
                <a:t>Wiki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http://wiki.scratch.mit.edu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Foros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debate de Scratch 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://scratch.mit.edu/</a:t>
              </a:r>
              <a:r>
                <a:rPr lang="en-US" sz="1200" dirty="0" smtClean="0">
                  <a:latin typeface="Futura Condensed"/>
                  <a:cs typeface="Futura Condensed"/>
                </a:rPr>
                <a:t>discuss</a:t>
              </a:r>
            </a:p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Preguntas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frecuentes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Scratch</a:t>
              </a:r>
              <a:br>
                <a:rPr lang="en-US" sz="1200" dirty="0" smtClean="0">
                  <a:latin typeface="Futura Condensed"/>
                  <a:cs typeface="Futura Condensed"/>
                </a:rPr>
              </a:br>
              <a:r>
                <a:rPr lang="en-US" sz="1200" dirty="0" smtClean="0">
                  <a:latin typeface="Futura Condensed"/>
                  <a:cs typeface="Futura Condensed"/>
                </a:rPr>
                <a:t>http</a:t>
              </a:r>
              <a:r>
                <a:rPr lang="en-US" sz="1200" dirty="0">
                  <a:latin typeface="Futura Condensed"/>
                  <a:cs typeface="Futura Condensed"/>
                </a:rPr>
                <a:t>://</a:t>
              </a:r>
              <a:r>
                <a:rPr lang="en-US" sz="1200" dirty="0" err="1">
                  <a:latin typeface="Futura Condensed"/>
                  <a:cs typeface="Futura Condensed"/>
                </a:rPr>
                <a:t>scratch.mit.edu</a:t>
              </a:r>
              <a:r>
                <a:rPr lang="en-US" sz="1200" dirty="0">
                  <a:latin typeface="Futura Condensed"/>
                  <a:cs typeface="Futura Condensed"/>
                </a:rPr>
                <a:t>/help/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faq</a:t>
              </a:r>
              <a:endParaRPr lang="en-US" sz="1200" dirty="0" smtClean="0">
                <a:latin typeface="Futura Condensed"/>
                <a:cs typeface="Futura Condense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07796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104914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4007796" y="4830879"/>
            <a:ext cx="3307404" cy="1511490"/>
            <a:chOff x="3992282" y="2832776"/>
            <a:chExt cx="3307404" cy="1511490"/>
          </a:xfrm>
        </p:grpSpPr>
        <p:sp>
          <p:nvSpPr>
            <p:cNvPr id="84" name="TextBox 83"/>
            <p:cNvSpPr txBox="1"/>
            <p:nvPr/>
          </p:nvSpPr>
          <p:spPr>
            <a:xfrm>
              <a:off x="4089400" y="3328603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sabes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quieres</a:t>
              </a:r>
              <a:r>
                <a:rPr lang="en-US" sz="1200" dirty="0" smtClean="0">
                  <a:latin typeface="Futura Condensed"/>
                  <a:cs typeface="Futura Condensed"/>
                </a:rPr>
                <a:t> saber?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aprendido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estrategias</a:t>
              </a:r>
              <a:r>
                <a:rPr lang="en-US" sz="1200" dirty="0" smtClean="0">
                  <a:latin typeface="Futura Condensed"/>
                  <a:cs typeface="Futura Condensed"/>
                </a:rPr>
                <a:t>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usado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para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investigar</a:t>
              </a:r>
              <a:r>
                <a:rPr lang="en-US" sz="1200" dirty="0" smtClean="0">
                  <a:latin typeface="Futura Condensed"/>
                  <a:cs typeface="Futura Condensed"/>
                </a:rPr>
                <a:t> lo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saber?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4007796" y="6467423"/>
            <a:ext cx="3307404" cy="1142158"/>
            <a:chOff x="3992282" y="2832776"/>
            <a:chExt cx="3307404" cy="1142158"/>
          </a:xfrm>
        </p:grpSpPr>
        <p:sp>
          <p:nvSpPr>
            <p:cNvPr id="88" name="TextBox 87"/>
            <p:cNvSpPr txBox="1"/>
            <p:nvPr/>
          </p:nvSpPr>
          <p:spPr>
            <a:xfrm>
              <a:off x="4089400" y="3328603"/>
              <a:ext cx="3117152" cy="646331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capaces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aprender</a:t>
              </a:r>
              <a:r>
                <a:rPr lang="en-US" sz="1200" dirty="0" smtClean="0">
                  <a:latin typeface="Futura Condensed"/>
                  <a:cs typeface="Futura Condensed"/>
                </a:rPr>
                <a:t> lo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querían</a:t>
              </a:r>
              <a:r>
                <a:rPr lang="en-US" sz="1200" dirty="0" smtClean="0">
                  <a:latin typeface="Futura Condensed"/>
                  <a:cs typeface="Futura Condensed"/>
                </a:rPr>
                <a:t> saber?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estrategias</a:t>
              </a:r>
              <a:r>
                <a:rPr lang="en-US" sz="1200" dirty="0" smtClean="0">
                  <a:latin typeface="Futura Condensed"/>
                  <a:cs typeface="Futura Condensed"/>
                </a:rPr>
                <a:t> y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recursos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utilizado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0" name="Straight Connector 8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>
            <a:off x="1300826" y="647673"/>
            <a:ext cx="23192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Futura Condensed"/>
                <a:cs typeface="Futura Condensed"/>
              </a:rPr>
              <a:t>SABES, QUIERES, APRENDES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527923" y="169447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30–45 MINUTOS</a:t>
            </a:r>
          </a:p>
        </p:txBody>
      </p:sp>
      <p:pic>
        <p:nvPicPr>
          <p:cNvPr id="54" name="Picture 53" descr="30m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475" y="1752620"/>
            <a:ext cx="329184" cy="329184"/>
          </a:xfrm>
          <a:prstGeom prst="rect">
            <a:avLst/>
          </a:prstGeom>
        </p:spPr>
      </p:pic>
      <p:grpSp>
        <p:nvGrpSpPr>
          <p:cNvPr id="76" name="Group 75"/>
          <p:cNvGrpSpPr/>
          <p:nvPr/>
        </p:nvGrpSpPr>
        <p:grpSpPr>
          <a:xfrm>
            <a:off x="3661944" y="794340"/>
            <a:ext cx="442062" cy="1123360"/>
            <a:chOff x="2853673" y="794340"/>
            <a:chExt cx="442062" cy="1123360"/>
          </a:xfrm>
        </p:grpSpPr>
        <p:cxnSp>
          <p:nvCxnSpPr>
            <p:cNvPr id="77" name="Straight Connector 76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82" name="TextBox 81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91" name="Straight Connector 90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93" name="Straight Connector 92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95" name="TextBox 94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97" name="Straight Connector 96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3" name="TextBox 102"/>
          <p:cNvSpPr txBox="1"/>
          <p:nvPr/>
        </p:nvSpPr>
        <p:spPr>
          <a:xfrm>
            <a:off x="551129" y="8142739"/>
            <a:ext cx="3231204" cy="101566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Ayuda</a:t>
            </a:r>
            <a:r>
              <a:rPr lang="en-US" sz="1200" dirty="0" smtClean="0">
                <a:latin typeface="Futura Condensed"/>
                <a:cs typeface="Futura Condensed"/>
              </a:rPr>
              <a:t> a los </a:t>
            </a:r>
            <a:r>
              <a:rPr lang="en-US" sz="1200" dirty="0" err="1" smtClean="0">
                <a:latin typeface="Futura Condensed"/>
                <a:cs typeface="Futura Condensed"/>
              </a:rPr>
              <a:t>alumnos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encontrar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otros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recursos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investiguen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por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cuenta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como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consultar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otro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compañero</a:t>
            </a:r>
            <a:r>
              <a:rPr lang="en-US" sz="1200" dirty="0" smtClean="0">
                <a:latin typeface="Futura Condensed"/>
                <a:cs typeface="Futura Condensed"/>
              </a:rPr>
              <a:t>, </a:t>
            </a:r>
            <a:r>
              <a:rPr lang="en-US" sz="1200" dirty="0" err="1" smtClean="0">
                <a:latin typeface="Futura Condensed"/>
                <a:cs typeface="Futura Condensed"/>
              </a:rPr>
              <a:t>preguntar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familiares</a:t>
            </a:r>
            <a:r>
              <a:rPr lang="en-US" sz="1200" dirty="0" smtClean="0">
                <a:latin typeface="Futura Condensed"/>
                <a:cs typeface="Futura Condensed"/>
              </a:rPr>
              <a:t> y amigos, o </a:t>
            </a:r>
            <a:r>
              <a:rPr lang="en-US" sz="1200" dirty="0" err="1" smtClean="0">
                <a:latin typeface="Futura Condensed"/>
                <a:cs typeface="Futura Condensed"/>
              </a:rPr>
              <a:t>incluso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escribir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pregunta</a:t>
            </a:r>
            <a:r>
              <a:rPr lang="en-US" sz="1200" dirty="0" smtClean="0">
                <a:latin typeface="Futura Condensed"/>
                <a:cs typeface="Futura Condensed"/>
              </a:rPr>
              <a:t> en </a:t>
            </a:r>
            <a:r>
              <a:rPr lang="en-US" sz="1200" dirty="0" err="1" smtClean="0">
                <a:latin typeface="Futura Condensed"/>
                <a:cs typeface="Futura Condensed"/>
              </a:rPr>
              <a:t>uno</a:t>
            </a:r>
            <a:r>
              <a:rPr lang="en-US" sz="1200" dirty="0" smtClean="0">
                <a:latin typeface="Futura Condensed"/>
                <a:cs typeface="Futura Condensed"/>
              </a:rPr>
              <a:t> de los </a:t>
            </a:r>
            <a:r>
              <a:rPr lang="en-US" sz="1200" dirty="0" err="1" smtClean="0">
                <a:latin typeface="Futura Condensed"/>
                <a:cs typeface="Futura Condensed"/>
              </a:rPr>
              <a:t>foros</a:t>
            </a:r>
            <a:r>
              <a:rPr lang="en-US" sz="1200" dirty="0" smtClean="0">
                <a:latin typeface="Futura Condensed"/>
                <a:cs typeface="Futura Condensed"/>
              </a:rPr>
              <a:t> de debate de Scratch.</a:t>
            </a:r>
            <a:endParaRPr lang="en-US" sz="1200" dirty="0">
              <a:latin typeface="Futura Condensed"/>
              <a:cs typeface="Futura Condensed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51130" y="-1"/>
            <a:ext cx="493776" cy="2791969"/>
            <a:chOff x="551130" y="-1"/>
            <a:chExt cx="493776" cy="2791969"/>
          </a:xfrm>
        </p:grpSpPr>
        <p:pic>
          <p:nvPicPr>
            <p:cNvPr id="5" name="Picture 4" descr="Unit5activit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130" y="0"/>
              <a:ext cx="493776" cy="2791968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 rot="5400000">
              <a:off x="-422952" y="987465"/>
              <a:ext cx="2436598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UNIDAD 5 - ACTIVIDAD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47" name="Isosceles Triangle 46"/>
          <p:cNvSpPr/>
          <p:nvPr/>
        </p:nvSpPr>
        <p:spPr>
          <a:xfrm>
            <a:off x="551130" y="2542158"/>
            <a:ext cx="479582" cy="243905"/>
          </a:xfrm>
          <a:prstGeom prst="triangle">
            <a:avLst>
              <a:gd name="adj" fmla="val 5114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92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781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533271" y="904105"/>
            <a:ext cx="4526266" cy="346249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tIns="91440" bIns="91440" rtlCol="0" anchor="ctr" anchorCtr="0">
            <a:spAutoFit/>
          </a:bodyPr>
          <a:lstStyle/>
          <a:p>
            <a:pPr algn="ctr"/>
            <a:r>
              <a:rPr lang="en-US" sz="1050" dirty="0" smtClean="0">
                <a:latin typeface="Futura Condensed"/>
                <a:cs typeface="Futura Condensed"/>
              </a:rPr>
              <a:t>NOMBRE:    ___________________________________________________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55556" y="1375495"/>
            <a:ext cx="467140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>
                <a:latin typeface="Futura Condensed"/>
                <a:cs typeface="Futura Condensed"/>
              </a:rPr>
              <a:t>¿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quieres</a:t>
            </a:r>
            <a:r>
              <a:rPr lang="en-US" sz="1200" dirty="0" smtClean="0">
                <a:latin typeface="Futura Condensed"/>
                <a:cs typeface="Futura Condensed"/>
              </a:rPr>
              <a:t> saber </a:t>
            </a:r>
            <a:r>
              <a:rPr lang="en-US" sz="1200" dirty="0" err="1" smtClean="0">
                <a:latin typeface="Futura Condensed"/>
                <a:cs typeface="Futura Condensed"/>
              </a:rPr>
              <a:t>sobre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informática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creativa</a:t>
            </a:r>
            <a:r>
              <a:rPr lang="en-US" sz="1200" dirty="0" smtClean="0">
                <a:latin typeface="Futura Condensed"/>
                <a:cs typeface="Futura Condensed"/>
              </a:rPr>
              <a:t> y Scratch? ¿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lo </a:t>
            </a:r>
            <a:r>
              <a:rPr lang="en-US" sz="1200" dirty="0" err="1" smtClean="0">
                <a:latin typeface="Futura Condensed"/>
                <a:cs typeface="Futura Condensed"/>
              </a:rPr>
              <a:t>siguiente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quieres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aprender</a:t>
            </a:r>
            <a:r>
              <a:rPr lang="en-US" sz="1200" dirty="0" smtClean="0">
                <a:latin typeface="Futura Condensed"/>
                <a:cs typeface="Futura Condensed"/>
              </a:rPr>
              <a:t>?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oportunidad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consideres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areas de Scratch </a:t>
            </a:r>
            <a:r>
              <a:rPr lang="en-US" sz="1200" dirty="0" err="1" smtClean="0">
                <a:latin typeface="Futura Condensed"/>
                <a:cs typeface="Futura Condensed"/>
              </a:rPr>
              <a:t>tienes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dominadas</a:t>
            </a:r>
            <a:r>
              <a:rPr lang="en-US" sz="1200" dirty="0" smtClean="0">
                <a:latin typeface="Futura Condensed"/>
                <a:cs typeface="Futura Condensed"/>
              </a:rPr>
              <a:t> (¿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sé</a:t>
            </a:r>
            <a:r>
              <a:rPr lang="en-US" sz="1200" dirty="0" smtClean="0">
                <a:latin typeface="Futura Condensed"/>
                <a:cs typeface="Futura Condensed"/>
              </a:rPr>
              <a:t>?) y 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áreas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gustaría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explorar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más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fondo</a:t>
            </a:r>
            <a:r>
              <a:rPr lang="en-US" sz="1200" dirty="0" smtClean="0">
                <a:latin typeface="Futura Condensed"/>
                <a:cs typeface="Futura Condensed"/>
              </a:rPr>
              <a:t> (¿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quiero</a:t>
            </a:r>
            <a:r>
              <a:rPr lang="en-US" sz="1200" dirty="0" smtClean="0">
                <a:latin typeface="Futura Condensed"/>
                <a:cs typeface="Futura Condensed"/>
              </a:rPr>
              <a:t> saber?). </a:t>
            </a:r>
            <a:r>
              <a:rPr lang="en-US" sz="1200" dirty="0" err="1" smtClean="0">
                <a:latin typeface="Futura Condensed"/>
                <a:cs typeface="Futura Condensed"/>
              </a:rPr>
              <a:t>Utiliza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distintos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recursos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tu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alcance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para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investigar</a:t>
            </a:r>
            <a:r>
              <a:rPr lang="en-US" sz="1200" dirty="0" smtClean="0">
                <a:latin typeface="Futura Condensed"/>
                <a:cs typeface="Futura Condensed"/>
              </a:rPr>
              <a:t> lo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quieres</a:t>
            </a:r>
            <a:r>
              <a:rPr lang="en-US" sz="1200" dirty="0" smtClean="0">
                <a:latin typeface="Futura Condensed"/>
                <a:cs typeface="Futura Condensed"/>
              </a:rPr>
              <a:t> saber, y </a:t>
            </a:r>
            <a:r>
              <a:rPr lang="en-US" sz="1200" dirty="0" err="1" smtClean="0">
                <a:latin typeface="Futura Condensed"/>
                <a:cs typeface="Futura Condensed"/>
              </a:rPr>
              <a:t>luego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comparte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tus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descubrimientos</a:t>
            </a:r>
            <a:r>
              <a:rPr lang="en-US" sz="1200" dirty="0" smtClean="0">
                <a:latin typeface="Futura Condensed"/>
                <a:cs typeface="Futura Condensed"/>
              </a:rPr>
              <a:t> (¿</a:t>
            </a:r>
            <a:r>
              <a:rPr lang="en-US" sz="1200" dirty="0" err="1" smtClean="0">
                <a:latin typeface="Futura Condensed"/>
                <a:cs typeface="Futura Condensed"/>
              </a:rPr>
              <a:t>Qué</a:t>
            </a:r>
            <a:r>
              <a:rPr lang="en-US" sz="1200" dirty="0" smtClean="0">
                <a:latin typeface="Futura Condensed"/>
                <a:cs typeface="Futura Condensed"/>
              </a:rPr>
              <a:t> he </a:t>
            </a:r>
            <a:r>
              <a:rPr lang="en-US" sz="1200" dirty="0" err="1" smtClean="0">
                <a:latin typeface="Futura Condensed"/>
                <a:cs typeface="Futura Condensed"/>
              </a:rPr>
              <a:t>aprendido</a:t>
            </a:r>
            <a:r>
              <a:rPr lang="en-US" sz="1200" dirty="0" smtClean="0">
                <a:latin typeface="Futura Condensed"/>
                <a:cs typeface="Futura Condensed"/>
              </a:rPr>
              <a:t>?).</a:t>
            </a:r>
            <a:endParaRPr lang="en-US" sz="1200" dirty="0">
              <a:latin typeface="Futura Condensed"/>
              <a:cs typeface="Futura Condense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5544" y="7556500"/>
            <a:ext cx="2874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TIPS &amp; TRICKS</a:t>
            </a:r>
            <a:endParaRPr lang="en-US" sz="28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" y="2437344"/>
            <a:ext cx="7303443" cy="568386"/>
            <a:chOff x="-1" y="2437344"/>
            <a:chExt cx="7303443" cy="568386"/>
          </a:xfrm>
        </p:grpSpPr>
        <p:sp>
          <p:nvSpPr>
            <p:cNvPr id="74" name="Rectangle 73"/>
            <p:cNvSpPr/>
            <p:nvPr/>
          </p:nvSpPr>
          <p:spPr>
            <a:xfrm flipH="1">
              <a:off x="-1" y="2437344"/>
              <a:ext cx="7303443" cy="568386"/>
            </a:xfrm>
            <a:prstGeom prst="rect">
              <a:avLst/>
            </a:prstGeom>
            <a:solidFill>
              <a:srgbClr val="F7A6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 flipH="1">
              <a:off x="457201" y="2489463"/>
              <a:ext cx="3402082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¿QUÉ SÉ?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76" name="Isosceles Triangle 75"/>
          <p:cNvSpPr/>
          <p:nvPr/>
        </p:nvSpPr>
        <p:spPr>
          <a:xfrm rot="16200000">
            <a:off x="6897298" y="2599584"/>
            <a:ext cx="568386" cy="243905"/>
          </a:xfrm>
          <a:prstGeom prst="triangle">
            <a:avLst>
              <a:gd name="adj" fmla="val 5114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 flipH="1">
            <a:off x="457200" y="3046260"/>
            <a:ext cx="6187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dirty="0" err="1" smtClean="0">
                <a:latin typeface="Futura Condensed"/>
                <a:cs typeface="Futura Condensed"/>
              </a:rPr>
              <a:t>Reflexiona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sobre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las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experiencias</a:t>
            </a:r>
            <a:r>
              <a:rPr lang="en-US" sz="1100" dirty="0" smtClean="0">
                <a:latin typeface="Futura Condensed"/>
                <a:cs typeface="Futura Condensed"/>
              </a:rPr>
              <a:t> de </a:t>
            </a:r>
            <a:r>
              <a:rPr lang="en-US" sz="1100" dirty="0" err="1" smtClean="0">
                <a:latin typeface="Futura Condensed"/>
                <a:cs typeface="Futura Condensed"/>
              </a:rPr>
              <a:t>diseño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realizadas</a:t>
            </a:r>
            <a:r>
              <a:rPr lang="en-US" sz="1100" dirty="0" smtClean="0">
                <a:latin typeface="Futura Condensed"/>
                <a:cs typeface="Futura Condensed"/>
              </a:rPr>
              <a:t> hasta la </a:t>
            </a:r>
            <a:r>
              <a:rPr lang="en-US" sz="1100" dirty="0" err="1" smtClean="0">
                <a:latin typeface="Futura Condensed"/>
                <a:cs typeface="Futura Condensed"/>
              </a:rPr>
              <a:t>fecha</a:t>
            </a:r>
            <a:r>
              <a:rPr lang="en-US" sz="1100" dirty="0" smtClean="0">
                <a:latin typeface="Futura Condensed"/>
                <a:cs typeface="Futura Condensed"/>
              </a:rPr>
              <a:t>, y </a:t>
            </a:r>
            <a:r>
              <a:rPr lang="en-US" sz="1100" dirty="0" err="1" smtClean="0">
                <a:latin typeface="Futura Condensed"/>
                <a:cs typeface="Futura Condensed"/>
              </a:rPr>
              <a:t>escribe</a:t>
            </a:r>
            <a:r>
              <a:rPr lang="en-US" sz="1100" dirty="0" smtClean="0">
                <a:latin typeface="Futura Condensed"/>
                <a:cs typeface="Futura Condensed"/>
              </a:rPr>
              <a:t> lo </a:t>
            </a:r>
            <a:r>
              <a:rPr lang="en-US" sz="1100" dirty="0" err="1" smtClean="0">
                <a:latin typeface="Futura Condensed"/>
                <a:cs typeface="Futura Condensed"/>
              </a:rPr>
              <a:t>que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ya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sabes</a:t>
            </a:r>
            <a:r>
              <a:rPr lang="en-US" sz="1100" dirty="0" smtClean="0">
                <a:latin typeface="Futura Condensed"/>
                <a:cs typeface="Futura Condensed"/>
              </a:rPr>
              <a:t> de Scratch y de la </a:t>
            </a:r>
            <a:r>
              <a:rPr lang="en-US" sz="1100" dirty="0" err="1" smtClean="0">
                <a:latin typeface="Futura Condensed"/>
                <a:cs typeface="Futura Condensed"/>
              </a:rPr>
              <a:t>informática</a:t>
            </a:r>
            <a:r>
              <a:rPr lang="en-US" sz="1100" dirty="0" smtClean="0"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latin typeface="Futura Condensed"/>
                <a:cs typeface="Futura Condensed"/>
              </a:rPr>
              <a:t>creativa</a:t>
            </a:r>
            <a:r>
              <a:rPr lang="en-US" sz="1100" dirty="0" smtClean="0">
                <a:latin typeface="Futura Condensed"/>
                <a:cs typeface="Futura Condensed"/>
              </a:rPr>
              <a:t>.</a:t>
            </a:r>
            <a:endParaRPr lang="en-US" sz="1100" dirty="0">
              <a:latin typeface="Futura Condensed"/>
              <a:cs typeface="Futura Condense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2" y="4854825"/>
            <a:ext cx="7316435" cy="568386"/>
            <a:chOff x="-2" y="4854825"/>
            <a:chExt cx="7316435" cy="568386"/>
          </a:xfrm>
        </p:grpSpPr>
        <p:grpSp>
          <p:nvGrpSpPr>
            <p:cNvPr id="18" name="Group 17"/>
            <p:cNvGrpSpPr/>
            <p:nvPr/>
          </p:nvGrpSpPr>
          <p:grpSpPr>
            <a:xfrm flipH="1">
              <a:off x="-2" y="4854825"/>
              <a:ext cx="7316435" cy="568386"/>
              <a:chOff x="622590" y="4885566"/>
              <a:chExt cx="8156693" cy="568386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622591" y="4885566"/>
                <a:ext cx="8156692" cy="568386"/>
              </a:xfrm>
              <a:prstGeom prst="rect">
                <a:avLst/>
              </a:prstGeom>
              <a:solidFill>
                <a:srgbClr val="F7A65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Isosceles Triangle 55"/>
              <p:cNvSpPr/>
              <p:nvPr/>
            </p:nvSpPr>
            <p:spPr>
              <a:xfrm rot="5400000" flipH="1">
                <a:off x="460350" y="5047806"/>
                <a:ext cx="568386" cy="243905"/>
              </a:xfrm>
              <a:prstGeom prst="triangle">
                <a:avLst>
                  <a:gd name="adj" fmla="val 51144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3" name="TextBox 92"/>
            <p:cNvSpPr txBox="1"/>
            <p:nvPr/>
          </p:nvSpPr>
          <p:spPr>
            <a:xfrm flipH="1">
              <a:off x="457201" y="4906943"/>
              <a:ext cx="3402082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¿QUÉ QUIERO SABER?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 flipH="1">
            <a:off x="457200" y="5465713"/>
            <a:ext cx="6187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En base a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tus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intereses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personales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, genera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una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lista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cosas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sobre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las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quieres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saber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más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o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quieres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descubrir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continuación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.</a:t>
            </a:r>
            <a:endParaRPr lang="en-US" sz="1100" dirty="0">
              <a:solidFill>
                <a:srgbClr val="000000"/>
              </a:solidFill>
              <a:latin typeface="Futura Condensed"/>
              <a:cs typeface="Futura Condensed"/>
            </a:endParaRPr>
          </a:p>
        </p:txBody>
      </p:sp>
      <p:sp>
        <p:nvSpPr>
          <p:cNvPr id="67" name="TextBox 66"/>
          <p:cNvSpPr txBox="1"/>
          <p:nvPr/>
        </p:nvSpPr>
        <p:spPr>
          <a:xfrm flipH="1">
            <a:off x="457199" y="7882549"/>
            <a:ext cx="68592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Busca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recursos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para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investigar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las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cosas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de la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lista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has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creado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en la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pregunta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anterior, y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comparte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lo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que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has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aprendido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tras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tu</a:t>
            </a:r>
            <a:r>
              <a:rPr lang="en-US" sz="1100" dirty="0" smtClean="0">
                <a:solidFill>
                  <a:srgbClr val="000000"/>
                </a:solidFill>
                <a:latin typeface="Futura Condensed"/>
                <a:cs typeface="Futura Condensed"/>
              </a:rPr>
              <a:t> </a:t>
            </a:r>
            <a:r>
              <a:rPr lang="en-US" sz="1100" dirty="0" err="1" smtClean="0">
                <a:solidFill>
                  <a:srgbClr val="000000"/>
                </a:solidFill>
                <a:latin typeface="Futura Condensed"/>
                <a:cs typeface="Futura Condensed"/>
              </a:rPr>
              <a:t>investigación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3276" y="430223"/>
            <a:ext cx="2319297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00" dirty="0" smtClean="0">
                <a:latin typeface="Futura Condensed"/>
                <a:cs typeface="Futura Condensed"/>
              </a:rPr>
              <a:t>SABES, QUIERES, APRENDES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-1" y="7272307"/>
            <a:ext cx="7316435" cy="568386"/>
            <a:chOff x="201065" y="6598957"/>
            <a:chExt cx="7316435" cy="568386"/>
          </a:xfrm>
        </p:grpSpPr>
        <p:grpSp>
          <p:nvGrpSpPr>
            <p:cNvPr id="29" name="Group 28"/>
            <p:cNvGrpSpPr/>
            <p:nvPr/>
          </p:nvGrpSpPr>
          <p:grpSpPr>
            <a:xfrm flipH="1">
              <a:off x="201065" y="6598957"/>
              <a:ext cx="7316435" cy="568386"/>
              <a:chOff x="622590" y="4885566"/>
              <a:chExt cx="8156693" cy="568386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622591" y="4885566"/>
                <a:ext cx="8156692" cy="568386"/>
              </a:xfrm>
              <a:prstGeom prst="rect">
                <a:avLst/>
              </a:prstGeom>
              <a:solidFill>
                <a:srgbClr val="F7A65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Isosceles Triangle 31"/>
              <p:cNvSpPr/>
              <p:nvPr/>
            </p:nvSpPr>
            <p:spPr>
              <a:xfrm rot="5400000" flipH="1">
                <a:off x="460350" y="5047806"/>
                <a:ext cx="568386" cy="243905"/>
              </a:xfrm>
              <a:prstGeom prst="triangle">
                <a:avLst>
                  <a:gd name="adj" fmla="val 51144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 flipH="1">
              <a:off x="658268" y="6651075"/>
              <a:ext cx="3402082" cy="46166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Futura Condensed"/>
                  <a:cs typeface="Futura Condensed"/>
                </a:rPr>
                <a:t>¿QUÉ HE APRENDIDO?</a:t>
              </a:r>
              <a:endParaRPr lang="en-US" sz="2400" dirty="0">
                <a:solidFill>
                  <a:schemeClr val="bg1"/>
                </a:solidFill>
                <a:latin typeface="Futura Condensed"/>
                <a:cs typeface="Futu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9029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8842" y="801772"/>
            <a:ext cx="2815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Futura Condensed"/>
                <a:cs typeface="Futura Condensed"/>
              </a:rPr>
              <a:t>SEGUNDO ASALTO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22218" y="795405"/>
            <a:ext cx="2999848" cy="1231106"/>
          </a:xfrm>
          <a:prstGeom prst="rect">
            <a:avLst/>
          </a:prstGeom>
          <a:noFill/>
          <a:ln w="6350" cmpd="sng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Futura Condensed"/>
                <a:cs typeface="Futura Condensed"/>
              </a:rPr>
              <a:t>OBJETIVOS</a:t>
            </a:r>
          </a:p>
          <a:p>
            <a:r>
              <a:rPr lang="en-US" sz="1200" dirty="0" smtClean="0">
                <a:latin typeface="Futura Condensed"/>
                <a:cs typeface="Futura Condensed"/>
              </a:rPr>
              <a:t>Al </a:t>
            </a:r>
            <a:r>
              <a:rPr lang="en-US" sz="1200" dirty="0" err="1" smtClean="0">
                <a:latin typeface="Futura Condensed"/>
                <a:cs typeface="Futura Condensed"/>
              </a:rPr>
              <a:t>completar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esta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, los </a:t>
            </a:r>
            <a:r>
              <a:rPr lang="en-US" sz="120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dirty="0" smtClean="0">
                <a:latin typeface="Futura Condensed"/>
                <a:cs typeface="Futura Condensed"/>
              </a:rPr>
              <a:t>:</a:t>
            </a:r>
          </a:p>
          <a:p>
            <a:pPr marL="171450" indent="-171450">
              <a:buFont typeface="Lucida Grande"/>
              <a:buChar char="+"/>
            </a:pPr>
            <a:r>
              <a:rPr lang="en-US" sz="1200" dirty="0" err="1" smtClean="0">
                <a:latin typeface="Futura Condensed"/>
                <a:cs typeface="Futura Condensed"/>
              </a:rPr>
              <a:t>Tendrán</a:t>
            </a:r>
            <a:r>
              <a:rPr lang="en-US" sz="1200" dirty="0" smtClean="0">
                <a:latin typeface="Futura Condensed"/>
                <a:cs typeface="Futura Condensed"/>
              </a:rPr>
              <a:t> la </a:t>
            </a:r>
            <a:r>
              <a:rPr lang="en-US" sz="1200" dirty="0" err="1" smtClean="0">
                <a:latin typeface="Futura Condensed"/>
                <a:cs typeface="Futura Condensed"/>
              </a:rPr>
              <a:t>oportunidad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crear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auto-</a:t>
            </a:r>
            <a:r>
              <a:rPr lang="en-US" sz="1200" dirty="0" err="1" smtClean="0">
                <a:latin typeface="Futura Condensed"/>
                <a:cs typeface="Futura Condensed"/>
              </a:rPr>
              <a:t>reinvención</a:t>
            </a:r>
            <a:r>
              <a:rPr lang="en-US" sz="1200" dirty="0" smtClean="0">
                <a:latin typeface="Futura Condensed"/>
                <a:cs typeface="Futura Condensed"/>
              </a:rPr>
              <a:t> de un </a:t>
            </a:r>
            <a:r>
              <a:rPr lang="en-US" sz="1200" dirty="0" err="1" smtClean="0">
                <a:latin typeface="Futura Condensed"/>
                <a:cs typeface="Futura Condensed"/>
              </a:rPr>
              <a:t>trabajo</a:t>
            </a:r>
            <a:r>
              <a:rPr lang="en-US" sz="1200" dirty="0" smtClean="0">
                <a:latin typeface="Futura Condensed"/>
                <a:cs typeface="Futura Condensed"/>
              </a:rPr>
              <a:t> anterior o </a:t>
            </a:r>
            <a:r>
              <a:rPr lang="en-US" sz="1200" dirty="0" err="1" smtClean="0">
                <a:latin typeface="Futura Condensed"/>
                <a:cs typeface="Futura Condensed"/>
              </a:rPr>
              <a:t>dedicar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algo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tiempo</a:t>
            </a:r>
            <a:r>
              <a:rPr lang="en-US" sz="1200" dirty="0" smtClean="0">
                <a:latin typeface="Futura Condensed"/>
                <a:cs typeface="Futura Condensed"/>
              </a:rPr>
              <a:t> a </a:t>
            </a:r>
            <a:r>
              <a:rPr lang="en-US" sz="1200" dirty="0" err="1" smtClean="0">
                <a:latin typeface="Futura Condensed"/>
                <a:cs typeface="Futura Condensed"/>
              </a:rPr>
              <a:t>una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actividad</a:t>
            </a:r>
            <a:r>
              <a:rPr lang="en-US" sz="1200" dirty="0" smtClean="0">
                <a:latin typeface="Futura Condensed"/>
                <a:cs typeface="Futura Condensed"/>
              </a:rPr>
              <a:t> de </a:t>
            </a:r>
            <a:r>
              <a:rPr lang="en-US" sz="1200" dirty="0" err="1" smtClean="0">
                <a:latin typeface="Futura Condensed"/>
                <a:cs typeface="Futura Condensed"/>
              </a:rPr>
              <a:t>unidades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anteriores</a:t>
            </a:r>
            <a:r>
              <a:rPr lang="en-US" sz="1200" dirty="0" smtClean="0">
                <a:latin typeface="Futura Condensed"/>
                <a:cs typeface="Futura Condensed"/>
              </a:rPr>
              <a:t> </a:t>
            </a:r>
            <a:r>
              <a:rPr lang="en-US" sz="1200" dirty="0" err="1" smtClean="0">
                <a:latin typeface="Futura Condensed"/>
                <a:cs typeface="Futura Condensed"/>
              </a:rPr>
              <a:t>que</a:t>
            </a:r>
            <a:r>
              <a:rPr lang="en-US" sz="1200" dirty="0" smtClean="0">
                <a:latin typeface="Futura Condensed"/>
                <a:cs typeface="Futura Condensed"/>
              </a:rPr>
              <a:t> no se </a:t>
            </a:r>
            <a:r>
              <a:rPr lang="en-US" sz="1200" dirty="0" err="1" smtClean="0">
                <a:latin typeface="Futura Condensed"/>
                <a:cs typeface="Futura Condensed"/>
              </a:rPr>
              <a:t>completara</a:t>
            </a:r>
            <a:r>
              <a:rPr lang="en-US" sz="1200" dirty="0" smtClean="0">
                <a:latin typeface="Futura Condensed"/>
                <a:cs typeface="Futura Condensed"/>
              </a:rPr>
              <a:t> o no se </a:t>
            </a:r>
            <a:r>
              <a:rPr lang="en-US" sz="1200" dirty="0" err="1" smtClean="0">
                <a:latin typeface="Futura Condensed"/>
                <a:cs typeface="Futura Condensed"/>
              </a:rPr>
              <a:t>realizara</a:t>
            </a:r>
            <a:r>
              <a:rPr lang="en-US" sz="1200" dirty="0" smtClean="0">
                <a:latin typeface="Futura Condensed"/>
                <a:cs typeface="Futura Condensed"/>
              </a:rPr>
              <a:t>.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007796" y="2832776"/>
            <a:ext cx="3307404" cy="772826"/>
            <a:chOff x="3992282" y="2832776"/>
            <a:chExt cx="3307404" cy="772826"/>
          </a:xfrm>
        </p:grpSpPr>
        <p:sp>
          <p:nvSpPr>
            <p:cNvPr id="18" name="TextBox 17"/>
            <p:cNvSpPr txBox="1"/>
            <p:nvPr/>
          </p:nvSpPr>
          <p:spPr>
            <a:xfrm>
              <a:off x="4089400" y="3328603"/>
              <a:ext cx="3117152" cy="276999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charset="2"/>
                <a:buChar char="q"/>
              </a:pPr>
              <a:r>
                <a:rPr lang="en-US" sz="1200" dirty="0" err="1" smtClean="0">
                  <a:latin typeface="Futura Condensed"/>
                  <a:cs typeface="Futura Condensed"/>
                </a:rPr>
                <a:t>Fichas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las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unidades</a:t>
              </a:r>
              <a:r>
                <a:rPr lang="en-US" sz="1200" dirty="0" smtClean="0">
                  <a:latin typeface="Futura Condensed"/>
                  <a:cs typeface="Futura Condensed"/>
                </a:rPr>
                <a:t> 0-5.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RECURSOS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4007796" y="3721765"/>
            <a:ext cx="3307404" cy="957492"/>
            <a:chOff x="3992282" y="2832776"/>
            <a:chExt cx="3307404" cy="957492"/>
          </a:xfrm>
        </p:grpSpPr>
        <p:sp>
          <p:nvSpPr>
            <p:cNvPr id="60" name="TextBox 59"/>
            <p:cNvSpPr txBox="1"/>
            <p:nvPr/>
          </p:nvSpPr>
          <p:spPr>
            <a:xfrm>
              <a:off x="4089400" y="3328603"/>
              <a:ext cx="3117152" cy="461665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elegido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ese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proyecto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esa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harías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si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tuvieras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más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tiempo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PREGUNTAS DE REFLEXIÓN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4007796" y="4788541"/>
            <a:ext cx="3307404" cy="1511490"/>
            <a:chOff x="3992282" y="2832776"/>
            <a:chExt cx="3307404" cy="1511490"/>
          </a:xfrm>
        </p:grpSpPr>
        <p:sp>
          <p:nvSpPr>
            <p:cNvPr id="64" name="TextBox 63"/>
            <p:cNvSpPr txBox="1"/>
            <p:nvPr/>
          </p:nvSpPr>
          <p:spPr>
            <a:xfrm>
              <a:off x="4089400" y="3328603"/>
              <a:ext cx="3117152" cy="1015663"/>
            </a:xfrm>
            <a:prstGeom prst="rect">
              <a:avLst/>
            </a:prstGeom>
            <a:noFill/>
            <a:ln w="6350" cmpd="sng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creado</a:t>
              </a:r>
              <a:r>
                <a:rPr lang="en-US" sz="1200" dirty="0" smtClean="0">
                  <a:latin typeface="Futura Condensed"/>
                  <a:cs typeface="Futura Condensed"/>
                </a:rPr>
                <a:t> auto-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reinvenciones</a:t>
              </a:r>
              <a:r>
                <a:rPr lang="en-US" sz="1200" dirty="0" smtClean="0">
                  <a:latin typeface="Futura Condensed"/>
                  <a:cs typeface="Futura Condensed"/>
                </a:rPr>
                <a:t> o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han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trabajado</a:t>
              </a:r>
              <a:r>
                <a:rPr lang="en-US" sz="1200" dirty="0" smtClean="0">
                  <a:latin typeface="Futura Condensed"/>
                  <a:cs typeface="Futura Condensed"/>
                </a:rPr>
                <a:t> en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actividades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anteriores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has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aprendido</a:t>
              </a:r>
              <a:r>
                <a:rPr lang="en-US" sz="1200" dirty="0" smtClean="0">
                  <a:latin typeface="Futura Condensed"/>
                  <a:cs typeface="Futura Condensed"/>
                </a:rPr>
                <a:t> de los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intereses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</a:p>
            <a:p>
              <a:pPr marL="171450" indent="-171450">
                <a:buFont typeface="Lucida Grande"/>
                <a:buChar char="+"/>
              </a:pPr>
              <a:r>
                <a:rPr lang="en-US" sz="1200" dirty="0" smtClean="0">
                  <a:latin typeface="Futura Condensed"/>
                  <a:cs typeface="Futura Condensed"/>
                </a:rPr>
                <a:t>¿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Qué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otros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tipos</a:t>
              </a:r>
              <a:r>
                <a:rPr lang="en-US" sz="1200" dirty="0" smtClean="0">
                  <a:latin typeface="Futura Condensed"/>
                  <a:cs typeface="Futura Condensed"/>
                </a:rPr>
                <a:t> de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ayuda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podrían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necesitar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tus</a:t>
              </a:r>
              <a:r>
                <a:rPr lang="en-US" sz="1200" dirty="0" smtClean="0">
                  <a:latin typeface="Futura Condensed"/>
                  <a:cs typeface="Futura Condensed"/>
                </a:rPr>
                <a:t> </a:t>
              </a:r>
              <a:r>
                <a:rPr lang="en-US" sz="1200" dirty="0" err="1" smtClean="0">
                  <a:latin typeface="Futura Condensed"/>
                  <a:cs typeface="Futura Condensed"/>
                </a:rPr>
                <a:t>alumnos</a:t>
              </a:r>
              <a:r>
                <a:rPr lang="en-US" sz="1200" dirty="0" smtClean="0">
                  <a:latin typeface="Futura Condensed"/>
                  <a:cs typeface="Futura Condensed"/>
                </a:rPr>
                <a:t>?</a:t>
              </a:r>
              <a:endParaRPr lang="en-US" sz="1200" dirty="0">
                <a:latin typeface="Futura Condensed"/>
                <a:cs typeface="Futura Condensed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992282" y="2832776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REVISANDO EL TRABAJO DE LOS ESTUDIANTES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 flipV="1">
              <a:off x="4089400" y="3163625"/>
              <a:ext cx="3117152" cy="8523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/>
          <p:nvPr/>
        </p:nvSpPr>
        <p:spPr>
          <a:xfrm>
            <a:off x="2535516" y="1692424"/>
            <a:ext cx="1092200" cy="433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1000" baseline="-25000" dirty="0" smtClean="0">
                <a:latin typeface="Futura Condensed"/>
                <a:cs typeface="Futura Condensed"/>
              </a:rPr>
              <a:t>TIEMPO PROPUESTO</a:t>
            </a:r>
          </a:p>
          <a:p>
            <a:pPr algn="dist">
              <a:lnSpc>
                <a:spcPct val="150000"/>
              </a:lnSpc>
            </a:pPr>
            <a:r>
              <a:rPr lang="en-US" sz="1000" dirty="0" smtClean="0">
                <a:latin typeface="Futura Condensed"/>
                <a:cs typeface="Futura Condensed"/>
              </a:rPr>
              <a:t>45–60 MINUTOS</a:t>
            </a:r>
          </a:p>
        </p:txBody>
      </p:sp>
      <p:pic>
        <p:nvPicPr>
          <p:cNvPr id="53" name="Picture 52" descr="clock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0"/>
          <a:stretch/>
        </p:blipFill>
        <p:spPr>
          <a:xfrm>
            <a:off x="2278506" y="1808284"/>
            <a:ext cx="324746" cy="267915"/>
          </a:xfrm>
          <a:prstGeom prst="rect">
            <a:avLst/>
          </a:prstGeom>
        </p:spPr>
      </p:pic>
      <p:grpSp>
        <p:nvGrpSpPr>
          <p:cNvPr id="68" name="Group 67"/>
          <p:cNvGrpSpPr/>
          <p:nvPr/>
        </p:nvGrpSpPr>
        <p:grpSpPr>
          <a:xfrm>
            <a:off x="3669537" y="794340"/>
            <a:ext cx="442062" cy="1123360"/>
            <a:chOff x="2853673" y="794340"/>
            <a:chExt cx="442062" cy="1123360"/>
          </a:xfrm>
        </p:grpSpPr>
        <p:cxnSp>
          <p:nvCxnSpPr>
            <p:cNvPr id="70" name="Straight Connector 69"/>
            <p:cNvCxnSpPr/>
            <p:nvPr/>
          </p:nvCxnSpPr>
          <p:spPr>
            <a:xfrm>
              <a:off x="3074704" y="794340"/>
              <a:ext cx="1" cy="1123360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 flipV="1">
              <a:off x="2853673" y="794755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 flipV="1">
              <a:off x="2853673" y="1912685"/>
              <a:ext cx="221032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V="1">
              <a:off x="3074704" y="1343098"/>
              <a:ext cx="221031" cy="2"/>
            </a:xfrm>
            <a:prstGeom prst="line">
              <a:avLst/>
            </a:prstGeom>
            <a:ln w="3175" cmpd="sng">
              <a:solidFill>
                <a:schemeClr val="tx1"/>
              </a:solidFill>
              <a:prstDash val="dash"/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457995" y="2830659"/>
            <a:ext cx="3323543" cy="3267933"/>
            <a:chOff x="457995" y="2830659"/>
            <a:chExt cx="3323543" cy="3267933"/>
          </a:xfrm>
        </p:grpSpPr>
        <p:grpSp>
          <p:nvGrpSpPr>
            <p:cNvPr id="32" name="Group 31"/>
            <p:cNvGrpSpPr/>
            <p:nvPr/>
          </p:nvGrpSpPr>
          <p:grpSpPr>
            <a:xfrm>
              <a:off x="550334" y="3163625"/>
              <a:ext cx="3231204" cy="2934967"/>
              <a:chOff x="515544" y="3163625"/>
              <a:chExt cx="3231204" cy="2934967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515544" y="3328603"/>
                <a:ext cx="3231204" cy="2769989"/>
              </a:xfrm>
              <a:prstGeom prst="rect">
                <a:avLst/>
              </a:prstGeom>
              <a:noFill/>
              <a:ln w="6350" cmpd="sng">
                <a:solidFill>
                  <a:schemeClr val="tx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charset="2"/>
                  <a:buChar char="q"/>
                </a:pP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Opcionalmente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,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podrías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poner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a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disposición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de los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alumnos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las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fichas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las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actividades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las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unidades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0-5.</a:t>
                </a:r>
              </a:p>
              <a:p>
                <a:endParaRPr lang="en-US" sz="6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Deja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tiempo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para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los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alumnos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:</a:t>
                </a:r>
                <a:r>
                  <a:rPr lang="en-US" sz="1200" spc="-20" dirty="0">
                    <a:latin typeface="Futura Condensed"/>
                    <a:cs typeface="Futura Condensed"/>
                  </a:rPr>
                  <a:t/>
                </a:r>
                <a:br>
                  <a:rPr lang="en-US" sz="1200" spc="-20" dirty="0">
                    <a:latin typeface="Futura Condensed"/>
                    <a:cs typeface="Futura Condensed"/>
                  </a:rPr>
                </a:br>
                <a:r>
                  <a:rPr lang="en-US" sz="1200" spc="-20" dirty="0">
                    <a:latin typeface="Futura Condensed"/>
                    <a:cs typeface="Futura Condensed"/>
                  </a:rPr>
                  <a:t>1. </a:t>
                </a:r>
                <a:r>
                  <a:rPr lang="en-US" sz="1200" spc="-20" dirty="0" err="1">
                    <a:latin typeface="Futura Condensed"/>
                    <a:cs typeface="Futura Condensed"/>
                  </a:rPr>
                  <a:t>Reimaginen</a:t>
                </a:r>
                <a:r>
                  <a:rPr lang="en-US" sz="1200" spc="-20" dirty="0">
                    <a:latin typeface="Futura Condensed"/>
                    <a:cs typeface="Futura Condensed"/>
                  </a:rPr>
                  <a:t> o </a:t>
                </a:r>
                <a:r>
                  <a:rPr lang="en-US" sz="1200" spc="-20" dirty="0" err="1">
                    <a:latin typeface="Futura Condensed"/>
                    <a:cs typeface="Futura Condensed"/>
                  </a:rPr>
                  <a:t>amplíen</a:t>
                </a:r>
                <a:r>
                  <a:rPr lang="en-US" sz="1200" spc="-20" dirty="0">
                    <a:latin typeface="Futura Condensed"/>
                    <a:cs typeface="Futura Condensed"/>
                  </a:rPr>
                  <a:t> un </a:t>
                </a:r>
                <a:r>
                  <a:rPr lang="en-US" sz="1200" spc="-20" dirty="0" err="1">
                    <a:latin typeface="Futura Condensed"/>
                    <a:cs typeface="Futura Condensed"/>
                  </a:rPr>
                  <a:t>proyecto</a:t>
                </a:r>
                <a:r>
                  <a:rPr lang="en-US" sz="1200" spc="-2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>
                    <a:latin typeface="Futura Condensed"/>
                    <a:cs typeface="Futura Condensed"/>
                  </a:rPr>
                  <a:t>antiguo</a:t>
                </a:r>
                <a:r>
                  <a:rPr lang="en-US" sz="1200" spc="-2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>
                    <a:latin typeface="Futura Condensed"/>
                    <a:cs typeface="Futura Condensed"/>
                  </a:rPr>
                  <a:t>creando</a:t>
                </a:r>
                <a:r>
                  <a:rPr lang="en-US" sz="1200" spc="-2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>
                    <a:latin typeface="Futura Condensed"/>
                    <a:cs typeface="Futura Condensed"/>
                  </a:rPr>
                  <a:t>una</a:t>
                </a:r>
                <a:r>
                  <a:rPr lang="en-US" sz="1200" spc="-2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auto-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reinvención</a:t>
                </a:r>
                <a:r>
                  <a:rPr lang="en-US" sz="1200" spc="-20" dirty="0">
                    <a:latin typeface="Futura Condensed"/>
                    <a:cs typeface="Futura Condensed"/>
                  </a:rPr>
                  <a:t>: </a:t>
                </a:r>
                <a:r>
                  <a:rPr lang="en-US" sz="1200" spc="-20" dirty="0" err="1">
                    <a:latin typeface="Futura Condensed"/>
                    <a:cs typeface="Futura Condensed"/>
                  </a:rPr>
                  <a:t>una</a:t>
                </a:r>
                <a:r>
                  <a:rPr lang="en-US" sz="1200" spc="-2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>
                    <a:latin typeface="Futura Condensed"/>
                    <a:cs typeface="Futura Condensed"/>
                  </a:rPr>
                  <a:t>reinvención</a:t>
                </a:r>
                <a:r>
                  <a:rPr lang="en-US" sz="1200" spc="-20" dirty="0">
                    <a:latin typeface="Futura Condensed"/>
                    <a:cs typeface="Futura Condensed"/>
                  </a:rPr>
                  <a:t> de </a:t>
                </a:r>
                <a:r>
                  <a:rPr lang="en-US" sz="1200" spc="-20" dirty="0" err="1">
                    <a:latin typeface="Futura Condensed"/>
                    <a:cs typeface="Futura Condensed"/>
                  </a:rPr>
                  <a:t>uno</a:t>
                </a:r>
                <a:r>
                  <a:rPr lang="en-US" sz="1200" spc="-20" dirty="0">
                    <a:latin typeface="Futura Condensed"/>
                    <a:cs typeface="Futura Condensed"/>
                  </a:rPr>
                  <a:t> de </a:t>
                </a:r>
                <a:r>
                  <a:rPr lang="en-US" sz="1200" spc="-20" dirty="0" err="1">
                    <a:latin typeface="Futura Condensed"/>
                    <a:cs typeface="Futura Condensed"/>
                  </a:rPr>
                  <a:t>sus</a:t>
                </a:r>
                <a:r>
                  <a:rPr lang="en-US" sz="1200" spc="-2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>
                    <a:latin typeface="Futura Condensed"/>
                    <a:cs typeface="Futura Condensed"/>
                  </a:rPr>
                  <a:t>proyectos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.</a:t>
                </a:r>
                <a:br>
                  <a:rPr lang="en-US" sz="1200" spc="-20" dirty="0" smtClean="0">
                    <a:latin typeface="Futura Condensed"/>
                    <a:cs typeface="Futura Condensed"/>
                  </a:rPr>
                </a:br>
                <a:r>
                  <a:rPr lang="en-US" sz="1200" spc="-20" dirty="0" smtClean="0">
                    <a:latin typeface="Futura Condensed"/>
                    <a:cs typeface="Futura Condensed"/>
                  </a:rPr>
                  <a:t>2.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Trabajen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en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alguna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actividad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las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unidades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anteriores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que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no se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realizó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 o no se </a:t>
                </a:r>
                <a:r>
                  <a:rPr lang="en-US" sz="1200" spc="-20" dirty="0" err="1" smtClean="0">
                    <a:latin typeface="Futura Condensed"/>
                    <a:cs typeface="Futura Condensed"/>
                  </a:rPr>
                  <a:t>completó</a:t>
                </a:r>
                <a:r>
                  <a:rPr lang="en-US" sz="1200" spc="-20" dirty="0" smtClean="0">
                    <a:latin typeface="Futura Condensed"/>
                    <a:cs typeface="Futura Condensed"/>
                  </a:rPr>
                  <a:t>.</a:t>
                </a:r>
              </a:p>
              <a:p>
                <a:endParaRPr lang="en-US" sz="6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r>
                  <a:rPr lang="en-US" sz="1200" dirty="0" smtClean="0">
                    <a:latin typeface="Futura Condensed"/>
                    <a:cs typeface="Futura Condensed"/>
                  </a:rPr>
                  <a:t>Anima a los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alumnos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a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compartir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sus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trabajos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entre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sí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Sugerimos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bien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Demo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Diseño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o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una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actividad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compartir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por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 smtClean="0">
                    <a:latin typeface="Futura Condensed"/>
                    <a:cs typeface="Futura Condensed"/>
                  </a:rPr>
                  <a:t>parejas</a:t>
                </a:r>
                <a:r>
                  <a:rPr lang="en-US" sz="1200" dirty="0" smtClean="0">
                    <a:latin typeface="Futura Condensed"/>
                    <a:cs typeface="Futura Condensed"/>
                  </a:rPr>
                  <a:t>.</a:t>
                </a:r>
                <a:endParaRPr lang="en-US" sz="1200" spc="-1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endParaRPr lang="en-US" sz="600" dirty="0" smtClean="0">
                  <a:latin typeface="Futura Condensed"/>
                  <a:cs typeface="Futura Condensed"/>
                </a:endParaRPr>
              </a:p>
              <a:p>
                <a:pPr marL="171450" indent="-171450">
                  <a:buFont typeface="Wingdings" charset="2"/>
                  <a:buChar char="q"/>
                </a:pPr>
                <a:r>
                  <a:rPr lang="en-US" sz="1200" dirty="0" err="1">
                    <a:latin typeface="Futura Condensed"/>
                    <a:cs typeface="Futura Condensed"/>
                  </a:rPr>
                  <a:t>Pide</a:t>
                </a:r>
                <a:r>
                  <a:rPr lang="en-US" sz="1200" dirty="0">
                    <a:latin typeface="Futura Condensed"/>
                    <a:cs typeface="Futura Condensed"/>
                  </a:rPr>
                  <a:t> a los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alumnos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que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reflexionen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sobre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su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proceso</a:t>
                </a:r>
                <a:r>
                  <a:rPr lang="en-US" sz="1200" dirty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diseño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respondiendo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las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preguntas</a:t>
                </a:r>
                <a:r>
                  <a:rPr lang="en-US" sz="1200" dirty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reflexión</a:t>
                </a:r>
                <a:r>
                  <a:rPr lang="en-US" sz="1200" dirty="0">
                    <a:latin typeface="Futura Condensed"/>
                    <a:cs typeface="Futura Condensed"/>
                  </a:rPr>
                  <a:t> en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sus</a:t>
                </a:r>
                <a:r>
                  <a:rPr lang="en-US" sz="1200" dirty="0">
                    <a:latin typeface="Futura Condensed"/>
                    <a:cs typeface="Futura Condensed"/>
                  </a:rPr>
                  <a:t>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diarios</a:t>
                </a:r>
                <a:r>
                  <a:rPr lang="en-US" sz="1200" dirty="0">
                    <a:latin typeface="Futura Condensed"/>
                    <a:cs typeface="Futura Condensed"/>
                  </a:rPr>
                  <a:t> de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diseño</a:t>
                </a:r>
                <a:r>
                  <a:rPr lang="en-US" sz="1200" dirty="0">
                    <a:latin typeface="Futura Condensed"/>
                    <a:cs typeface="Futura Condensed"/>
                  </a:rPr>
                  <a:t> o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debatiendo</a:t>
                </a:r>
                <a:r>
                  <a:rPr lang="en-US" sz="1200" dirty="0">
                    <a:latin typeface="Futura Condensed"/>
                    <a:cs typeface="Futura Condensed"/>
                  </a:rPr>
                  <a:t> en </a:t>
                </a:r>
                <a:r>
                  <a:rPr lang="en-US" sz="1200" dirty="0" err="1">
                    <a:latin typeface="Futura Condensed"/>
                    <a:cs typeface="Futura Condensed"/>
                  </a:rPr>
                  <a:t>grupo</a:t>
                </a:r>
                <a:r>
                  <a:rPr lang="en-US" sz="1200" dirty="0">
                    <a:latin typeface="Futura Condensed"/>
                    <a:cs typeface="Futura Condensed"/>
                  </a:rPr>
                  <a:t>.</a:t>
                </a: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 flipV="1">
                <a:off x="515544" y="3163625"/>
                <a:ext cx="3231204" cy="8380"/>
              </a:xfrm>
              <a:prstGeom prst="line">
                <a:avLst/>
              </a:prstGeom>
              <a:ln w="952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TextBox 74"/>
            <p:cNvSpPr txBox="1"/>
            <p:nvPr/>
          </p:nvSpPr>
          <p:spPr>
            <a:xfrm>
              <a:off x="457995" y="2830659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DESCRIPCIÓN DE LA ACTIVIDAD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457995" y="7630731"/>
            <a:ext cx="6857205" cy="352518"/>
            <a:chOff x="457995" y="7630731"/>
            <a:chExt cx="6857205" cy="352518"/>
          </a:xfrm>
        </p:grpSpPr>
        <p:sp>
          <p:nvSpPr>
            <p:cNvPr id="81" name="TextBox 80"/>
            <p:cNvSpPr txBox="1"/>
            <p:nvPr/>
          </p:nvSpPr>
          <p:spPr>
            <a:xfrm>
              <a:off x="457995" y="7641903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  <p:cxnSp>
          <p:nvCxnSpPr>
            <p:cNvPr id="82" name="Straight Connector 81"/>
            <p:cNvCxnSpPr/>
            <p:nvPr/>
          </p:nvCxnSpPr>
          <p:spPr>
            <a:xfrm flipV="1">
              <a:off x="551129" y="7969285"/>
              <a:ext cx="6670937" cy="13964"/>
            </a:xfrm>
            <a:prstGeom prst="line">
              <a:avLst/>
            </a:prstGeom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/>
            <p:cNvSpPr txBox="1"/>
            <p:nvPr/>
          </p:nvSpPr>
          <p:spPr>
            <a:xfrm>
              <a:off x="4007796" y="7630731"/>
              <a:ext cx="33074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Futura Condensed"/>
                  <a:cs typeface="Futura Condensed"/>
                </a:rPr>
                <a:t>NOTAS PARA MÍ</a:t>
              </a:r>
              <a:endParaRPr lang="en-US" sz="1600" dirty="0">
                <a:latin typeface="Futura Condensed"/>
                <a:cs typeface="Futura Condensed"/>
              </a:endParaRPr>
            </a:p>
          </p:txBody>
        </p:sp>
      </p:grpSp>
      <p:cxnSp>
        <p:nvCxnSpPr>
          <p:cNvPr id="84" name="Straight Connector 83"/>
          <p:cNvCxnSpPr/>
          <p:nvPr/>
        </p:nvCxnSpPr>
        <p:spPr>
          <a:xfrm>
            <a:off x="3857013" y="8086975"/>
            <a:ext cx="0" cy="1805476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5" name="Group 84"/>
          <p:cNvGrpSpPr/>
          <p:nvPr/>
        </p:nvGrpSpPr>
        <p:grpSpPr>
          <a:xfrm>
            <a:off x="4104914" y="8217641"/>
            <a:ext cx="3117152" cy="1158779"/>
            <a:chOff x="3746748" y="8217641"/>
            <a:chExt cx="3475318" cy="1158779"/>
          </a:xfrm>
        </p:grpSpPr>
        <p:sp>
          <p:nvSpPr>
            <p:cNvPr id="91" name="TextBox 90"/>
            <p:cNvSpPr txBox="1"/>
            <p:nvPr/>
          </p:nvSpPr>
          <p:spPr>
            <a:xfrm>
              <a:off x="3746748" y="8217641"/>
              <a:ext cx="3466853" cy="1158779"/>
            </a:xfrm>
            <a:prstGeom prst="rect">
              <a:avLst/>
            </a:prstGeom>
            <a:noFill/>
            <a:ln w="6350" cmpd="sng"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endParaRPr lang="en-US" sz="1400" dirty="0" smtClean="0">
                <a:latin typeface="Futura Condensed"/>
                <a:cs typeface="Futura Condensed"/>
              </a:endParaRPr>
            </a:p>
            <a:p>
              <a:pPr>
                <a:lnSpc>
                  <a:spcPct val="70000"/>
                </a:lnSpc>
              </a:pPr>
              <a:endParaRPr lang="en-US" sz="1400" dirty="0" smtClean="0">
                <a:latin typeface="Futura Condensed"/>
                <a:cs typeface="Futura Condensed"/>
              </a:endParaRPr>
            </a:p>
            <a:p>
              <a:pPr marL="171450" indent="-171450">
                <a:lnSpc>
                  <a:spcPct val="70000"/>
                </a:lnSpc>
                <a:buFont typeface="Wingdings" charset="2"/>
                <a:buChar char="q"/>
              </a:pPr>
              <a:r>
                <a:rPr lang="en-US" sz="1400" dirty="0">
                  <a:latin typeface="Futura Condensed"/>
                  <a:cs typeface="Futura Condensed"/>
                </a:rPr>
                <a:t> </a:t>
              </a:r>
              <a:r>
                <a:rPr lang="en-US" sz="1400" dirty="0" smtClean="0">
                  <a:latin typeface="Futura Condensed"/>
                  <a:cs typeface="Futura Condensed"/>
                </a:rPr>
                <a:t> </a:t>
              </a:r>
              <a:endParaRPr lang="en-US" sz="1400" dirty="0">
                <a:latin typeface="Futura Condensed"/>
                <a:cs typeface="Futura Condensed"/>
              </a:endParaRPr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4076948" y="8385986"/>
              <a:ext cx="3145118" cy="883399"/>
              <a:chOff x="3891832" y="8385983"/>
              <a:chExt cx="3321768" cy="883398"/>
            </a:xfrm>
          </p:grpSpPr>
          <p:cxnSp>
            <p:nvCxnSpPr>
              <p:cNvPr id="93" name="Straight Connector 92"/>
              <p:cNvCxnSpPr/>
              <p:nvPr/>
            </p:nvCxnSpPr>
            <p:spPr>
              <a:xfrm flipH="1">
                <a:off x="3891832" y="8385983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H="1">
                <a:off x="3891832" y="8679505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flipH="1">
                <a:off x="3891832" y="8975859"/>
                <a:ext cx="3321768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H="1">
                <a:off x="3891832" y="9269381"/>
                <a:ext cx="3314720" cy="0"/>
              </a:xfrm>
              <a:prstGeom prst="line">
                <a:avLst/>
              </a:prstGeom>
              <a:ln w="635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7" name="TextBox 96"/>
          <p:cNvSpPr txBox="1"/>
          <p:nvPr/>
        </p:nvSpPr>
        <p:spPr>
          <a:xfrm>
            <a:off x="551129" y="8142739"/>
            <a:ext cx="3231204" cy="1015663"/>
          </a:xfrm>
          <a:prstGeom prst="rect">
            <a:avLst/>
          </a:prstGeom>
          <a:noFill/>
          <a:ln w="6350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pPr marL="171450" indent="-171450">
              <a:buFont typeface="Lucida Grande"/>
              <a:buChar char="+"/>
            </a:pPr>
            <a:r>
              <a:rPr lang="en-US" sz="1200" spc="-20" dirty="0" err="1" smtClean="0">
                <a:latin typeface="Futura Condensed"/>
                <a:cs typeface="Futura Condensed"/>
              </a:rPr>
              <a:t>Invita</a:t>
            </a:r>
            <a:r>
              <a:rPr lang="en-US" sz="1200" spc="-20" dirty="0" smtClean="0">
                <a:latin typeface="Futura Condensed"/>
                <a:cs typeface="Futura Condensed"/>
              </a:rPr>
              <a:t> a los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alumnos</a:t>
            </a:r>
            <a:r>
              <a:rPr lang="en-US" sz="1200" spc="-20" dirty="0" smtClean="0">
                <a:latin typeface="Futura Condensed"/>
                <a:cs typeface="Futura Condensed"/>
              </a:rPr>
              <a:t> a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que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revisen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sus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diarios</a:t>
            </a:r>
            <a:r>
              <a:rPr lang="en-US" sz="1200" spc="-20" dirty="0" smtClean="0">
                <a:latin typeface="Futura Condensed"/>
                <a:cs typeface="Futura Condensed"/>
              </a:rPr>
              <a:t> de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diseño</a:t>
            </a:r>
            <a:r>
              <a:rPr lang="en-US" sz="1200" spc="-20" dirty="0" smtClean="0">
                <a:latin typeface="Futura Condensed"/>
                <a:cs typeface="Futura Condensed"/>
              </a:rPr>
              <a:t> y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sus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perfiles</a:t>
            </a:r>
            <a:r>
              <a:rPr lang="en-US" sz="1200" spc="-20" dirty="0" smtClean="0">
                <a:latin typeface="Futura Condensed"/>
                <a:cs typeface="Futura Condensed"/>
              </a:rPr>
              <a:t> de Scratch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para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reflexionar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sobre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las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actividades</a:t>
            </a:r>
            <a:r>
              <a:rPr lang="en-US" sz="1200" spc="-20" dirty="0" smtClean="0">
                <a:latin typeface="Futura Condensed"/>
                <a:cs typeface="Futura Condensed"/>
              </a:rPr>
              <a:t> y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trabajos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previos</a:t>
            </a:r>
            <a:r>
              <a:rPr lang="en-US" sz="1200" spc="-20" dirty="0" smtClean="0">
                <a:latin typeface="Futura Condensed"/>
                <a:cs typeface="Futura Condensed"/>
              </a:rPr>
              <a:t>.</a:t>
            </a:r>
          </a:p>
          <a:p>
            <a:pPr marL="171450" indent="-171450">
              <a:buFont typeface="Lucida Grande"/>
              <a:buChar char="+"/>
            </a:pPr>
            <a:r>
              <a:rPr lang="en-US" sz="1200" spc="-20" dirty="0" smtClean="0">
                <a:latin typeface="Futura Condensed"/>
                <a:cs typeface="Futura Condensed"/>
              </a:rPr>
              <a:t>Anima a los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estudiantes</a:t>
            </a:r>
            <a:r>
              <a:rPr lang="en-US" sz="1200" spc="-20" dirty="0" smtClean="0">
                <a:latin typeface="Futura Condensed"/>
                <a:cs typeface="Futura Condensed"/>
              </a:rPr>
              <a:t> a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que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revisen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sus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proyectos</a:t>
            </a:r>
            <a:r>
              <a:rPr lang="en-US" sz="1200" spc="-20" dirty="0" smtClean="0">
                <a:latin typeface="Futura Condensed"/>
                <a:cs typeface="Futura Condensed"/>
              </a:rPr>
              <a:t> del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spc="-20" dirty="0" smtClean="0">
                <a:latin typeface="Futura Condensed"/>
                <a:cs typeface="Futura Condensed"/>
              </a:rPr>
              <a:t> de la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unidad</a:t>
            </a:r>
            <a:r>
              <a:rPr lang="en-US" sz="1200" spc="-20" dirty="0" smtClean="0">
                <a:latin typeface="Futura Condensed"/>
                <a:cs typeface="Futura Condensed"/>
              </a:rPr>
              <a:t> 1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Mi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Estudio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para</a:t>
            </a:r>
            <a:r>
              <a:rPr lang="en-US" sz="1200" spc="-20" dirty="0" smtClean="0">
                <a:latin typeface="Futura Condensed"/>
                <a:cs typeface="Futura Condensed"/>
              </a:rPr>
              <a:t> </a:t>
            </a:r>
            <a:r>
              <a:rPr lang="en-US" sz="1200" spc="-20" dirty="0" err="1" smtClean="0">
                <a:latin typeface="Futura Condensed"/>
                <a:cs typeface="Futura Condensed"/>
              </a:rPr>
              <a:t>coger</a:t>
            </a:r>
            <a:r>
              <a:rPr lang="en-US" sz="1200" spc="-20" dirty="0" smtClean="0">
                <a:latin typeface="Futura Condensed"/>
                <a:cs typeface="Futura Condensed"/>
              </a:rPr>
              <a:t> ideas.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42398" y="9519711"/>
            <a:ext cx="1813560" cy="535517"/>
          </a:xfrm>
        </p:spPr>
        <p:txBody>
          <a:bodyPr/>
          <a:lstStyle/>
          <a:p>
            <a:r>
              <a:rPr lang="en-US" dirty="0" smtClean="0"/>
              <a:t>94</a:t>
            </a:r>
            <a:endParaRPr lang="en-US" dirty="0"/>
          </a:p>
        </p:txBody>
      </p:sp>
      <p:pic>
        <p:nvPicPr>
          <p:cNvPr id="51" name="Picture 50" descr="Unit5activit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30" y="0"/>
            <a:ext cx="493776" cy="2791968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 rot="5400000">
            <a:off x="-422952" y="987465"/>
            <a:ext cx="243659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Futura Condensed"/>
                <a:cs typeface="Futura Condensed"/>
              </a:rPr>
              <a:t>UNIDAD 5 - ACTIVIDAD</a:t>
            </a:r>
            <a:endParaRPr lang="en-US" sz="2400" dirty="0">
              <a:solidFill>
                <a:schemeClr val="bg1"/>
              </a:solidFill>
              <a:latin typeface="Futura Condensed"/>
              <a:cs typeface="Futura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433096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19346</TotalTime>
  <Words>38294</Words>
  <Application>Microsoft Macintosh PowerPoint</Application>
  <PresentationFormat>Personalizado</PresentationFormat>
  <Paragraphs>3676</Paragraphs>
  <Slides>153</Slides>
  <Notes>122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153</vt:i4>
      </vt:variant>
    </vt:vector>
  </HeadingPairs>
  <TitlesOfParts>
    <vt:vector size="154" baseType="lpstr"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Christan Balch</dc:creator>
  <cp:keywords/>
  <dc:description/>
  <cp:lastModifiedBy>Usuario</cp:lastModifiedBy>
  <cp:revision>1090</cp:revision>
  <dcterms:created xsi:type="dcterms:W3CDTF">2014-05-19T18:30:44Z</dcterms:created>
  <dcterms:modified xsi:type="dcterms:W3CDTF">2015-02-14T10:24:39Z</dcterms:modified>
  <cp:category/>
</cp:coreProperties>
</file>